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678" r:id="rId2"/>
    <p:sldId id="679" r:id="rId3"/>
    <p:sldId id="704" r:id="rId4"/>
    <p:sldId id="705" r:id="rId5"/>
    <p:sldId id="685" r:id="rId6"/>
    <p:sldId id="686" r:id="rId7"/>
    <p:sldId id="693" r:id="rId8"/>
    <p:sldId id="702" r:id="rId9"/>
    <p:sldId id="700" r:id="rId10"/>
    <p:sldId id="701" r:id="rId11"/>
    <p:sldId id="694" r:id="rId12"/>
    <p:sldId id="695" r:id="rId13"/>
    <p:sldId id="696" r:id="rId14"/>
    <p:sldId id="698" r:id="rId15"/>
    <p:sldId id="699" r:id="rId16"/>
    <p:sldId id="687" r:id="rId17"/>
    <p:sldId id="649" r:id="rId18"/>
    <p:sldId id="667" r:id="rId19"/>
    <p:sldId id="650" r:id="rId20"/>
    <p:sldId id="651" r:id="rId21"/>
    <p:sldId id="688" r:id="rId22"/>
    <p:sldId id="660" r:id="rId23"/>
    <p:sldId id="653" r:id="rId24"/>
    <p:sldId id="690" r:id="rId25"/>
    <p:sldId id="691" r:id="rId26"/>
    <p:sldId id="654" r:id="rId27"/>
    <p:sldId id="706" r:id="rId28"/>
    <p:sldId id="666" r:id="rId29"/>
    <p:sldId id="661" r:id="rId30"/>
    <p:sldId id="675" r:id="rId31"/>
    <p:sldId id="662" r:id="rId32"/>
    <p:sldId id="668" r:id="rId33"/>
    <p:sldId id="655" r:id="rId34"/>
    <p:sldId id="658" r:id="rId35"/>
    <p:sldId id="703" r:id="rId36"/>
    <p:sldId id="689" r:id="rId37"/>
    <p:sldId id="656" r:id="rId38"/>
    <p:sldId id="664" r:id="rId39"/>
    <p:sldId id="659" r:id="rId40"/>
    <p:sldId id="663" r:id="rId41"/>
    <p:sldId id="657" r:id="rId42"/>
    <p:sldId id="644" r:id="rId43"/>
    <p:sldId id="646" r:id="rId44"/>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FFFF00"/>
    <a:srgbClr val="000099"/>
    <a:srgbClr val="000408"/>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67539" autoAdjust="0"/>
  </p:normalViewPr>
  <p:slideViewPr>
    <p:cSldViewPr>
      <p:cViewPr varScale="1">
        <p:scale>
          <a:sx n="46" d="100"/>
          <a:sy n="46" d="100"/>
        </p:scale>
        <p:origin x="-114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92" y="2436"/>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smtClean="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smtClean="0">
                <a:latin typeface="Arial" charset="0"/>
              </a:defRPr>
            </a:lvl1pPr>
          </a:lstStyle>
          <a:p>
            <a:pPr>
              <a:defRPr/>
            </a:pPr>
            <a:endParaRPr lang="en-US"/>
          </a:p>
        </p:txBody>
      </p:sp>
      <p:sp>
        <p:nvSpPr>
          <p:cNvPr id="105477"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Arial" charset="0"/>
              </a:defRPr>
            </a:lvl1pPr>
          </a:lstStyle>
          <a:p>
            <a:pPr>
              <a:defRPr/>
            </a:pPr>
            <a:fld id="{A747C911-4749-492B-B437-2F454D5F6E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3107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7108" name="Rectangle 4"/>
          <p:cNvSpPr>
            <a:spLocks noRo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13107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1078"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31079"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055EB9EC-B753-411E-940A-C78CB48AD0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EC20B0-4FBF-4A58-8E3A-F6CF87E010D6}" type="slidenum">
              <a:rPr lang="en-US"/>
              <a:pPr/>
              <a:t>1</a:t>
            </a:fld>
            <a:endParaRPr lang="en-US"/>
          </a:p>
        </p:txBody>
      </p:sp>
      <p:sp>
        <p:nvSpPr>
          <p:cNvPr id="48131" name="Rectangle 1026"/>
          <p:cNvSpPr>
            <a:spLocks noRo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r>
              <a:rPr lang="en-US" smtClean="0"/>
              <a:t>This presentation will address the prevention or reduction of strains, sprains, and material handling injuries in construction.</a:t>
            </a:r>
          </a:p>
          <a:p>
            <a:pPr eaLnBrk="1" hangingPunct="1"/>
            <a:endParaRPr lang="en-US" smtClean="0"/>
          </a:p>
          <a:p>
            <a:pPr>
              <a:spcBef>
                <a:spcPct val="50000"/>
              </a:spcBef>
            </a:pPr>
            <a:r>
              <a:rPr lang="en-US" smtClean="0"/>
              <a:t>Through the OSHA Alliance Program, this presentation was developed by members of the Alliance Program Construction Roundtable for informational purposes only. It does not necessarily reflect the official views of OSHA or the U.S. Department of Labor.</a:t>
            </a:r>
          </a:p>
          <a:p>
            <a:pPr eaLnBrk="1" hangingPunct="1"/>
            <a:endParaRPr lang="en-US" smtClean="0"/>
          </a:p>
          <a:p>
            <a:pPr eaLnBrk="1" hangingPunct="1"/>
            <a:r>
              <a:rPr lang="en-US" smtClean="0"/>
              <a:t>Any tasks that puts stress on the body has the potential to cause a strain, sprain, or musculoskeletal injury. Such potential hazardous tasks include gripping, kneeling, lifting, working in an awkward position, applying force, repeated movements, bending, working overhead, twisting, using vibrating equipment, squatting, or over-reaching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04CDD6-22D2-4F5B-917A-8EF5EEFE2874}" type="slidenum">
              <a:rPr lang="en-US"/>
              <a:pPr/>
              <a:t>10</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Here is a simple example of a job hazard analysis for drywalling. Although there are many more steps to drywalling than what is shown here, two of the tasks involved lifting the drywall and attaching it (screwing it into place).</a:t>
            </a:r>
          </a:p>
          <a:p>
            <a:pPr eaLnBrk="1" hangingPunct="1"/>
            <a:endParaRPr lang="en-US" smtClean="0"/>
          </a:p>
          <a:p>
            <a:pPr eaLnBrk="1" hangingPunct="1"/>
            <a:r>
              <a:rPr lang="en-US" smtClean="0"/>
              <a:t>One of the hazards with lifting and carrying</a:t>
            </a:r>
            <a:r>
              <a:rPr lang="en-US" i="1" smtClean="0"/>
              <a:t> </a:t>
            </a:r>
            <a:r>
              <a:rPr lang="en-US" smtClean="0"/>
              <a:t>drywall is a back injury. The preventive measure would include having the drywall sheets delivered to each level by the supplier. A panel lift should be provided to anyone working alone.</a:t>
            </a:r>
          </a:p>
          <a:p>
            <a:pPr eaLnBrk="1" hangingPunct="1"/>
            <a:endParaRPr lang="en-US" smtClean="0"/>
          </a:p>
          <a:p>
            <a:pPr eaLnBrk="1" hangingPunct="1"/>
            <a:r>
              <a:rPr lang="en-US" smtClean="0"/>
              <a:t>One of the hazards associated with attaching (screwing) the drywall is a lower back injury.  Preventative measured would include providing scaffolding so that workers do not have to reach or bend over.  Drill extensions can also be provided </a:t>
            </a:r>
            <a:r>
              <a:rPr lang="en-US" smtClean="0">
                <a:solidFill>
                  <a:srgbClr val="FFFF00"/>
                </a:solidFill>
              </a:rPr>
              <a:t>to</a:t>
            </a:r>
            <a:r>
              <a:rPr lang="en-US" smtClean="0"/>
              <a:t> </a:t>
            </a:r>
            <a:r>
              <a:rPr lang="en-US" i="1" smtClean="0"/>
              <a:t>so </a:t>
            </a:r>
            <a:r>
              <a:rPr lang="en-US" smtClean="0"/>
              <a:t>that workers do not have to over reach, bend over, or over extend.</a:t>
            </a:r>
          </a:p>
          <a:p>
            <a:pPr eaLnBrk="1" hangingPunct="1"/>
            <a:endParaRPr lang="en-US" smtClean="0"/>
          </a:p>
          <a:p>
            <a:pPr eaLnBrk="1" hangingPunct="1"/>
            <a:r>
              <a:rPr lang="en-US" smtClean="0"/>
              <a:t>This simple example illustrates the job hazard analysis procedure.  An actual analysis would be much more detailed and extensive. A separate analysis should be done for every conceivable job task.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B1EEDFA-50F8-4519-B9CC-2B4F1D15DA2A}" type="slidenum">
              <a:rPr lang="en-US"/>
              <a:pPr/>
              <a:t>11</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This slide lists some of the questions that should be asked when planning material handling tasks.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9C8A88F-7D70-443E-9462-40D2E07F6BC1}" type="slidenum">
              <a:rPr lang="en-US"/>
              <a:pPr/>
              <a:t>12</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This slide lists some of the questions that should be asked regarding tools.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80663FB-A515-45C6-9B2D-25479626CDBF}" type="slidenum">
              <a:rPr lang="en-US"/>
              <a:pPr/>
              <a:t>13</a:t>
            </a:fld>
            <a:endParaRPr 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One of the questions that should be asked is: “Are there any tasks that use the same motion over and over for more than 1 hour each day?” If so, then preventive measures may need to be taken.  Workers should be alternated in and out of  the job, or the task may need to be re-defined, or rest breaks may need to be added.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EEA8189-964A-48D8-B01E-4670FBDA77CA}" type="slidenum">
              <a:rPr lang="en-US"/>
              <a:pPr/>
              <a:t>14</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These are some more questions that should be asked.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1DEF335-311D-408E-B417-E025D0ED7278}" type="slidenum">
              <a:rPr lang="en-US"/>
              <a:pPr/>
              <a:t>15</a:t>
            </a:fld>
            <a:endParaRPr 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Many injuries occur from slips, trips, and falls. </a:t>
            </a:r>
          </a:p>
          <a:p>
            <a:pPr eaLnBrk="1" hangingPunct="1"/>
            <a:endParaRPr lang="en-US" smtClean="0"/>
          </a:p>
          <a:p>
            <a:pPr eaLnBrk="1" hangingPunct="1"/>
            <a:r>
              <a:rPr lang="en-US" smtClean="0"/>
              <a:t>Working and walking surfaces should be clean, dry, and unobstructed.</a:t>
            </a:r>
          </a:p>
          <a:p>
            <a:pPr eaLnBrk="1" hangingPunct="1"/>
            <a:endParaRPr lang="en-US" smtClean="0"/>
          </a:p>
          <a:p>
            <a:pPr eaLnBrk="1" hangingPunct="1"/>
            <a:r>
              <a:rPr lang="en-US" smtClean="0"/>
              <a:t>Walking surfaces should be even, any abrupt changes in elevation that could cause a worker to trip should be eliminated or corrected.</a:t>
            </a:r>
          </a:p>
          <a:p>
            <a:pPr eaLnBrk="1" hangingPunct="1"/>
            <a:endParaRPr lang="en-US" smtClean="0"/>
          </a:p>
          <a:p>
            <a:pPr eaLnBrk="1" hangingPunct="1"/>
            <a:r>
              <a:rPr lang="en-US" smtClean="0"/>
              <a:t>Aisles should clear and wide enough for carts, dollies, and forklifts to pass through so that manual lifting can be kept to a minimum.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0FCF2C-75BD-40CB-B353-31AD28B3D92B}" type="slidenum">
              <a:rPr lang="en-US"/>
              <a:pPr/>
              <a:t>16</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Bending, stooping, kneeling, or squatting can stress your lower back or knees.  </a:t>
            </a:r>
            <a:endParaRPr lang="en-US" b="1" smtClean="0"/>
          </a:p>
          <a:p>
            <a:pPr eaLnBrk="1" hangingPunct="1"/>
            <a:endParaRPr lang="en-US" b="1" smtClean="0"/>
          </a:p>
          <a:p>
            <a:pPr eaLnBrk="1" hangingPunct="1"/>
            <a:r>
              <a:rPr lang="en-US" smtClean="0"/>
              <a:t>Your spine runs from the top of your neck down to your lower back.  It is made up of vertebrae, joints, and discs.  Every time you bend forward, your back muscles have to work harder, the disc gets compressed, and press on parts of the spine. When bending or twisting is done over and over for a number of years, the disc are weakened,  a back injury can occur.</a:t>
            </a:r>
          </a:p>
          <a:p>
            <a:pPr eaLnBrk="1" hangingPunct="1"/>
            <a:endParaRPr lang="en-US" smtClean="0"/>
          </a:p>
          <a:p>
            <a:pPr eaLnBrk="1" hangingPunct="1"/>
            <a:r>
              <a:rPr lang="en-US" smtClean="0"/>
              <a:t>Similarly, every time your bend your knees, the tendons are stressed. Repeated stooping, kneeling, or squatting can increase the risk of bursitis, tendonitis, or arthritis in the knee.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0F4A35-1DA1-480D-ABA3-0D17BBB0428F}" type="slidenum">
              <a:rPr lang="en-US"/>
              <a:pPr/>
              <a:t>17</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Floor level work cannot be eliminated from construction, but it is possible to make the work easier on the body. This is done by, in effect, bring the work up to waist level.</a:t>
            </a:r>
          </a:p>
          <a:p>
            <a:pPr eaLnBrk="1" hangingPunct="1"/>
            <a:endParaRPr lang="en-US" smtClean="0"/>
          </a:p>
          <a:p>
            <a:pPr eaLnBrk="1" hangingPunct="1"/>
            <a:r>
              <a:rPr lang="en-US" smtClean="0"/>
              <a:t>When you hand  screed concrete you bend over and have to grip the board and pull it over the concrete. This puts stress on your back, knees, hands, arms, and shoulders.</a:t>
            </a:r>
          </a:p>
          <a:p>
            <a:pPr eaLnBrk="1" hangingPunct="1"/>
            <a:endParaRPr lang="en-US" smtClean="0"/>
          </a:p>
          <a:p>
            <a:pPr eaLnBrk="1" hangingPunct="1"/>
            <a:r>
              <a:rPr lang="en-US" smtClean="0"/>
              <a:t>With a motorized creed as shown in this photo, you can stand upright. There is no stooping and little repeated arm or shoulder movement.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F0F4394-2629-48A2-9532-ECC1B5E28930}" type="slidenum">
              <a:rPr lang="en-US"/>
              <a:pPr/>
              <a:t>18</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Ground level work cannot be totally eliminated from construction.</a:t>
            </a:r>
          </a:p>
          <a:p>
            <a:pPr eaLnBrk="1" hangingPunct="1"/>
            <a:endParaRPr lang="en-US" smtClean="0"/>
          </a:p>
          <a:p>
            <a:pPr eaLnBrk="1" hangingPunct="1"/>
            <a:r>
              <a:rPr lang="en-US" smtClean="0"/>
              <a:t>Kneeing on a hard surface puts an lot of pressure on the knee. Squatting puts stress on the tendons, ligaments, and cartilage of the knee joint.</a:t>
            </a:r>
          </a:p>
          <a:p>
            <a:pPr eaLnBrk="1" hangingPunct="1"/>
            <a:endParaRPr lang="en-US" smtClean="0"/>
          </a:p>
          <a:p>
            <a:pPr eaLnBrk="1" hangingPunct="1"/>
            <a:r>
              <a:rPr lang="en-US" smtClean="0"/>
              <a:t>When kneeing must be done, change positions frequently, don’t bend the knee so far</a:t>
            </a:r>
            <a:r>
              <a:rPr lang="en-US" i="1" smtClean="0"/>
              <a:t>,</a:t>
            </a:r>
            <a:r>
              <a:rPr lang="en-US" smtClean="0"/>
              <a:t> and use knee pads.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EBEA635-EFD1-4A55-AB01-00E077D5FD7F}" type="slidenum">
              <a:rPr lang="en-US"/>
              <a:pPr/>
              <a:t>19</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Instead of stooping over to fasten or screw sub-flooring, use a stand up screw gun. This has the effect of bringing the work up to waist level. There is no stooping or bending.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261A20F-80EA-4009-946E-DA9E15914952}" type="slidenum">
              <a:rPr lang="en-US"/>
              <a:pPr/>
              <a:t>2</a:t>
            </a:fld>
            <a:endParaRPr 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This presentation provides:</a:t>
            </a:r>
          </a:p>
          <a:p>
            <a:pPr eaLnBrk="1" hangingPunct="1">
              <a:buFontTx/>
              <a:buChar char="•"/>
            </a:pPr>
            <a:r>
              <a:rPr lang="en-US" smtClean="0"/>
              <a:t>a description of the OSHA Alliance Program and its Construction Roundtable</a:t>
            </a:r>
          </a:p>
          <a:p>
            <a:pPr eaLnBrk="1" hangingPunct="1">
              <a:buFontTx/>
              <a:buChar char="•"/>
            </a:pPr>
            <a:r>
              <a:rPr lang="en-US" smtClean="0"/>
              <a:t>BLS statistics on strains, sprains, and overexertion injures</a:t>
            </a:r>
          </a:p>
          <a:p>
            <a:pPr eaLnBrk="1" hangingPunct="1">
              <a:buFontTx/>
              <a:buChar char="•"/>
            </a:pPr>
            <a:r>
              <a:rPr lang="en-US" smtClean="0"/>
              <a:t>safety principles and examples of reducing strains, sprains, and material handling injuries in construction starting with planning the work</a:t>
            </a:r>
          </a:p>
          <a:p>
            <a:pPr eaLnBrk="1" hangingPunct="1">
              <a:buFontTx/>
              <a:buChar char="•"/>
            </a:pPr>
            <a:r>
              <a:rPr lang="en-US" smtClean="0"/>
              <a:t>additional resources</a:t>
            </a:r>
          </a:p>
          <a:p>
            <a:pPr eaLnBrk="1" hangingPunct="1"/>
            <a:endParaRPr 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0327F4A-EC88-46B6-A802-648CE3287007}" type="slidenum">
              <a:rPr lang="en-US"/>
              <a:pPr/>
              <a:t>20</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Construction workers usually tie rebar at ground level with pliers and wire.This requires repeated, fast, hand and arm movements while stooping and bending over.</a:t>
            </a:r>
          </a:p>
          <a:p>
            <a:pPr eaLnBrk="1" hangingPunct="1"/>
            <a:endParaRPr lang="en-US" smtClean="0"/>
          </a:p>
          <a:p>
            <a:pPr eaLnBrk="1" hangingPunct="1"/>
            <a:r>
              <a:rPr lang="en-US" smtClean="0"/>
              <a:t>Tying rebar by hand increases the change of hand and wrist injuries due to the high force that is applied by the hand and the rapid movements,</a:t>
            </a:r>
          </a:p>
          <a:p>
            <a:pPr eaLnBrk="1" hangingPunct="1"/>
            <a:endParaRPr lang="en-US" smtClean="0"/>
          </a:p>
          <a:p>
            <a:pPr eaLnBrk="1" hangingPunct="1"/>
            <a:r>
              <a:rPr lang="en-US" smtClean="0"/>
              <a:t>Use a rebar tying tool as shown in the photo. Tying rebar can be done standing up. It eliminates the rapid hand movements.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11A934D-8A68-4AF0-9E66-B89712C54BB0}" type="slidenum">
              <a:rPr lang="en-US"/>
              <a:pPr/>
              <a:t>21</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Many construction jobs require working overhead, reaching up with one or more arms above your shoulders.</a:t>
            </a:r>
          </a:p>
          <a:p>
            <a:pPr eaLnBrk="1" hangingPunct="1"/>
            <a:endParaRPr lang="en-US" smtClean="0"/>
          </a:p>
          <a:p>
            <a:pPr eaLnBrk="1" hangingPunct="1"/>
            <a:r>
              <a:rPr lang="en-US" smtClean="0"/>
              <a:t>Lifting, raising, or using heavy tools or objects while your arm is raised is strenuous because</a:t>
            </a:r>
            <a:r>
              <a:rPr lang="en-US" b="1" smtClean="0"/>
              <a:t> </a:t>
            </a:r>
            <a:r>
              <a:rPr lang="en-US" smtClean="0"/>
              <a:t>your arms are less able to supply the force because of bad alignment.  </a:t>
            </a:r>
          </a:p>
          <a:p>
            <a:pPr eaLnBrk="1" hangingPunct="1"/>
            <a:endParaRPr lang="en-US" smtClean="0"/>
          </a:p>
          <a:p>
            <a:pPr eaLnBrk="1" hangingPunct="1"/>
            <a:r>
              <a:rPr lang="en-US" smtClean="0"/>
              <a:t>Shoulder injuries can occur from over working the shoulder.</a:t>
            </a:r>
          </a:p>
          <a:p>
            <a:pPr eaLnBrk="1" hangingPunct="1"/>
            <a:endParaRPr lang="en-US" smtClean="0"/>
          </a:p>
          <a:p>
            <a:pPr eaLnBrk="1" hangingPunct="1"/>
            <a:r>
              <a:rPr lang="en-US" smtClean="0"/>
              <a:t>Neck injuries can also occur from frequently bending the neck backwards.</a:t>
            </a:r>
          </a:p>
          <a:p>
            <a:pPr eaLnBrk="1" hangingPunct="1"/>
            <a:endParaRPr lang="en-US" smtClean="0"/>
          </a:p>
          <a:p>
            <a:pPr eaLnBrk="1" hangingPunct="1"/>
            <a:r>
              <a:rPr lang="en-US" smtClean="0"/>
              <a:t>Unfortunately, overhead work cannot be eliminated, but there are some preventative measures that can be taken.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1892513-99B7-43FC-96EC-0132B5D2A343}" type="slidenum">
              <a:rPr lang="en-US"/>
              <a:pPr/>
              <a:t>22</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An extension shaft for drills allows you to, in effect, bring the work down to waist level. You work in a more neutral posture which lessens the strain on your arms, neck, and shoulders. You want to work with your arms close to your sides.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C90D5CC-FE73-4A5B-A47A-B17A436FE033}" type="slidenum">
              <a:rPr lang="en-US"/>
              <a:pPr/>
              <a:t>23</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Drywall finishing requires a lot of bending, twisting, and reaching. There is lot of hand effort and repetition.</a:t>
            </a:r>
          </a:p>
          <a:p>
            <a:pPr eaLnBrk="1" hangingPunct="1"/>
            <a:endParaRPr lang="en-US" smtClean="0"/>
          </a:p>
          <a:p>
            <a:pPr eaLnBrk="1" hangingPunct="1"/>
            <a:r>
              <a:rPr lang="en-US" smtClean="0"/>
              <a:t>Using a pneumatic drywall finishing tool requires less effort.  Your don’t have to bend over or reach as much.  There is far less hand effort because you don’t need to hand pump the joint compound.   </a:t>
            </a:r>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30F0A42-1269-4F06-B37D-1342D6583A8D}" type="slidenum">
              <a:rPr lang="en-US"/>
              <a:pPr/>
              <a:t>24</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Workers spend a lot of time on construction sites lifting, carrying, pulling or pushing various loads. If you lift materials for a long period of time, or if you lift an object that is heavy, you run the risk of a back injury.</a:t>
            </a:r>
          </a:p>
          <a:p>
            <a:pPr eaLnBrk="1" hangingPunct="1"/>
            <a:endParaRPr lang="en-US" smtClean="0"/>
          </a:p>
          <a:p>
            <a:pPr eaLnBrk="1" hangingPunct="1"/>
            <a:r>
              <a:rPr lang="en-US" smtClean="0"/>
              <a:t>If you have to lift, lift with your legs. Keep your back as straight as possible.  Keep the load close to your body.</a:t>
            </a:r>
            <a:r>
              <a:rPr lang="en-US" i="1" smtClean="0"/>
              <a:t>  </a:t>
            </a:r>
            <a:r>
              <a:rPr lang="en-US" smtClean="0"/>
              <a:t>Do not reach more than 10 inches from your body. Do not twist your body. Lift with a two hand grip.</a:t>
            </a:r>
          </a:p>
          <a:p>
            <a:pPr eaLnBrk="1" hangingPunct="1"/>
            <a:endParaRPr lang="en-US" smtClean="0"/>
          </a:p>
          <a:p>
            <a:pPr eaLnBrk="1" hangingPunct="1"/>
            <a:r>
              <a:rPr lang="en-US" smtClean="0"/>
              <a:t>As you can see in this sequence of photos, the worker leans into the sack, he slides it up, keeps it close to his body, then stands up to lift the sack using his legs.  </a:t>
            </a:r>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AB7070-14C2-47D0-92CE-FA0663CB1E40}" type="slidenum">
              <a:rPr lang="en-US"/>
              <a:pPr/>
              <a:t>25</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Any lifting from above mid-chest  or below mid-thigh can be dangerous.</a:t>
            </a:r>
          </a:p>
          <a:p>
            <a:pPr eaLnBrk="1" hangingPunct="1"/>
            <a:r>
              <a:rPr lang="en-US" smtClean="0"/>
              <a:t>The power zone, the zone between the mid-thigh and mid-chest is where the arms and back can lift the most with the least amount of effort.</a:t>
            </a:r>
          </a:p>
          <a:p>
            <a:pPr eaLnBrk="1" hangingPunct="1"/>
            <a:endParaRPr lang="en-US" smtClean="0"/>
          </a:p>
          <a:p>
            <a:pPr eaLnBrk="1" hangingPunct="1"/>
            <a:r>
              <a:rPr lang="en-US" smtClean="0"/>
              <a:t>When lifting, try to work in your power zone.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C1C263-243C-4E85-86A3-CBA8A4343A76}" type="slidenum">
              <a:rPr lang="en-US"/>
              <a:pPr/>
              <a:t>26</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When workers have to manually mix and deliver grout in the traditional way, there are risks of back and shoulder injuries. There is a lot of bending, twisting, stooping, and picking up heavy bags at or near ground level.  Pushing cement laden wheelbarrows is strenuous.</a:t>
            </a:r>
          </a:p>
          <a:p>
            <a:pPr eaLnBrk="1" hangingPunct="1"/>
            <a:endParaRPr lang="en-US" smtClean="0"/>
          </a:p>
          <a:p>
            <a:pPr eaLnBrk="1" hangingPunct="1"/>
            <a:r>
              <a:rPr lang="en-US" smtClean="0"/>
              <a:t>Using mechanized mixing and delivery equipment can eliminate much of this stress on the body. The grout is mixed in a cement mixer and delivered mechanically.</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3F98681-1C61-4208-94B9-F26A81293F44}" type="slidenum">
              <a:rPr lang="en-US"/>
              <a:pPr/>
              <a:t>27</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Similarly, digging a trench by hand puts stresses on the back, legs, knees, shoulders, arms, and hands. There is a lot of bending over and stooping. Using a mechanical trencher or backhoe eliminates most if not all of this stress on the body.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AB02478-00AD-4905-BE0F-88B2BFC90524}" type="slidenum">
              <a:rPr lang="en-US"/>
              <a:pPr/>
              <a:t>28</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The more materials that can be staged using mechanical equipment, the less manual lifting that must be done by the worker.  </a:t>
            </a:r>
            <a:endParaRPr lang="en-US"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72E1E9E-1DC4-4BB7-A258-F04BEF6FE4F5}" type="slidenum">
              <a:rPr lang="en-US"/>
              <a:pPr/>
              <a:t>29</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Use two or more people to lift heavy objects. Use mechanical equipment to lift and move heavy objects.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AADD69D-9DB6-4985-A0ED-4C5AFE103A5E}" type="slidenum">
              <a:rPr lang="en-US"/>
              <a:pPr/>
              <a:t>3</a:t>
            </a:fld>
            <a:endParaRPr lang="en-US"/>
          </a:p>
        </p:txBody>
      </p:sp>
      <p:sp>
        <p:nvSpPr>
          <p:cNvPr id="50179" name="Rectangle 2"/>
          <p:cNvSpPr>
            <a:spLocks noRot="1" noChangeArrowheads="1" noTextEdit="1"/>
          </p:cNvSpPr>
          <p:nvPr>
            <p:ph type="sldImg"/>
          </p:nvPr>
        </p:nvSpPr>
        <p:spPr>
          <a:xfrm>
            <a:off x="1235075" y="231775"/>
            <a:ext cx="4452938" cy="3340100"/>
          </a:xfrm>
          <a:ln/>
        </p:spPr>
      </p:sp>
      <p:sp>
        <p:nvSpPr>
          <p:cNvPr id="50180" name="Rectangle 3"/>
          <p:cNvSpPr>
            <a:spLocks noGrp="1" noChangeArrowheads="1"/>
          </p:cNvSpPr>
          <p:nvPr>
            <p:ph type="body" idx="1"/>
          </p:nvPr>
        </p:nvSpPr>
        <p:spPr>
          <a:xfrm>
            <a:off x="155575" y="3875088"/>
            <a:ext cx="6608763" cy="4332287"/>
          </a:xfrm>
          <a:noFill/>
          <a:ln/>
        </p:spPr>
        <p:txBody>
          <a:bodyPr/>
          <a:lstStyle/>
          <a:p>
            <a:pPr eaLnBrk="1" hangingPunct="1"/>
            <a:r>
              <a:rPr lang="en-US" smtClean="0"/>
              <a:t>The Alliance Program was launched in 2002 to reach workers and employers that were not being reached by OSHA’s other cooperative programs.</a:t>
            </a:r>
          </a:p>
          <a:p>
            <a:pPr eaLnBrk="1" hangingPunct="1"/>
            <a:endParaRPr lang="en-US" smtClean="0"/>
          </a:p>
          <a:p>
            <a:pPr eaLnBrk="1" hangingPunct="1"/>
            <a:r>
              <a:rPr lang="en-US" smtClean="0"/>
              <a:t>Through the Alliance Program, OSHA works with groups committed to worker safety and health to prevent workplace fatalities, injuries, and illnesses.  OSHA and the groups work together to develop compliance assistance tools and resources, share information with workers and employers, and educate workers and employers about their rights and responsibilities.</a:t>
            </a:r>
          </a:p>
          <a:p>
            <a:pPr eaLnBrk="1" hangingPunct="1"/>
            <a:endParaRPr lang="en-US" smtClean="0"/>
          </a:p>
          <a:p>
            <a:pPr eaLnBrk="1" hangingPunct="1"/>
            <a:r>
              <a:rPr lang="en-US" smtClean="0"/>
              <a:t>Alliance agreements do not include an enforcement component, such as exemption from general scheduled inspections or monitoring visits.  Alliance agreements are not worksite-based – they generally focus on entire industries or hazards within the industries.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E06759D-676F-43CD-9775-DA3068F55DDB}" type="slidenum">
              <a:rPr lang="en-US"/>
              <a:pPr/>
              <a:t>30</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Carts and dollies should be used to move materials rather than carrying.</a:t>
            </a:r>
          </a:p>
          <a:p>
            <a:pPr eaLnBrk="1" hangingPunct="1"/>
            <a:endParaRPr lang="en-US" smtClean="0"/>
          </a:p>
          <a:p>
            <a:pPr eaLnBrk="1" hangingPunct="1"/>
            <a:r>
              <a:rPr lang="en-US" smtClean="0"/>
              <a:t>The work needs to be planned so that aisles are wide enough and clear to move carts in and out.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9B6E9CF-9FD1-4827-9FD8-1347DDF23CCB}" type="slidenum">
              <a:rPr lang="en-US"/>
              <a:pPr/>
              <a:t>31</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745B187-9C85-42A5-A098-4FCED36F16E9}" type="slidenum">
              <a:rPr lang="en-US"/>
              <a:pPr/>
              <a:t>32</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A worker working by himself, or small crews can benefit by using wall jacks to lift partition into place rather the one  </a:t>
            </a:r>
            <a:r>
              <a:rPr lang="en-US" i="1" smtClean="0"/>
              <a:t>or</a:t>
            </a:r>
            <a:r>
              <a:rPr lang="en-US" smtClean="0"/>
              <a:t> two workers trying to do it themselves.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2B84B0-9DA7-4378-870E-B5FB84B24AB1}" type="slidenum">
              <a:rPr lang="en-US"/>
              <a:pPr/>
              <a:t>33</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Similarly, the use of motorized lifts means that a worker or workers aren’t manually lifting awkward, heavy materials such as plywood, lumber, or masonry. This tool can lift plywood up to the roof.</a:t>
            </a:r>
            <a:endParaRPr lang="en-US"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EAE17EF-055A-4876-B08A-86F1417A314D}" type="slidenum">
              <a:rPr lang="en-US"/>
              <a:pPr/>
              <a:t>34</a:t>
            </a:fld>
            <a:endParaRPr 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Vacuum lifters provide a convenient handhold for lifting materials.  </a:t>
            </a:r>
          </a:p>
          <a:p>
            <a:pPr eaLnBrk="1" hangingPunct="1"/>
            <a:endParaRPr lang="en-US" smtClean="0"/>
          </a:p>
          <a:p>
            <a:pPr eaLnBrk="1" hangingPunct="1"/>
            <a:r>
              <a:rPr lang="en-US" smtClean="0"/>
              <a:t>The lifters eliminate the risk of an injury from grapping or holding a sharp edge.</a:t>
            </a:r>
          </a:p>
          <a:p>
            <a:pPr eaLnBrk="1" hangingPunct="1"/>
            <a:endParaRPr lang="en-US" smtClean="0"/>
          </a:p>
          <a:p>
            <a:pPr eaLnBrk="1" hangingPunct="1"/>
            <a:r>
              <a:rPr lang="en-US" smtClean="0"/>
              <a:t>The body does not have to bend or twist as much when handling large sheets of materials.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6340E5C-BD4D-4ED3-A2E9-68EC93C18B0D}" type="slidenum">
              <a:rPr lang="en-US"/>
              <a:pPr/>
              <a:t>35</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Designers can specify lightweight concrete block whenever possible. This reduces the weight associated with lifting and moving heavy concrete block.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FF86A2-3C84-4842-8C97-F6E7C13880CB}" type="slidenum">
              <a:rPr lang="en-US"/>
              <a:pPr/>
              <a:t>36</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Construction workers spend a lot of time gripping tools or materials and applying force to squeeze or press tools and materials.</a:t>
            </a:r>
          </a:p>
          <a:p>
            <a:pPr eaLnBrk="1" hangingPunct="1"/>
            <a:endParaRPr lang="en-US" i="1" smtClean="0"/>
          </a:p>
          <a:p>
            <a:pPr eaLnBrk="1" hangingPunct="1"/>
            <a:r>
              <a:rPr lang="en-US" smtClean="0"/>
              <a:t>These actions are usually done repeatedly, with a lot of bending of the wrist.</a:t>
            </a:r>
          </a:p>
          <a:p>
            <a:pPr eaLnBrk="1" hangingPunct="1"/>
            <a:endParaRPr lang="en-US" smtClean="0"/>
          </a:p>
          <a:p>
            <a:pPr eaLnBrk="1" hangingPunct="1"/>
            <a:r>
              <a:rPr lang="en-US" smtClean="0"/>
              <a:t>These motions create considerable stress on the tendons and their sheaths.</a:t>
            </a:r>
          </a:p>
          <a:p>
            <a:pPr eaLnBrk="1" hangingPunct="1"/>
            <a:r>
              <a:rPr lang="en-US" smtClean="0"/>
              <a:t>Injury can occur to the muscles, tendons, cartilage, nerves, and blood vessels.</a:t>
            </a:r>
          </a:p>
          <a:p>
            <a:pPr eaLnBrk="1" hangingPunct="1"/>
            <a:endParaRPr lang="en-US" smtClean="0"/>
          </a:p>
          <a:p>
            <a:pPr eaLnBrk="1" hangingPunct="1"/>
            <a:r>
              <a:rPr lang="en-US" smtClean="0"/>
              <a:t>Tendonitits, carpal tunnel syndrome, trigger finger, epicondylitis, and hand-arm vibration syndrome are some of the injuries and disorders that can result.</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4B79026-B13F-47FC-B822-B8F7E4394793}" type="slidenum">
              <a:rPr lang="en-US"/>
              <a:pPr/>
              <a:t>37</a:t>
            </a:fld>
            <a:endParaRPr lang="en-U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You can’t eliminate hand work from construction.  But, you can use tools that reduce the stress on the hands, wrist, and arms.</a:t>
            </a:r>
          </a:p>
          <a:p>
            <a:pPr eaLnBrk="1" hangingPunct="1"/>
            <a:endParaRPr lang="en-US" smtClean="0"/>
          </a:p>
          <a:p>
            <a:pPr eaLnBrk="1" hangingPunct="1"/>
            <a:r>
              <a:rPr lang="en-US" smtClean="0"/>
              <a:t>Substitute power tools for manual tools.</a:t>
            </a:r>
          </a:p>
          <a:p>
            <a:pPr eaLnBrk="1" hangingPunct="1"/>
            <a:endParaRPr lang="en-US" smtClean="0"/>
          </a:p>
          <a:p>
            <a:pPr eaLnBrk="1" hangingPunct="1"/>
            <a:r>
              <a:rPr lang="en-US" smtClean="0"/>
              <a:t>Use tools that keep the wrist straight, have padded hand grips, or smooth grips that will not pinch or put excessive pressure on one part of the the hand.</a:t>
            </a:r>
          </a:p>
          <a:p>
            <a:pPr eaLnBrk="1" hangingPunct="1"/>
            <a:endParaRPr lang="en-US" smtClean="0"/>
          </a:p>
          <a:p>
            <a:pPr eaLnBrk="1" hangingPunct="1"/>
            <a:r>
              <a:rPr lang="en-US" smtClean="0"/>
              <a:t>Bend the tool, not the wrist.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13A1E74-B815-4FEA-BF55-692C2547F1A1}" type="slidenum">
              <a:rPr lang="en-US"/>
              <a:pPr/>
              <a:t>38</a:t>
            </a:fld>
            <a:endParaRPr lang="en-US"/>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A powered caulking gun is one such tool that can eliminate a lot of the stress on the hand, fingers, and forearm </a:t>
            </a:r>
          </a:p>
          <a:p>
            <a:pPr eaLnBrk="1" hangingPunct="1"/>
            <a:endParaRPr lang="en-US" smtClean="0"/>
          </a:p>
          <a:p>
            <a:pPr eaLnBrk="1" hangingPunct="1"/>
            <a:r>
              <a:rPr lang="en-US" smtClean="0"/>
              <a:t>With a powered caulking gun, you won’t have to squeeze the trigger to apply the caulk or sealant.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6B24B35-6FD9-4563-B588-157AD4831475}" type="slidenum">
              <a:rPr lang="en-US"/>
              <a:pPr/>
              <a:t>39</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Similarly, powered cable cutters greatly reduce the amount of force that must be applied by the hand.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202844D-84B8-4EDB-9CD6-39DB46C49134}" type="slidenum">
              <a:rPr lang="en-US"/>
              <a:pPr/>
              <a:t>4</a:t>
            </a:fld>
            <a:endParaRPr lang="en-US"/>
          </a:p>
        </p:txBody>
      </p:sp>
      <p:sp>
        <p:nvSpPr>
          <p:cNvPr id="51203" name="Rectangle 2"/>
          <p:cNvSpPr>
            <a:spLocks noRot="1" noChangeArrowheads="1" noTextEdit="1"/>
          </p:cNvSpPr>
          <p:nvPr>
            <p:ph type="sldImg"/>
          </p:nvPr>
        </p:nvSpPr>
        <p:spPr>
          <a:xfrm>
            <a:off x="2027238" y="385763"/>
            <a:ext cx="3227387" cy="2420937"/>
          </a:xfrm>
          <a:ln/>
        </p:spPr>
      </p:sp>
      <p:sp>
        <p:nvSpPr>
          <p:cNvPr id="51204" name="Rectangle 3"/>
          <p:cNvSpPr>
            <a:spLocks noGrp="1" noChangeArrowheads="1"/>
          </p:cNvSpPr>
          <p:nvPr>
            <p:ph type="body" idx="1"/>
          </p:nvPr>
        </p:nvSpPr>
        <p:spPr>
          <a:xfrm>
            <a:off x="77788" y="3035300"/>
            <a:ext cx="6842125" cy="6157913"/>
          </a:xfrm>
          <a:noFill/>
          <a:ln/>
        </p:spPr>
        <p:txBody>
          <a:bodyPr/>
          <a:lstStyle/>
          <a:p>
            <a:pPr eaLnBrk="1" hangingPunct="1">
              <a:tabLst>
                <a:tab pos="342900" algn="l"/>
              </a:tabLst>
            </a:pPr>
            <a:r>
              <a:rPr lang="en-US" sz="1000" smtClean="0"/>
              <a:t>OSHA formed the OSHA Alliance Program Construction Roundtable in 2004 to provide participants with the opportunity to share construction-related information about Alliance-related activities and successes, develop products, and network with others in the Program.</a:t>
            </a:r>
          </a:p>
          <a:p>
            <a:pPr eaLnBrk="1" hangingPunct="1">
              <a:tabLst>
                <a:tab pos="342900" algn="l"/>
              </a:tabLst>
            </a:pPr>
            <a:endParaRPr lang="en-US" sz="1000" smtClean="0"/>
          </a:p>
          <a:p>
            <a:pPr eaLnBrk="1" hangingPunct="1">
              <a:tabLst>
                <a:tab pos="342900" algn="l"/>
              </a:tabLst>
            </a:pPr>
            <a:r>
              <a:rPr lang="en-US" sz="1000" smtClean="0"/>
              <a:t>The Construction Roundtable developed the following products related to design for construction safety:</a:t>
            </a:r>
            <a:endParaRPr lang="en-US" sz="1000" b="1" smtClean="0"/>
          </a:p>
          <a:p>
            <a:pPr marL="171450" lvl="1" indent="-57150" eaLnBrk="1" hangingPunct="1">
              <a:buFontTx/>
              <a:buChar char="•"/>
              <a:tabLst>
                <a:tab pos="342900" algn="l"/>
              </a:tabLst>
            </a:pPr>
            <a:r>
              <a:rPr lang="en-US" sz="1000" b="1" smtClean="0"/>
              <a:t>Design for Construction Safety Web site</a:t>
            </a:r>
            <a:r>
              <a:rPr lang="en-US" sz="1000" smtClean="0"/>
              <a:t>. Through the Roundtable's Design for Safety Workgroup, construction-related Alliances worked together to develop a Design for Safety Web site that provides information on the barriers to designing for safety, and how to overcome the barriers. </a:t>
            </a:r>
          </a:p>
          <a:p>
            <a:pPr marL="171450" lvl="1" indent="-57150" eaLnBrk="1" hangingPunct="1">
              <a:buFontTx/>
              <a:buChar char="•"/>
              <a:tabLst>
                <a:tab pos="342900" algn="l"/>
              </a:tabLst>
            </a:pPr>
            <a:r>
              <a:rPr lang="en-US" sz="1000" b="1" smtClean="0"/>
              <a:t>“Introduction to Designing for Construction Safety.”</a:t>
            </a:r>
            <a:r>
              <a:rPr lang="en-US" sz="1000" smtClean="0"/>
              <a:t> Through the Roundtable's Design for Safety Workgroup,  a presentation was developed which informs the public about the process of addressing site safety and health in the design of a construction project.  </a:t>
            </a:r>
          </a:p>
          <a:p>
            <a:pPr marL="171450" lvl="1" indent="-57150" eaLnBrk="1" hangingPunct="1">
              <a:buFontTx/>
              <a:buChar char="•"/>
              <a:tabLst>
                <a:tab pos="342900" algn="l"/>
              </a:tabLst>
            </a:pPr>
            <a:r>
              <a:rPr lang="en-US" sz="1000" b="1" smtClean="0"/>
              <a:t>Design for Construction Safety 2-4 Hour Course.</a:t>
            </a:r>
            <a:r>
              <a:rPr lang="en-US" sz="1000" smtClean="0"/>
              <a:t> Through the Roundtable's Design for Safety Workgroup, a course was developed based on the “Introduction to Designing for Construction Safety” presentation.  It provides technical information for those who are interested in learning more about designing for safety. The presentation is located in the “2-4 Hour DFCS Presentation” section on the CI-ASCE Design for Construction Safety Web site.</a:t>
            </a:r>
          </a:p>
          <a:p>
            <a:pPr marL="171450" lvl="1" indent="-57150" eaLnBrk="1" hangingPunct="1">
              <a:buFontTx/>
              <a:buChar char="•"/>
              <a:tabLst>
                <a:tab pos="342900" algn="l"/>
              </a:tabLst>
            </a:pPr>
            <a:r>
              <a:rPr lang="en-US" sz="1000" b="1" smtClean="0"/>
              <a:t>Presentations</a:t>
            </a:r>
            <a:r>
              <a:rPr lang="en-US" sz="1000" smtClean="0"/>
              <a:t> addressing design for safety issues have been given by the workgroup’s representatives during a number of workshops and conferences. </a:t>
            </a:r>
          </a:p>
          <a:p>
            <a:pPr marL="171450" lvl="1" indent="-57150" eaLnBrk="1" hangingPunct="1">
              <a:buFontTx/>
              <a:buChar char="•"/>
              <a:tabLst>
                <a:tab pos="342900" algn="l"/>
              </a:tabLst>
            </a:pPr>
            <a:r>
              <a:rPr lang="en-US" sz="1000" b="1" smtClean="0"/>
              <a:t>Case Study</a:t>
            </a:r>
            <a:r>
              <a:rPr lang="en-US" sz="1000" smtClean="0"/>
              <a:t>. "Washington Group International Designs and Builds a Mixed-Waste Treatment Facility." OSHA. February 2007. This case study describes how the Washington Group International, Inc. incorporated its design for safety process into the construction of the U.S. Department of Energy's Advanced Mixed Waste Treatment Facility in eastern Idaho. (The Washington Group International is now known as the  Washington Division of URS Corporation).</a:t>
            </a:r>
            <a:endParaRPr lang="en-US" sz="1000" b="1" smtClean="0"/>
          </a:p>
          <a:p>
            <a:pPr eaLnBrk="1" hangingPunct="1">
              <a:tabLst>
                <a:tab pos="342900" algn="l"/>
              </a:tabLst>
            </a:pPr>
            <a:endParaRPr lang="en-US" sz="1000" b="1" smtClean="0"/>
          </a:p>
          <a:p>
            <a:pPr eaLnBrk="1" hangingPunct="1">
              <a:tabLst>
                <a:tab pos="342900" algn="l"/>
              </a:tabLst>
            </a:pPr>
            <a:r>
              <a:rPr lang="en-US" sz="1000" smtClean="0"/>
              <a:t>The Construction Roundtable developed the following products on fall protection:</a:t>
            </a:r>
          </a:p>
          <a:p>
            <a:pPr marL="171450" lvl="1" indent="-57150" eaLnBrk="1" hangingPunct="1">
              <a:buFontTx/>
              <a:buChar char="•"/>
              <a:tabLst>
                <a:tab pos="342900" algn="l"/>
              </a:tabLst>
            </a:pPr>
            <a:r>
              <a:rPr lang="en-US" sz="1000" b="1" smtClean="0"/>
              <a:t>“Prevention of Fall Fatalities and Injuries in Construction”</a:t>
            </a:r>
            <a:r>
              <a:rPr lang="en-US" sz="1000" smtClean="0"/>
              <a:t> (Sep. 2008). This slide presentation is available in English and Spanish. The presentation focuses on the top causes of falls in the construction industry and provides fall prevention guidance for design engineers, contractors, and workers.</a:t>
            </a:r>
            <a:endParaRPr lang="en-US" sz="1000" b="1" smtClean="0"/>
          </a:p>
          <a:p>
            <a:pPr marL="171450" lvl="1" indent="-57150" eaLnBrk="1" hangingPunct="1">
              <a:buFontTx/>
              <a:buChar char="•"/>
              <a:tabLst>
                <a:tab pos="342900" algn="l"/>
              </a:tabLst>
            </a:pPr>
            <a:r>
              <a:rPr lang="en-US" sz="1000" b="1" smtClean="0"/>
              <a:t>Fall Protection Safety Tips Sheets for Employers and Employees</a:t>
            </a:r>
            <a:r>
              <a:rPr lang="en-US" sz="1000" smtClean="0"/>
              <a:t>. Through the Roundtable's Fall Protection Workgroup, IEC worked with other construction-related Alliances to develop Tips Sheets for employers and employees that describe general safety tips to help prevent fall-related injuries.  </a:t>
            </a:r>
          </a:p>
          <a:p>
            <a:pPr marL="171450" lvl="1" indent="-57150" eaLnBrk="1" hangingPunct="1">
              <a:buFontTx/>
              <a:buChar char="•"/>
              <a:tabLst>
                <a:tab pos="342900" algn="l"/>
              </a:tabLst>
            </a:pPr>
            <a:r>
              <a:rPr lang="en-US" sz="1000" b="1" smtClean="0"/>
              <a:t>“Fall Protection.”</a:t>
            </a:r>
            <a:r>
              <a:rPr lang="en-US" sz="1000" smtClean="0"/>
              <a:t> Through the OSHA Alliance Program Construction Roundtable's Fall Protection Workgroup, a presentation was developed by the SWR Institute addressing fall protection issues in construction industry including fall protection systems. The presentation is available in English and Spanish. </a:t>
            </a:r>
          </a:p>
          <a:p>
            <a:pPr marL="171450" lvl="1" indent="-57150" eaLnBrk="1" hangingPunct="1">
              <a:buFontTx/>
              <a:buChar char="•"/>
              <a:tabLst>
                <a:tab pos="342900" algn="l"/>
              </a:tabLst>
            </a:pPr>
            <a:r>
              <a:rPr lang="en-US" sz="1000" b="1" smtClean="0"/>
              <a:t>Toolbox Talks Focusing on Ladder Safety</a:t>
            </a:r>
            <a:r>
              <a:rPr lang="en-US" sz="1000" smtClean="0"/>
              <a:t>. Through the Alliance Program Construction Roundtable's Fall Protection Workgroup, the Workgroup developed a series of toolbox talks focusing on ladder safety.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A7BF937-7617-4982-9641-939236FCD2EC}" type="slidenum">
              <a:rPr lang="en-US"/>
              <a:pPr/>
              <a:t>40</a:t>
            </a:fld>
            <a:endParaRPr 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Pulling wire  manually puts a lot of stress on the back and shoulders. Mechanical wire pullers reduce a lot of this stress since the equipment does the pulling.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20AABB8-A8C6-40E5-90D7-86ECF724D611}" type="slidenum">
              <a:rPr lang="en-US"/>
              <a:pPr/>
              <a:t>41</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There are many tools available that have reduced vibration levels.  High vibration can damage the blood vessels and nerves in the hand.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1378E36-09F5-4B33-9789-1877A4B7C743}" type="slidenum">
              <a:rPr lang="en-US"/>
              <a:pPr/>
              <a:t>42</a:t>
            </a:fld>
            <a:endParaRPr 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xfrm>
            <a:off x="933450" y="4403725"/>
            <a:ext cx="5130800" cy="417195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867D7CB-4D60-4F57-AC85-9481A84AE3B8}" type="slidenum">
              <a:rPr lang="en-US"/>
              <a:pPr/>
              <a:t>43</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xfrm>
            <a:off x="933450" y="4403725"/>
            <a:ext cx="5130800" cy="417195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90F4DF8-B4CB-45F0-87F0-4357F0C2BC8D}" type="slidenum">
              <a:rPr lang="en-US"/>
              <a:pPr/>
              <a:t>5</a:t>
            </a:fld>
            <a:endParaRPr lang="en-US"/>
          </a:p>
        </p:txBody>
      </p:sp>
      <p:sp>
        <p:nvSpPr>
          <p:cNvPr id="52227" name="Rectangle 7"/>
          <p:cNvSpPr txBox="1">
            <a:spLocks noGrp="1" noChangeArrowheads="1"/>
          </p:cNvSpPr>
          <p:nvPr/>
        </p:nvSpPr>
        <p:spPr bwMode="auto">
          <a:xfrm>
            <a:off x="3963988" y="8805863"/>
            <a:ext cx="3032125" cy="463550"/>
          </a:xfrm>
          <a:prstGeom prst="rect">
            <a:avLst/>
          </a:prstGeom>
          <a:noFill/>
          <a:ln w="9525">
            <a:noFill/>
            <a:miter lim="800000"/>
            <a:headEnd/>
            <a:tailEnd/>
          </a:ln>
        </p:spPr>
        <p:txBody>
          <a:bodyPr anchor="b"/>
          <a:lstStyle/>
          <a:p>
            <a:pPr algn="r" eaLnBrk="1" hangingPunct="1"/>
            <a:fld id="{D44D72E4-3632-46EA-B973-15EDAE4D44B5}" type="slidenum">
              <a:rPr lang="en-US" sz="1200">
                <a:latin typeface="Arial" charset="0"/>
              </a:rPr>
              <a:pPr algn="r" eaLnBrk="1" hangingPunct="1"/>
              <a:t>5</a:t>
            </a:fld>
            <a:endParaRPr lang="en-US" sz="1200">
              <a:latin typeface="Arial" charset="0"/>
            </a:endParaRPr>
          </a:p>
        </p:txBody>
      </p:sp>
      <p:sp>
        <p:nvSpPr>
          <p:cNvPr id="52228" name="Rectangle 2"/>
          <p:cNvSpPr>
            <a:spLocks noRot="1" noChangeArrowheads="1" noTextEdit="1"/>
          </p:cNvSpPr>
          <p:nvPr>
            <p:ph type="sldImg"/>
          </p:nvPr>
        </p:nvSpPr>
        <p:spPr>
          <a:xfrm>
            <a:off x="2305050" y="155575"/>
            <a:ext cx="2160588" cy="1620838"/>
          </a:xfrm>
          <a:ln/>
        </p:spPr>
      </p:sp>
      <p:sp>
        <p:nvSpPr>
          <p:cNvPr id="52229" name="Rectangle 3"/>
          <p:cNvSpPr>
            <a:spLocks noGrp="1" noChangeArrowheads="1"/>
          </p:cNvSpPr>
          <p:nvPr>
            <p:ph type="body" idx="1"/>
          </p:nvPr>
        </p:nvSpPr>
        <p:spPr>
          <a:xfrm>
            <a:off x="155575" y="1776413"/>
            <a:ext cx="6686550" cy="7262812"/>
          </a:xfrm>
          <a:noFill/>
          <a:ln/>
        </p:spPr>
        <p:txBody>
          <a:bodyPr/>
          <a:lstStyle/>
          <a:p>
            <a:pPr eaLnBrk="1" hangingPunct="1"/>
            <a:r>
              <a:rPr lang="en-US" sz="1100" smtClean="0"/>
              <a:t>For the latest on the OSHA Alliance Program’s Construction Roundtable, including Roundtable products, visit the Construction Roundtable Web page on the OSHA Web site.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E7F5F8-622B-4F96-8BB2-6574A0120B97}" type="slidenum">
              <a:rPr lang="en-US"/>
              <a:pPr/>
              <a:t>6</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Unfortunately, as many of us know, construction is one of the most dangerous industries to work in.  There are about 371,300 non-fatal injuries a year, 9.7% of the total workforce.</a:t>
            </a:r>
          </a:p>
          <a:p>
            <a:pPr eaLnBrk="1" hangingPunct="1"/>
            <a:endParaRPr lang="en-US" smtClean="0"/>
          </a:p>
          <a:p>
            <a:pPr eaLnBrk="1" hangingPunct="1"/>
            <a:r>
              <a:rPr lang="en-US" smtClean="0"/>
              <a:t>Here are some of the 2007 BLS statistics:</a:t>
            </a:r>
          </a:p>
          <a:p>
            <a:pPr eaLnBrk="1" hangingPunct="1"/>
            <a:endParaRPr lang="en-US" smtClean="0"/>
          </a:p>
          <a:p>
            <a:pPr eaLnBrk="1" hangingPunct="1"/>
            <a:r>
              <a:rPr lang="en-US" smtClean="0"/>
              <a:t>Sprains and strains make up 32.8% of the non-fatal injuries</a:t>
            </a:r>
          </a:p>
          <a:p>
            <a:pPr eaLnBrk="1" hangingPunct="1"/>
            <a:endParaRPr lang="en-US" smtClean="0"/>
          </a:p>
          <a:p>
            <a:pPr eaLnBrk="1" hangingPunct="1"/>
            <a:r>
              <a:rPr lang="en-US" smtClean="0"/>
              <a:t>Back injures are 23.5%</a:t>
            </a:r>
          </a:p>
          <a:p>
            <a:pPr eaLnBrk="1" hangingPunct="1"/>
            <a:endParaRPr lang="en-US" smtClean="0"/>
          </a:p>
          <a:p>
            <a:pPr eaLnBrk="1" hangingPunct="1"/>
            <a:r>
              <a:rPr lang="en-US" smtClean="0"/>
              <a:t>Upper and lower extremities make up almost 50%</a:t>
            </a:r>
          </a:p>
          <a:p>
            <a:pPr eaLnBrk="1" hangingPunct="1"/>
            <a:endParaRPr lang="en-US" smtClean="0"/>
          </a:p>
          <a:p>
            <a:pPr eaLnBrk="1" hangingPunct="1"/>
            <a:r>
              <a:rPr lang="en-US" smtClean="0"/>
              <a:t>Overexertion are 17.4%</a:t>
            </a:r>
          </a:p>
          <a:p>
            <a:pPr eaLnBrk="1" hangingPunct="1"/>
            <a:endParaRPr lang="en-US" smtClean="0"/>
          </a:p>
          <a:p>
            <a:pPr eaLnBrk="1" hangingPunct="1"/>
            <a:r>
              <a:rPr lang="en-US" smtClean="0"/>
              <a:t>28% of workers missed 31 days of more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FC87EF-60F0-4B19-A0B1-24A442ED540C}" type="slidenum">
              <a:rPr lang="en-US"/>
              <a:pPr/>
              <a:t>7</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Reducing sprains, strains, and material handling injuries requires planning.</a:t>
            </a:r>
          </a:p>
          <a:p>
            <a:pPr eaLnBrk="1" hangingPunct="1"/>
            <a:endParaRPr lang="en-US" smtClean="0"/>
          </a:p>
          <a:p>
            <a:pPr eaLnBrk="1" hangingPunct="1"/>
            <a:r>
              <a:rPr lang="en-US" smtClean="0"/>
              <a:t>Each job task should be analyzed. Materials need to be staged where  they can be easily accessible, with minimal material handling. Mechanical equipment should be used whenever possible. Planning for mechanical equipment would include providing ways for the equipment to service the site.</a:t>
            </a:r>
          </a:p>
          <a:p>
            <a:pPr eaLnBrk="1" hangingPunct="1"/>
            <a:endParaRPr lang="en-US" smtClean="0"/>
          </a:p>
          <a:p>
            <a:pPr eaLnBrk="1" hangingPunct="1"/>
            <a:r>
              <a:rPr lang="en-US" smtClean="0"/>
              <a:t>Each job task should be broken down. Tools should be provided that reduce bending, stretching, and reaching. Tools should be checked to be sure they are in good condition.  </a:t>
            </a:r>
          </a:p>
          <a:p>
            <a:pPr eaLnBrk="1" hangingPunct="1"/>
            <a:endParaRPr lang="en-US" smtClean="0"/>
          </a:p>
          <a:p>
            <a:pPr eaLnBrk="1" hangingPunct="1"/>
            <a:r>
              <a:rPr lang="en-US" smtClean="0"/>
              <a:t>Workers should be assigned based on their physical abilities.  This actually goes against the ergonomic principle of fitting the job to the worker, not the worker to the job.  However, in construction this is not always possible as many construction tasks do require certain physical abilities. Lifting tasks should be analyzed to be sure the weight is not hazardous. Generally, under ideal circumstances anything heavier than about 50 pounds is hazardous but the situation such as position of the load, frequency of lifting, handholds, and duration of task can reduce this value.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370DF46-A913-4333-B261-0AAC4CB0A8E2}" type="slidenum">
              <a:rPr lang="en-US"/>
              <a:pPr/>
              <a:t>8</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b="1" smtClean="0"/>
          </a:p>
          <a:p>
            <a:pPr eaLnBrk="1" hangingPunct="1"/>
            <a:r>
              <a:rPr lang="en-US" smtClean="0"/>
              <a:t>A stretching program is recommended in which workers g</a:t>
            </a:r>
            <a:r>
              <a:rPr lang="en-US" sz="1400" smtClean="0"/>
              <a:t>ently move through a range of motion. </a:t>
            </a:r>
          </a:p>
          <a:p>
            <a:pPr eaLnBrk="1" hangingPunct="1"/>
            <a:endParaRPr lang="en-US" smtClean="0"/>
          </a:p>
          <a:p>
            <a:pPr eaLnBrk="1" hangingPunct="1"/>
            <a:r>
              <a:rPr lang="en-US" smtClean="0"/>
              <a:t>A job hazard analysis is an analytical tool that can help in the planning and identify hazardous conditions and tasks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E38819-0244-451A-96EE-91A7E8C0D988}" type="slidenum">
              <a:rPr lang="en-US"/>
              <a:pPr/>
              <a:t>9</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A job hazard analysis is a  technique that breaks each job down into individual tasks to identify the hazard(s).  It focuses on the relationship between the worker, the task, the tools, and the work environment. Once the hazards are identified, steps can be taken to eliminate the hazard or reduce the risk of an injury.</a:t>
            </a:r>
          </a:p>
          <a:p>
            <a:pPr eaLnBrk="1" hangingPunct="1"/>
            <a:endParaRPr lang="en-US" smtClean="0"/>
          </a:p>
          <a:p>
            <a:pPr eaLnBrk="1" hangingPunct="1"/>
            <a:r>
              <a:rPr lang="en-US" smtClean="0"/>
              <a:t>There are many references on job hazard analysis.  The next slide shows a simple example to illustrate the procedure.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141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14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FBEC6B1B-54A4-491D-9ADF-7108C95B040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830DBF2-16E6-4B7B-9029-E939A42D629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4F9AB79-F18E-44E7-8F91-20D496088658}"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EAF0546-3B52-48FF-9C58-DB65E72E1E6F}"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FD289454-75B5-4EE0-88DF-45E1765EBE9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1BD3008-7440-4889-ABCA-EFDD0EAA721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E75EFC8-1B10-4671-8939-1853AA2D77F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F3ABEC4-BB30-4D73-A8B1-C8B5E07E77F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CD30960-4C3E-47D2-824F-F7103E736DD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57852F8-B271-4674-8F5B-C16FF765F85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8789A94-4477-4214-ADDE-CB0EAFAC4BB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C30CECA-AB41-4513-AB6E-144C33C245C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019564C-CA95-4AB8-9E4B-1CA57CBF8AC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003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003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003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037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0037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003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037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0037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0038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0038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0038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03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003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003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003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003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0038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0039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039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039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
        <p:nvSpPr>
          <p:cNvPr id="10039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10039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052B513B-C8F3-4B60-949B-43EB60C1164F}" type="slidenum">
              <a:rPr lang="en-US"/>
              <a:pPr>
                <a:defRPr/>
              </a:pPr>
              <a:t>‹#›</a:t>
            </a:fld>
            <a:endParaRPr lang="en-US"/>
          </a:p>
        </p:txBody>
      </p:sp>
      <p:sp>
        <p:nvSpPr>
          <p:cNvPr id="1003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hyperlink" Target="http://www.osha.gov/SLTC/ergonomics/index.html" TargetMode="External"/><Relationship Id="rId7"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dir.ca.gov/dosh/dosh_publications/ElectriciansErgo.pdf" TargetMode="External"/><Relationship Id="rId5" Type="http://schemas.openxmlformats.org/officeDocument/2006/relationships/hyperlink" Target="http://www.dir.ca.gov/dosh/dosh_publications/erg_CarpFramer.html" TargetMode="External"/><Relationship Id="rId4" Type="http://schemas.openxmlformats.org/officeDocument/2006/relationships/hyperlink" Target="http://www.worksafebc.com/publications/health_and_safety/bulletins/constructive_ideas/default.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niosh/docs/2007-12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lhsfna.org/ergonomicsand" TargetMode="External"/><Relationship Id="rId4" Type="http://schemas.openxmlformats.org/officeDocument/2006/relationships/hyperlink" Target="http://www.osha.gov/SLTC/etools/electricalcontracto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6354" name="Rectangle 1026"/>
          <p:cNvSpPr>
            <a:spLocks noChangeArrowheads="1"/>
          </p:cNvSpPr>
          <p:nvPr/>
        </p:nvSpPr>
        <p:spPr bwMode="auto">
          <a:xfrm>
            <a:off x="533400" y="838200"/>
            <a:ext cx="8077200" cy="3429000"/>
          </a:xfrm>
          <a:prstGeom prst="rect">
            <a:avLst/>
          </a:prstGeom>
          <a:noFill/>
          <a:ln w="9525">
            <a:noFill/>
            <a:miter lim="800000"/>
            <a:headEnd/>
            <a:tailEnd/>
          </a:ln>
          <a:effectLst/>
        </p:spPr>
        <p:txBody>
          <a:bodyPr anchor="b" anchorCtr="1"/>
          <a:lstStyle/>
          <a:p>
            <a:pPr algn="ctr" eaLnBrk="1" hangingPunct="1">
              <a:defRPr/>
            </a:pP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4000">
                <a:solidFill>
                  <a:schemeClr val="tx2"/>
                </a:solidFill>
                <a:effectLst>
                  <a:outerShdw blurRad="38100" dist="38100" dir="2700000" algn="tl">
                    <a:srgbClr val="000000"/>
                  </a:outerShdw>
                </a:effectLst>
                <a:latin typeface="Arial" charset="0"/>
              </a:rPr>
              <a:t/>
            </a:r>
            <a:br>
              <a:rPr lang="en-US" sz="4000">
                <a:solidFill>
                  <a:schemeClr val="tx2"/>
                </a:solidFill>
                <a:effectLst>
                  <a:outerShdw blurRad="38100" dist="38100" dir="2700000" algn="tl">
                    <a:srgbClr val="000000"/>
                  </a:outerShdw>
                </a:effectLst>
                <a:latin typeface="Arial" charset="0"/>
              </a:rPr>
            </a:br>
            <a:r>
              <a:rPr lang="en-US" sz="4000" b="1">
                <a:solidFill>
                  <a:schemeClr val="tx2"/>
                </a:solidFill>
                <a:effectLst>
                  <a:outerShdw blurRad="38100" dist="38100" dir="2700000" algn="tl">
                    <a:srgbClr val="000000"/>
                  </a:outerShdw>
                </a:effectLst>
                <a:latin typeface="Arial" charset="0"/>
              </a:rPr>
              <a:t>PREVENTION OF STRAINS, SPRAINS, AND MATERIAL   HANDLING INJURIES IN CONSTRUCTION</a:t>
            </a:r>
            <a:r>
              <a:rPr lang="en-US" sz="4800" b="1">
                <a:solidFill>
                  <a:schemeClr val="tx2"/>
                </a:solidFill>
                <a:effectLst>
                  <a:outerShdw blurRad="38100" dist="38100" dir="2700000" algn="tl">
                    <a:srgbClr val="000000"/>
                  </a:outerShdw>
                </a:effectLst>
                <a:latin typeface="Arial" charset="0"/>
              </a:rPr>
              <a:t>                 </a:t>
            </a:r>
            <a:r>
              <a:rPr lang="en-US" b="1">
                <a:solidFill>
                  <a:schemeClr val="tx2"/>
                </a:solidFill>
                <a:effectLst>
                  <a:outerShdw blurRad="38100" dist="38100" dir="2700000" algn="tl">
                    <a:srgbClr val="000000"/>
                  </a:outerShdw>
                </a:effectLst>
                <a:latin typeface="Arial" charset="0"/>
              </a:rPr>
              <a:t/>
            </a:r>
            <a:br>
              <a:rPr lang="en-US" b="1">
                <a:solidFill>
                  <a:schemeClr val="tx2"/>
                </a:solidFill>
                <a:effectLst>
                  <a:outerShdw blurRad="38100" dist="38100" dir="2700000" algn="tl">
                    <a:srgbClr val="000000"/>
                  </a:outerShdw>
                </a:effectLst>
                <a:latin typeface="Arial" charset="0"/>
              </a:rPr>
            </a:br>
            <a:endParaRPr lang="en-US" b="1">
              <a:solidFill>
                <a:schemeClr val="tx2"/>
              </a:solidFill>
              <a:effectLst>
                <a:outerShdw blurRad="38100" dist="38100" dir="2700000" algn="tl">
                  <a:srgbClr val="000000"/>
                </a:outerShdw>
              </a:effectLst>
              <a:latin typeface="Arial" charset="0"/>
            </a:endParaRPr>
          </a:p>
        </p:txBody>
      </p:sp>
      <p:sp>
        <p:nvSpPr>
          <p:cNvPr id="3075" name="Text Box 1027"/>
          <p:cNvSpPr txBox="1">
            <a:spLocks noChangeArrowheads="1"/>
          </p:cNvSpPr>
          <p:nvPr/>
        </p:nvSpPr>
        <p:spPr bwMode="auto">
          <a:xfrm>
            <a:off x="1524000" y="4724400"/>
            <a:ext cx="6400800" cy="779463"/>
          </a:xfrm>
          <a:prstGeom prst="rect">
            <a:avLst/>
          </a:prstGeom>
          <a:noFill/>
          <a:ln w="9525">
            <a:noFill/>
            <a:miter lim="800000"/>
            <a:headEnd/>
            <a:tailEnd/>
          </a:ln>
        </p:spPr>
        <p:txBody>
          <a:bodyPr>
            <a:spAutoFit/>
          </a:bodyPr>
          <a:lstStyle/>
          <a:p>
            <a:pPr algn="ctr">
              <a:spcBef>
                <a:spcPct val="50000"/>
              </a:spcBef>
            </a:pPr>
            <a:r>
              <a:rPr lang="en-US" b="1">
                <a:latin typeface="Arial" charset="0"/>
              </a:rPr>
              <a:t>INSERT SPEAKER NAME, TITLE, AND </a:t>
            </a:r>
          </a:p>
          <a:p>
            <a:pPr algn="ctr">
              <a:spcBef>
                <a:spcPct val="50000"/>
              </a:spcBef>
            </a:pPr>
            <a:r>
              <a:rPr lang="en-US" b="1">
                <a:latin typeface="Arial" charset="0"/>
              </a:rPr>
              <a:t>ORGANIZATION INFORMATION </a:t>
            </a:r>
          </a:p>
        </p:txBody>
      </p:sp>
      <p:pic>
        <p:nvPicPr>
          <p:cNvPr id="3076" name="Picture 1028"/>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3077" name="Text Box 1029"/>
          <p:cNvSpPr txBox="1">
            <a:spLocks noChangeArrowheads="1"/>
          </p:cNvSpPr>
          <p:nvPr/>
        </p:nvSpPr>
        <p:spPr bwMode="auto">
          <a:xfrm>
            <a:off x="228600" y="5791200"/>
            <a:ext cx="5715000" cy="822325"/>
          </a:xfrm>
          <a:prstGeom prst="rect">
            <a:avLst/>
          </a:prstGeom>
          <a:noFill/>
          <a:ln w="9525">
            <a:noFill/>
            <a:miter lim="800000"/>
            <a:headEnd/>
            <a:tailEnd/>
          </a:ln>
        </p:spPr>
        <p:txBody>
          <a:bodyPr>
            <a:spAutoFit/>
          </a:bodyPr>
          <a:lstStyle/>
          <a:p>
            <a:pPr>
              <a:spcBef>
                <a:spcPct val="50000"/>
              </a:spcBef>
            </a:pPr>
            <a:r>
              <a:rPr lang="en-US" sz="1200">
                <a:latin typeface="Arial" charset="0"/>
              </a:rPr>
              <a:t>*Through the OSHA Alliance Program, this presentation was developed by members of the Alliance Program Construction Roundtable for informational purposes only. It does not necessarily reflect the official views of OSHA or the U.S. Department of Labor. (June 2010)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
            </a:r>
            <a:br>
              <a:rPr lang="en-US" sz="4000" smtClean="0">
                <a:solidFill>
                  <a:schemeClr val="tx1"/>
                </a:solidFill>
              </a:rPr>
            </a:br>
            <a:r>
              <a:rPr lang="en-US" sz="3600" smtClean="0">
                <a:solidFill>
                  <a:schemeClr val="tx1"/>
                </a:solidFill>
              </a:rPr>
              <a:t>Job Hazard Analysis Example: Drywalling</a:t>
            </a:r>
            <a:r>
              <a:rPr lang="en-US" sz="4000" smtClean="0">
                <a:solidFill>
                  <a:schemeClr val="tx1"/>
                </a:solidFill>
              </a:rPr>
              <a:t/>
            </a:r>
            <a:br>
              <a:rPr lang="en-US" sz="4000" smtClean="0">
                <a:solidFill>
                  <a:schemeClr val="tx1"/>
                </a:solidFill>
              </a:rPr>
            </a:br>
            <a:endParaRPr lang="en-US" sz="4000" smtClean="0">
              <a:solidFill>
                <a:schemeClr val="tx1"/>
              </a:solidFill>
            </a:endParaRPr>
          </a:p>
        </p:txBody>
      </p:sp>
      <p:sp>
        <p:nvSpPr>
          <p:cNvPr id="1143811" name="Rectangle 3"/>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r>
              <a:rPr lang="en-US" sz="1800" u="sng" smtClean="0"/>
              <a:t>Task</a:t>
            </a:r>
            <a:r>
              <a:rPr lang="en-US" sz="1800" smtClean="0"/>
              <a:t>                          </a:t>
            </a:r>
            <a:r>
              <a:rPr lang="en-US" sz="1800" u="sng" smtClean="0"/>
              <a:t>Hazard</a:t>
            </a:r>
            <a:r>
              <a:rPr lang="en-US" sz="1800" smtClean="0"/>
              <a:t>                  </a:t>
            </a:r>
            <a:r>
              <a:rPr lang="en-US" sz="1800" u="sng" smtClean="0"/>
              <a:t>Protection/Prevention</a:t>
            </a:r>
          </a:p>
          <a:p>
            <a:pPr eaLnBrk="1" hangingPunct="1">
              <a:buFont typeface="Wingdings" pitchFamily="2" charset="2"/>
              <a:buNone/>
              <a:defRPr/>
            </a:pPr>
            <a:r>
              <a:rPr lang="en-US" sz="1800" smtClean="0"/>
              <a:t>Carrying sheets of      Back strain            Have materials delivered</a:t>
            </a:r>
          </a:p>
          <a:p>
            <a:pPr eaLnBrk="1" hangingPunct="1">
              <a:buFont typeface="Wingdings" pitchFamily="2" charset="2"/>
              <a:buNone/>
              <a:defRPr/>
            </a:pPr>
            <a:r>
              <a:rPr lang="en-US" sz="1800" smtClean="0"/>
              <a:t>  drywall                                                to levels by supplier</a:t>
            </a:r>
          </a:p>
          <a:p>
            <a:pPr eaLnBrk="1" hangingPunct="1">
              <a:buFont typeface="Wingdings" pitchFamily="2" charset="2"/>
              <a:buNone/>
              <a:defRPr/>
            </a:pPr>
            <a:r>
              <a:rPr lang="en-US" sz="1800" smtClean="0"/>
              <a:t>                                                            Anyone working alone will</a:t>
            </a:r>
          </a:p>
          <a:p>
            <a:pPr eaLnBrk="1" hangingPunct="1">
              <a:buFont typeface="Wingdings" pitchFamily="2" charset="2"/>
              <a:buNone/>
              <a:defRPr/>
            </a:pPr>
            <a:r>
              <a:rPr lang="en-US" sz="1800" smtClean="0"/>
              <a:t>                                                            use a panel lifter</a:t>
            </a:r>
          </a:p>
          <a:p>
            <a:pPr eaLnBrk="1" hangingPunct="1">
              <a:buFont typeface="Wingdings" pitchFamily="2" charset="2"/>
              <a:buNone/>
              <a:defRPr/>
            </a:pPr>
            <a:endParaRPr lang="en-US" sz="1800" smtClean="0"/>
          </a:p>
          <a:p>
            <a:pPr eaLnBrk="1" hangingPunct="1">
              <a:buFont typeface="Wingdings" pitchFamily="2" charset="2"/>
              <a:buNone/>
              <a:defRPr/>
            </a:pPr>
            <a:r>
              <a:rPr lang="en-US" sz="1800" smtClean="0"/>
              <a:t>Attaching drywall       Injuries to lower     Use scaffolding</a:t>
            </a:r>
          </a:p>
          <a:p>
            <a:pPr eaLnBrk="1" hangingPunct="1">
              <a:buFont typeface="Wingdings" pitchFamily="2" charset="2"/>
              <a:buNone/>
              <a:defRPr/>
            </a:pPr>
            <a:r>
              <a:rPr lang="en-US" sz="1800" smtClean="0"/>
              <a:t>                                back                      Use drill extension</a:t>
            </a:r>
          </a:p>
          <a:p>
            <a:pPr eaLnBrk="1" hangingPunct="1">
              <a:buFont typeface="Wingdings" pitchFamily="2" charset="2"/>
              <a:buNone/>
              <a:defRPr/>
            </a:pPr>
            <a:endParaRPr lang="en-US" sz="6000" smtClean="0"/>
          </a:p>
          <a:p>
            <a:pPr eaLnBrk="1" hangingPunct="1">
              <a:defRPr/>
            </a:pPr>
            <a:endParaRPr lang="en-US" sz="6000" smtClean="0"/>
          </a:p>
        </p:txBody>
      </p:sp>
      <p:sp>
        <p:nvSpPr>
          <p:cNvPr id="1229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229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229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2295" name="Text Box 7"/>
          <p:cNvSpPr txBox="1">
            <a:spLocks noChangeArrowheads="1"/>
          </p:cNvSpPr>
          <p:nvPr/>
        </p:nvSpPr>
        <p:spPr bwMode="auto">
          <a:xfrm>
            <a:off x="685800" y="2209800"/>
            <a:ext cx="7620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1026"/>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
            </a:r>
            <a:br>
              <a:rPr lang="en-US" sz="4000" smtClean="0">
                <a:solidFill>
                  <a:schemeClr val="tx1"/>
                </a:solidFill>
              </a:rPr>
            </a:br>
            <a:r>
              <a:rPr lang="en-US" sz="4000" smtClean="0">
                <a:solidFill>
                  <a:schemeClr val="tx1"/>
                </a:solidFill>
              </a:rPr>
              <a:t>Planning - Material Handling</a:t>
            </a:r>
            <a:br>
              <a:rPr lang="en-US" sz="4000" smtClean="0">
                <a:solidFill>
                  <a:schemeClr val="tx1"/>
                </a:solidFill>
              </a:rPr>
            </a:br>
            <a:endParaRPr lang="en-US" sz="4000" smtClean="0">
              <a:solidFill>
                <a:schemeClr val="tx1"/>
              </a:solidFill>
            </a:endParaRPr>
          </a:p>
        </p:txBody>
      </p:sp>
      <p:sp>
        <p:nvSpPr>
          <p:cNvPr id="1129475" name="Rectangle 1027"/>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3316" name="Rectangle 1028"/>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3317" name="Rectangle 1029"/>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3318" name="Picture 1030"/>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3319" name="Text Box 1031"/>
          <p:cNvSpPr txBox="1">
            <a:spLocks noChangeArrowheads="1"/>
          </p:cNvSpPr>
          <p:nvPr/>
        </p:nvSpPr>
        <p:spPr bwMode="auto">
          <a:xfrm>
            <a:off x="685800" y="2209800"/>
            <a:ext cx="7620000" cy="4108450"/>
          </a:xfrm>
          <a:prstGeom prst="rect">
            <a:avLst/>
          </a:prstGeom>
          <a:noFill/>
          <a:ln w="9525">
            <a:noFill/>
            <a:miter lim="800000"/>
            <a:headEnd/>
            <a:tailEnd/>
          </a:ln>
        </p:spPr>
        <p:txBody>
          <a:bodyPr>
            <a:spAutoFit/>
          </a:bodyPr>
          <a:lstStyle/>
          <a:p>
            <a:pPr>
              <a:spcBef>
                <a:spcPct val="50000"/>
              </a:spcBef>
              <a:buFontTx/>
              <a:buChar char="•"/>
            </a:pPr>
            <a:r>
              <a:rPr lang="en-US" sz="2400">
                <a:latin typeface="Arial" charset="0"/>
              </a:rPr>
              <a:t>Are there heavy materials that will be handled on site?</a:t>
            </a:r>
          </a:p>
          <a:p>
            <a:pPr>
              <a:spcBef>
                <a:spcPct val="50000"/>
              </a:spcBef>
              <a:buFontTx/>
              <a:buChar char="•"/>
            </a:pPr>
            <a:r>
              <a:rPr lang="en-US" sz="2400">
                <a:latin typeface="Arial" charset="0"/>
              </a:rPr>
              <a:t>Do workers lift more than 50 pounds without help?</a:t>
            </a:r>
          </a:p>
          <a:p>
            <a:pPr>
              <a:spcBef>
                <a:spcPct val="50000"/>
              </a:spcBef>
              <a:buFontTx/>
              <a:buChar char="•"/>
            </a:pPr>
            <a:r>
              <a:rPr lang="en-US" sz="2400">
                <a:latin typeface="Arial" charset="0"/>
              </a:rPr>
              <a:t>Are there handles to help carry materials?</a:t>
            </a:r>
          </a:p>
          <a:p>
            <a:pPr>
              <a:spcBef>
                <a:spcPct val="50000"/>
              </a:spcBef>
              <a:buFontTx/>
              <a:buChar char="•"/>
            </a:pPr>
            <a:r>
              <a:rPr lang="en-US" sz="2400">
                <a:latin typeface="Arial" charset="0"/>
              </a:rPr>
              <a:t>Are the carts or dollies available?</a:t>
            </a:r>
          </a:p>
          <a:p>
            <a:pPr>
              <a:spcBef>
                <a:spcPct val="50000"/>
              </a:spcBef>
              <a:buFontTx/>
              <a:buChar char="•"/>
            </a:pPr>
            <a:r>
              <a:rPr lang="en-US" sz="2400">
                <a:latin typeface="Arial" charset="0"/>
              </a:rPr>
              <a:t>Do any of the job task require lifting overhead or  working on items above shoulder height?</a:t>
            </a:r>
          </a:p>
          <a:p>
            <a:pPr>
              <a:spcBef>
                <a:spcPct val="50000"/>
              </a:spcBef>
              <a:buFontTx/>
              <a:buChar char="•"/>
            </a:pPr>
            <a:r>
              <a:rPr lang="en-US" sz="2400">
                <a:latin typeface="Arial" charset="0"/>
              </a:rPr>
              <a:t>Where will the materials be staged?</a:t>
            </a:r>
          </a:p>
          <a:p>
            <a:pPr>
              <a:spcBef>
                <a:spcPct val="50000"/>
              </a:spcBef>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304800" y="304800"/>
            <a:ext cx="8839200" cy="1139825"/>
          </a:xfrm>
        </p:spPr>
        <p:txBody>
          <a:bodyPr/>
          <a:lstStyle/>
          <a:p>
            <a:pPr eaLnBrk="1" hangingPunct="1">
              <a:defRPr/>
            </a:pPr>
            <a:r>
              <a:rPr lang="en-US" smtClean="0">
                <a:solidFill>
                  <a:schemeClr val="tx1"/>
                </a:solidFill>
              </a:rPr>
              <a:t>Planning - Tools</a:t>
            </a:r>
          </a:p>
        </p:txBody>
      </p:sp>
      <p:sp>
        <p:nvSpPr>
          <p:cNvPr id="1131523" name="Rectangle 3"/>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434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434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434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4343" name="Text Box 7"/>
          <p:cNvSpPr txBox="1">
            <a:spLocks noChangeArrowheads="1"/>
          </p:cNvSpPr>
          <p:nvPr/>
        </p:nvSpPr>
        <p:spPr bwMode="auto">
          <a:xfrm>
            <a:off x="838200" y="2514600"/>
            <a:ext cx="7620000" cy="3195638"/>
          </a:xfrm>
          <a:prstGeom prst="rect">
            <a:avLst/>
          </a:prstGeom>
          <a:noFill/>
          <a:ln w="9525">
            <a:noFill/>
            <a:miter lim="800000"/>
            <a:headEnd/>
            <a:tailEnd/>
          </a:ln>
        </p:spPr>
        <p:txBody>
          <a:bodyPr>
            <a:spAutoFit/>
          </a:bodyPr>
          <a:lstStyle/>
          <a:p>
            <a:pPr>
              <a:spcBef>
                <a:spcPct val="50000"/>
              </a:spcBef>
              <a:buFontTx/>
              <a:buChar char="•"/>
            </a:pPr>
            <a:r>
              <a:rPr lang="en-US" sz="2400">
                <a:latin typeface="Arial" charset="0"/>
              </a:rPr>
              <a:t>Are tools sharp and in good condition?</a:t>
            </a:r>
          </a:p>
          <a:p>
            <a:pPr>
              <a:spcBef>
                <a:spcPct val="50000"/>
              </a:spcBef>
              <a:buFontTx/>
              <a:buChar char="•"/>
            </a:pPr>
            <a:r>
              <a:rPr lang="en-US" sz="2400">
                <a:latin typeface="Arial" charset="0"/>
              </a:rPr>
              <a:t>Which tools vibrate?</a:t>
            </a:r>
          </a:p>
          <a:p>
            <a:pPr>
              <a:spcBef>
                <a:spcPct val="50000"/>
              </a:spcBef>
              <a:buFontTx/>
              <a:buChar char="•"/>
            </a:pPr>
            <a:r>
              <a:rPr lang="en-US" sz="2400">
                <a:latin typeface="Arial" charset="0"/>
              </a:rPr>
              <a:t>Do all tools have proper handles?</a:t>
            </a:r>
          </a:p>
          <a:p>
            <a:pPr>
              <a:spcBef>
                <a:spcPct val="50000"/>
              </a:spcBef>
              <a:buFontTx/>
              <a:buChar char="•"/>
            </a:pPr>
            <a:r>
              <a:rPr lang="en-US" sz="2400">
                <a:latin typeface="Arial" charset="0"/>
              </a:rPr>
              <a:t>Which tools require bending of the wrist?</a:t>
            </a:r>
          </a:p>
          <a:p>
            <a:pPr>
              <a:spcBef>
                <a:spcPct val="50000"/>
              </a:spcBef>
            </a:pPr>
            <a:endParaRPr lang="en-US" sz="2400">
              <a:latin typeface="Arial" charset="0"/>
            </a:endParaRPr>
          </a:p>
          <a:p>
            <a:pPr>
              <a:spcBef>
                <a:spcPct val="50000"/>
              </a:spcBef>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304800" y="304800"/>
            <a:ext cx="8839200" cy="1139825"/>
          </a:xfrm>
        </p:spPr>
        <p:txBody>
          <a:bodyPr/>
          <a:lstStyle/>
          <a:p>
            <a:pPr eaLnBrk="1" hangingPunct="1">
              <a:defRPr/>
            </a:pPr>
            <a:r>
              <a:rPr lang="en-US" smtClean="0">
                <a:solidFill>
                  <a:schemeClr val="tx1"/>
                </a:solidFill>
              </a:rPr>
              <a:t>Planning - Repetitive Work</a:t>
            </a:r>
          </a:p>
        </p:txBody>
      </p:sp>
      <p:sp>
        <p:nvSpPr>
          <p:cNvPr id="1133571" name="Rectangle 3"/>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536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536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536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5367" name="Text Box 7"/>
          <p:cNvSpPr txBox="1">
            <a:spLocks noChangeArrowheads="1"/>
          </p:cNvSpPr>
          <p:nvPr/>
        </p:nvSpPr>
        <p:spPr bwMode="auto">
          <a:xfrm>
            <a:off x="533400" y="2057400"/>
            <a:ext cx="7848600" cy="3384550"/>
          </a:xfrm>
          <a:prstGeom prst="rect">
            <a:avLst/>
          </a:prstGeom>
          <a:noFill/>
          <a:ln w="9525">
            <a:noFill/>
            <a:miter lim="800000"/>
            <a:headEnd/>
            <a:tailEnd/>
          </a:ln>
        </p:spPr>
        <p:txBody>
          <a:bodyPr>
            <a:spAutoFit/>
          </a:bodyPr>
          <a:lstStyle/>
          <a:p>
            <a:pPr>
              <a:spcBef>
                <a:spcPct val="50000"/>
              </a:spcBef>
            </a:pPr>
            <a:endParaRPr lang="en-US" sz="2400">
              <a:latin typeface="Arial" charset="0"/>
            </a:endParaRPr>
          </a:p>
          <a:p>
            <a:pPr>
              <a:spcBef>
                <a:spcPct val="50000"/>
              </a:spcBef>
            </a:pPr>
            <a:r>
              <a:rPr lang="en-US" sz="3200">
                <a:latin typeface="Arial" charset="0"/>
              </a:rPr>
              <a:t>Which tasks use the same motion over </a:t>
            </a:r>
          </a:p>
          <a:p>
            <a:pPr>
              <a:spcBef>
                <a:spcPct val="50000"/>
              </a:spcBef>
            </a:pPr>
            <a:r>
              <a:rPr lang="en-US" sz="3200">
                <a:latin typeface="Arial" charset="0"/>
              </a:rPr>
              <a:t>and over for more than 1 hour each day?</a:t>
            </a:r>
          </a:p>
          <a:p>
            <a:pPr>
              <a:spcBef>
                <a:spcPct val="50000"/>
              </a:spcBef>
            </a:pPr>
            <a:endParaRPr lang="en-US" sz="3200">
              <a:latin typeface="Arial" charset="0"/>
            </a:endParaRPr>
          </a:p>
          <a:p>
            <a:pPr>
              <a:spcBef>
                <a:spcPct val="50000"/>
              </a:spcBef>
            </a:pPr>
            <a:endParaRPr lang="en-US" sz="320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Planning - Awkward Positions</a:t>
            </a:r>
            <a:br>
              <a:rPr lang="en-US" sz="4000" smtClean="0">
                <a:solidFill>
                  <a:schemeClr val="tx1"/>
                </a:solidFill>
              </a:rPr>
            </a:br>
            <a:endParaRPr lang="en-US" sz="4000" smtClean="0">
              <a:solidFill>
                <a:schemeClr val="tx1"/>
              </a:solidFill>
            </a:endParaRPr>
          </a:p>
        </p:txBody>
      </p:sp>
      <p:sp>
        <p:nvSpPr>
          <p:cNvPr id="1137667" name="Rectangle 3"/>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638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638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639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6391" name="Text Box 7"/>
          <p:cNvSpPr txBox="1">
            <a:spLocks noChangeArrowheads="1"/>
          </p:cNvSpPr>
          <p:nvPr/>
        </p:nvSpPr>
        <p:spPr bwMode="auto">
          <a:xfrm>
            <a:off x="838200" y="1752600"/>
            <a:ext cx="8001000" cy="4838700"/>
          </a:xfrm>
          <a:prstGeom prst="rect">
            <a:avLst/>
          </a:prstGeom>
          <a:noFill/>
          <a:ln w="9525">
            <a:noFill/>
            <a:miter lim="800000"/>
            <a:headEnd/>
            <a:tailEnd/>
          </a:ln>
        </p:spPr>
        <p:txBody>
          <a:bodyPr>
            <a:spAutoFit/>
          </a:bodyPr>
          <a:lstStyle/>
          <a:p>
            <a:pPr>
              <a:spcBef>
                <a:spcPct val="50000"/>
              </a:spcBef>
              <a:buFontTx/>
              <a:buChar char="•"/>
            </a:pPr>
            <a:r>
              <a:rPr lang="en-US" sz="2400">
                <a:latin typeface="Arial" charset="0"/>
              </a:rPr>
              <a:t>Which jobs require work above shoulder level?</a:t>
            </a:r>
          </a:p>
          <a:p>
            <a:pPr>
              <a:spcBef>
                <a:spcPct val="50000"/>
              </a:spcBef>
              <a:buFontTx/>
              <a:buChar char="•"/>
            </a:pPr>
            <a:endParaRPr lang="en-US" sz="2400">
              <a:latin typeface="Arial" charset="0"/>
            </a:endParaRPr>
          </a:p>
          <a:p>
            <a:pPr>
              <a:spcBef>
                <a:spcPct val="50000"/>
              </a:spcBef>
              <a:buFontTx/>
              <a:buChar char="•"/>
            </a:pPr>
            <a:r>
              <a:rPr lang="en-US" sz="2400">
                <a:latin typeface="Arial" charset="0"/>
              </a:rPr>
              <a:t>Which jobs require work at floor level?</a:t>
            </a:r>
          </a:p>
          <a:p>
            <a:pPr>
              <a:spcBef>
                <a:spcPct val="50000"/>
              </a:spcBef>
              <a:buFontTx/>
              <a:buChar char="•"/>
            </a:pPr>
            <a:endParaRPr lang="en-US" sz="2400">
              <a:latin typeface="Arial" charset="0"/>
            </a:endParaRPr>
          </a:p>
          <a:p>
            <a:pPr>
              <a:spcBef>
                <a:spcPct val="50000"/>
              </a:spcBef>
              <a:buFontTx/>
              <a:buChar char="•"/>
            </a:pPr>
            <a:r>
              <a:rPr lang="en-US" sz="2400">
                <a:latin typeface="Arial" charset="0"/>
              </a:rPr>
              <a:t>Which jobs require workers to stay in one position for a </a:t>
            </a:r>
          </a:p>
          <a:p>
            <a:pPr>
              <a:spcBef>
                <a:spcPct val="50000"/>
              </a:spcBef>
            </a:pPr>
            <a:r>
              <a:rPr lang="en-US" sz="2400">
                <a:latin typeface="Arial" charset="0"/>
              </a:rPr>
              <a:t>    long time?</a:t>
            </a:r>
          </a:p>
          <a:p>
            <a:pPr>
              <a:spcBef>
                <a:spcPct val="50000"/>
              </a:spcBef>
              <a:buFontTx/>
              <a:buChar char="•"/>
            </a:pPr>
            <a:endParaRPr lang="en-US" sz="2400">
              <a:latin typeface="Arial" charset="0"/>
            </a:endParaRPr>
          </a:p>
          <a:p>
            <a:pPr>
              <a:spcBef>
                <a:spcPct val="50000"/>
              </a:spcBef>
              <a:buFontTx/>
              <a:buChar char="•"/>
            </a:pPr>
            <a:r>
              <a:rPr lang="en-US" sz="2400">
                <a:latin typeface="Arial" charset="0"/>
              </a:rPr>
              <a:t>Which jobs require a lot of bending and twisting?</a:t>
            </a:r>
          </a:p>
          <a:p>
            <a:pPr>
              <a:spcBef>
                <a:spcPct val="50000"/>
              </a:spcBef>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
            </a:r>
            <a:br>
              <a:rPr lang="en-US" sz="4000" smtClean="0">
                <a:solidFill>
                  <a:schemeClr val="tx1"/>
                </a:solidFill>
              </a:rPr>
            </a:br>
            <a:r>
              <a:rPr lang="en-US" sz="4000" smtClean="0">
                <a:solidFill>
                  <a:schemeClr val="tx1"/>
                </a:solidFill>
              </a:rPr>
              <a:t/>
            </a:r>
            <a:br>
              <a:rPr lang="en-US" sz="4000" smtClean="0">
                <a:solidFill>
                  <a:schemeClr val="tx1"/>
                </a:solidFill>
              </a:rPr>
            </a:br>
            <a:r>
              <a:rPr lang="en-US" sz="4000" smtClean="0">
                <a:solidFill>
                  <a:schemeClr val="tx1"/>
                </a:solidFill>
              </a:rPr>
              <a:t>Planning - Walking and Working Surfaces</a:t>
            </a:r>
            <a:br>
              <a:rPr lang="en-US" sz="4000" smtClean="0">
                <a:solidFill>
                  <a:schemeClr val="tx1"/>
                </a:solidFill>
              </a:rPr>
            </a:br>
            <a:endParaRPr lang="en-US" sz="4000" smtClean="0">
              <a:solidFill>
                <a:schemeClr val="tx1"/>
              </a:solidFill>
            </a:endParaRPr>
          </a:p>
        </p:txBody>
      </p:sp>
      <p:sp>
        <p:nvSpPr>
          <p:cNvPr id="1139715" name="Rectangle 3"/>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741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741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741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7415" name="Text Box 7"/>
          <p:cNvSpPr txBox="1">
            <a:spLocks noChangeArrowheads="1"/>
          </p:cNvSpPr>
          <p:nvPr/>
        </p:nvSpPr>
        <p:spPr bwMode="auto">
          <a:xfrm>
            <a:off x="1371600" y="2590800"/>
            <a:ext cx="7239000" cy="2647950"/>
          </a:xfrm>
          <a:prstGeom prst="rect">
            <a:avLst/>
          </a:prstGeom>
          <a:noFill/>
          <a:ln w="9525">
            <a:noFill/>
            <a:miter lim="800000"/>
            <a:headEnd/>
            <a:tailEnd/>
          </a:ln>
        </p:spPr>
        <p:txBody>
          <a:bodyPr>
            <a:spAutoFit/>
          </a:bodyPr>
          <a:lstStyle/>
          <a:p>
            <a:pPr>
              <a:spcBef>
                <a:spcPct val="50000"/>
              </a:spcBef>
              <a:buFontTx/>
              <a:buChar char="•"/>
            </a:pPr>
            <a:r>
              <a:rPr lang="en-US" sz="2400">
                <a:latin typeface="Arial" charset="0"/>
              </a:rPr>
              <a:t>Are working and walking surfaces clean and dry?</a:t>
            </a:r>
          </a:p>
          <a:p>
            <a:pPr>
              <a:spcBef>
                <a:spcPct val="50000"/>
              </a:spcBef>
              <a:buFontTx/>
              <a:buChar char="•"/>
            </a:pPr>
            <a:r>
              <a:rPr lang="en-US" sz="2400">
                <a:latin typeface="Arial" charset="0"/>
              </a:rPr>
              <a:t>Are working and walking surfaces unobstructed?</a:t>
            </a:r>
          </a:p>
          <a:p>
            <a:pPr>
              <a:spcBef>
                <a:spcPct val="50000"/>
              </a:spcBef>
              <a:buFontTx/>
              <a:buChar char="•"/>
            </a:pPr>
            <a:r>
              <a:rPr lang="en-US" sz="2400">
                <a:latin typeface="Arial" charset="0"/>
              </a:rPr>
              <a:t>Are working and walking surfaces even?</a:t>
            </a:r>
          </a:p>
          <a:p>
            <a:pPr>
              <a:spcBef>
                <a:spcPct val="50000"/>
              </a:spcBef>
              <a:buFontTx/>
              <a:buChar char="•"/>
            </a:pPr>
            <a:r>
              <a:rPr lang="en-US" sz="2400">
                <a:latin typeface="Arial" charset="0"/>
              </a:rPr>
              <a:t>Are aisles clear and wide enough for carts, dollies, </a:t>
            </a:r>
          </a:p>
          <a:p>
            <a:pPr>
              <a:spcBef>
                <a:spcPct val="50000"/>
              </a:spcBef>
            </a:pPr>
            <a:r>
              <a:rPr lang="en-US" sz="2400">
                <a:latin typeface="Arial" charset="0"/>
              </a:rPr>
              <a:t>      forklifts to pass through?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pPr eaLnBrk="1" hangingPunct="1">
              <a:defRPr/>
            </a:pPr>
            <a:r>
              <a:rPr lang="en-US" sz="4000" baseline="30000" smtClean="0">
                <a:solidFill>
                  <a:schemeClr val="tx1"/>
                </a:solidFill>
              </a:rPr>
              <a:t/>
            </a:r>
            <a:br>
              <a:rPr lang="en-US" sz="4000" baseline="30000" smtClean="0">
                <a:solidFill>
                  <a:schemeClr val="tx1"/>
                </a:solidFill>
              </a:rPr>
            </a:br>
            <a:r>
              <a:rPr lang="en-US" sz="4000" baseline="30000" smtClean="0">
                <a:solidFill>
                  <a:schemeClr val="tx1"/>
                </a:solidFill>
              </a:rPr>
              <a:t/>
            </a:r>
            <a:br>
              <a:rPr lang="en-US" sz="4000" baseline="30000" smtClean="0">
                <a:solidFill>
                  <a:schemeClr val="tx1"/>
                </a:solidFill>
              </a:rPr>
            </a:br>
            <a:r>
              <a:rPr lang="en-US" sz="4000" smtClean="0">
                <a:solidFill>
                  <a:schemeClr val="tx1"/>
                </a:solidFill>
              </a:rPr>
              <a:t>Working at Ground Level</a:t>
            </a:r>
            <a:r>
              <a:rPr lang="en-US" sz="4000" baseline="30000" smtClean="0">
                <a:solidFill>
                  <a:schemeClr val="tx1"/>
                </a:solidFill>
              </a:rPr>
              <a:t/>
            </a:r>
            <a:br>
              <a:rPr lang="en-US" sz="4000" baseline="30000" smtClean="0">
                <a:solidFill>
                  <a:schemeClr val="tx1"/>
                </a:solidFill>
              </a:rPr>
            </a:br>
            <a:endParaRPr lang="en-US" sz="4000" baseline="30000" smtClean="0">
              <a:solidFill>
                <a:schemeClr val="tx1"/>
              </a:solidFill>
            </a:endParaRPr>
          </a:p>
        </p:txBody>
      </p:sp>
      <p:sp>
        <p:nvSpPr>
          <p:cNvPr id="1115139" name="Rectangle 3"/>
          <p:cNvSpPr>
            <a:spLocks noGrp="1" noChangeArrowheads="1"/>
          </p:cNvSpPr>
          <p:nvPr>
            <p:ph type="body" sz="half" idx="1"/>
          </p:nvPr>
        </p:nvSpPr>
        <p:spPr/>
        <p:txBody>
          <a:bodyPr/>
          <a:lstStyle/>
          <a:p>
            <a:pPr eaLnBrk="1" hangingPunct="1">
              <a:buFont typeface="Wingdings" pitchFamily="2" charset="2"/>
              <a:buNone/>
              <a:defRPr/>
            </a:pPr>
            <a:endParaRPr lang="en-US" sz="2400" smtClean="0"/>
          </a:p>
          <a:p>
            <a:pPr eaLnBrk="1" hangingPunct="1">
              <a:defRPr/>
            </a:pPr>
            <a:r>
              <a:rPr lang="en-US" sz="2000" smtClean="0">
                <a:latin typeface="Arial" charset="0"/>
              </a:rPr>
              <a:t>Prolonged or repeated work activities in the crouching/kneeling position causes reduced blood flow to the lower extremities and contact pressure injuries to the part of the knee coming into contact with hard surfaces.</a:t>
            </a:r>
          </a:p>
          <a:p>
            <a:pPr eaLnBrk="1" hangingPunct="1">
              <a:defRPr/>
            </a:pPr>
            <a:r>
              <a:rPr lang="en-US" sz="2000" smtClean="0">
                <a:latin typeface="Arial" charset="0"/>
              </a:rPr>
              <a:t>Bending, stooping, kneeling, or squatting can stress your lower back or knees.</a:t>
            </a:r>
          </a:p>
          <a:p>
            <a:pPr eaLnBrk="1" hangingPunct="1">
              <a:defRPr/>
            </a:pPr>
            <a:endParaRPr lang="en-US" sz="2000" smtClean="0">
              <a:latin typeface="Arial" charset="0"/>
            </a:endParaRPr>
          </a:p>
        </p:txBody>
      </p:sp>
      <p:sp>
        <p:nvSpPr>
          <p:cNvPr id="1843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843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843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18439" name="Picture 7" descr="Person working in a crouching/kneeling position"/>
          <p:cNvPicPr>
            <a:picLocks noChangeAspect="1" noChangeArrowheads="1"/>
          </p:cNvPicPr>
          <p:nvPr>
            <p:ph sz="half" idx="2"/>
          </p:nvPr>
        </p:nvPicPr>
        <p:blipFill>
          <a:blip r:embed="rId4" cstate="print"/>
          <a:srcRect/>
          <a:stretch>
            <a:fillRect/>
          </a:stretch>
        </p:blipFill>
        <p:spPr>
          <a:xfrm>
            <a:off x="5105400" y="2362200"/>
            <a:ext cx="3733800" cy="3124200"/>
          </a:xfrm>
          <a:noFill/>
        </p:spPr>
      </p:pic>
      <p:sp>
        <p:nvSpPr>
          <p:cNvPr id="18440" name="Text Box 8"/>
          <p:cNvSpPr txBox="1">
            <a:spLocks noChangeArrowheads="1"/>
          </p:cNvSpPr>
          <p:nvPr/>
        </p:nvSpPr>
        <p:spPr bwMode="auto">
          <a:xfrm>
            <a:off x="381000" y="2209800"/>
            <a:ext cx="43434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304800" y="304800"/>
            <a:ext cx="8839200" cy="1139825"/>
          </a:xfrm>
        </p:spPr>
        <p:txBody>
          <a:bodyPr/>
          <a:lstStyle/>
          <a:p>
            <a:pPr eaLnBrk="1" hangingPunct="1">
              <a:defRPr/>
            </a:pPr>
            <a:r>
              <a:rPr lang="en-US" sz="3600" smtClean="0"/>
              <a:t>Working at Ground Level - Motorized Concrete Screeds</a:t>
            </a:r>
          </a:p>
        </p:txBody>
      </p:sp>
      <p:sp>
        <p:nvSpPr>
          <p:cNvPr id="927747" name="Rectangle 3"/>
          <p:cNvSpPr>
            <a:spLocks noGrp="1" noChangeArrowheads="1"/>
          </p:cNvSpPr>
          <p:nvPr>
            <p:ph type="body" idx="1"/>
          </p:nvPr>
        </p:nvSpPr>
        <p:spPr>
          <a:xfrm>
            <a:off x="457200" y="1447800"/>
            <a:ext cx="8686800" cy="4648200"/>
          </a:xfrm>
        </p:spPr>
        <p:txBody>
          <a:bodyPr/>
          <a:lstStyle/>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z="2400" smtClean="0">
                <a:latin typeface="Arial" charset="0"/>
              </a:rPr>
              <a:t>Screed concrete standing up instead of bending over</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800" smtClean="0"/>
              <a:t> </a:t>
            </a:r>
            <a:r>
              <a:rPr lang="en-US" sz="2400" smtClean="0"/>
              <a:t>       </a:t>
            </a:r>
          </a:p>
          <a:p>
            <a:pPr eaLnBrk="1" hangingPunct="1">
              <a:lnSpc>
                <a:spcPct val="90000"/>
              </a:lnSpc>
              <a:buFont typeface="Wingdings" pitchFamily="2" charset="2"/>
              <a:buNone/>
              <a:defRPr/>
            </a:pPr>
            <a:r>
              <a:rPr lang="en-US" sz="2400" smtClean="0"/>
              <a:t>                         </a:t>
            </a:r>
          </a:p>
          <a:p>
            <a:pPr eaLnBrk="1" hangingPunct="1">
              <a:lnSpc>
                <a:spcPct val="90000"/>
              </a:lnSpc>
              <a:defRPr/>
            </a:pPr>
            <a:endParaRPr lang="en-US" sz="2400" smtClean="0"/>
          </a:p>
        </p:txBody>
      </p:sp>
      <p:sp>
        <p:nvSpPr>
          <p:cNvPr id="1946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946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946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19463" name="Picture 8" descr="The ScreeDemon portable wet screed"/>
          <p:cNvPicPr>
            <a:picLocks noChangeAspect="1" noChangeArrowheads="1"/>
          </p:cNvPicPr>
          <p:nvPr/>
        </p:nvPicPr>
        <p:blipFill>
          <a:blip r:embed="rId4" cstate="print"/>
          <a:srcRect/>
          <a:stretch>
            <a:fillRect/>
          </a:stretch>
        </p:blipFill>
        <p:spPr bwMode="auto">
          <a:xfrm>
            <a:off x="3124200" y="3200400"/>
            <a:ext cx="2743200"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pPr eaLnBrk="1" hangingPunct="1">
              <a:defRPr/>
            </a:pPr>
            <a:r>
              <a:rPr lang="en-US" sz="4000" smtClean="0"/>
              <a:t>Working at Ground Level - Change Positions</a:t>
            </a:r>
          </a:p>
        </p:txBody>
      </p:sp>
      <p:sp>
        <p:nvSpPr>
          <p:cNvPr id="967683" name="Rectangle 1027"/>
          <p:cNvSpPr>
            <a:spLocks noGrp="1" noChangeArrowheads="1"/>
          </p:cNvSpPr>
          <p:nvPr>
            <p:ph type="body" sz="half" idx="1"/>
          </p:nvPr>
        </p:nvSpPr>
        <p:spPr>
          <a:xfrm>
            <a:off x="457200" y="3124200"/>
            <a:ext cx="4038600" cy="4530725"/>
          </a:xfrm>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pic>
        <p:nvPicPr>
          <p:cNvPr id="20484" name="Picture 1033" descr="Carpenter working while kneeling"/>
          <p:cNvPicPr>
            <a:picLocks noChangeAspect="1" noChangeArrowheads="1"/>
          </p:cNvPicPr>
          <p:nvPr>
            <p:ph sz="quarter" idx="2"/>
          </p:nvPr>
        </p:nvPicPr>
        <p:blipFill>
          <a:blip r:embed="rId3" cstate="print"/>
          <a:srcRect/>
          <a:stretch>
            <a:fillRect/>
          </a:stretch>
        </p:blipFill>
        <p:spPr>
          <a:xfrm>
            <a:off x="2133600" y="3657600"/>
            <a:ext cx="2057400" cy="2209800"/>
          </a:xfrm>
          <a:noFill/>
        </p:spPr>
      </p:pic>
      <p:sp>
        <p:nvSpPr>
          <p:cNvPr id="20485" name="Rectangle 1028"/>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0486" name="Rectangle 1029"/>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0487" name="Picture 1030"/>
          <p:cNvPicPr>
            <a:picLocks noChangeAspect="1" noChangeArrowheads="1"/>
          </p:cNvPicPr>
          <p:nvPr/>
        </p:nvPicPr>
        <p:blipFill>
          <a:blip r:embed="rId4" cstate="print"/>
          <a:srcRect/>
          <a:stretch>
            <a:fillRect/>
          </a:stretch>
        </p:blipFill>
        <p:spPr bwMode="auto">
          <a:xfrm>
            <a:off x="7315200" y="6096000"/>
            <a:ext cx="1524000" cy="574675"/>
          </a:xfrm>
          <a:prstGeom prst="rect">
            <a:avLst/>
          </a:prstGeom>
          <a:noFill/>
          <a:ln w="9525">
            <a:noFill/>
            <a:miter lim="800000"/>
            <a:headEnd/>
            <a:tailEnd/>
          </a:ln>
        </p:spPr>
      </p:pic>
      <p:pic>
        <p:nvPicPr>
          <p:cNvPr id="20488" name="Picture 1036" descr="Carpenter wearing knee pads"/>
          <p:cNvPicPr>
            <a:picLocks noChangeAspect="1" noChangeArrowheads="1"/>
          </p:cNvPicPr>
          <p:nvPr>
            <p:ph sz="quarter" idx="3"/>
          </p:nvPr>
        </p:nvPicPr>
        <p:blipFill>
          <a:blip r:embed="rId5" cstate="print"/>
          <a:srcRect/>
          <a:stretch>
            <a:fillRect/>
          </a:stretch>
        </p:blipFill>
        <p:spPr>
          <a:xfrm>
            <a:off x="5334000" y="3733800"/>
            <a:ext cx="1524000" cy="2133600"/>
          </a:xfrm>
          <a:noFill/>
        </p:spPr>
      </p:pic>
      <p:sp>
        <p:nvSpPr>
          <p:cNvPr id="20489" name="Text Box 1038"/>
          <p:cNvSpPr txBox="1">
            <a:spLocks noChangeArrowheads="1"/>
          </p:cNvSpPr>
          <p:nvPr/>
        </p:nvSpPr>
        <p:spPr bwMode="auto">
          <a:xfrm>
            <a:off x="990600" y="1828800"/>
            <a:ext cx="7239000" cy="1370013"/>
          </a:xfrm>
          <a:prstGeom prst="rect">
            <a:avLst/>
          </a:prstGeom>
          <a:noFill/>
          <a:ln w="9525">
            <a:noFill/>
            <a:miter lim="800000"/>
            <a:headEnd/>
            <a:tailEnd/>
          </a:ln>
        </p:spPr>
        <p:txBody>
          <a:bodyPr>
            <a:spAutoFit/>
          </a:bodyPr>
          <a:lstStyle/>
          <a:p>
            <a:pPr>
              <a:spcBef>
                <a:spcPct val="50000"/>
              </a:spcBef>
            </a:pPr>
            <a:r>
              <a:rPr lang="en-US" sz="2400">
                <a:latin typeface="Arial" charset="0"/>
              </a:rPr>
              <a:t>Change positions when working at ground level and use knee pads</a:t>
            </a:r>
          </a:p>
          <a:p>
            <a:pPr>
              <a:spcBef>
                <a:spcPct val="50000"/>
              </a:spcBef>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304800" y="304800"/>
            <a:ext cx="8839200" cy="1139825"/>
          </a:xfrm>
        </p:spPr>
        <p:txBody>
          <a:bodyPr/>
          <a:lstStyle/>
          <a:p>
            <a:pPr eaLnBrk="1" hangingPunct="1">
              <a:defRPr/>
            </a:pPr>
            <a:r>
              <a:rPr lang="en-US" sz="4000" smtClean="0"/>
              <a:t>Working at Ground Level -</a:t>
            </a:r>
            <a:br>
              <a:rPr lang="en-US" sz="4000" smtClean="0"/>
            </a:br>
            <a:r>
              <a:rPr lang="en-US" sz="4000" smtClean="0"/>
              <a:t>Stand-up Screw Guns</a:t>
            </a:r>
          </a:p>
        </p:txBody>
      </p:sp>
      <p:sp>
        <p:nvSpPr>
          <p:cNvPr id="929795" name="Rectangle 3"/>
          <p:cNvSpPr>
            <a:spLocks noGrp="1" noChangeArrowheads="1"/>
          </p:cNvSpPr>
          <p:nvPr>
            <p:ph type="body" idx="1"/>
          </p:nvPr>
        </p:nvSpPr>
        <p:spPr>
          <a:xfrm>
            <a:off x="457200" y="1447800"/>
            <a:ext cx="8686800" cy="4648200"/>
          </a:xfrm>
        </p:spPr>
        <p:txBody>
          <a:bodyPr/>
          <a:lstStyle/>
          <a:p>
            <a:pPr eaLnBrk="1" hangingPunct="1">
              <a:lnSpc>
                <a:spcPct val="90000"/>
              </a:lnSpc>
              <a:defRPr/>
            </a:pPr>
            <a:endParaRPr lang="en-US" smtClean="0"/>
          </a:p>
          <a:p>
            <a:pPr eaLnBrk="1" hangingPunct="1">
              <a:lnSpc>
                <a:spcPct val="90000"/>
              </a:lnSpc>
              <a:buFont typeface="Wingdings" pitchFamily="2" charset="2"/>
              <a:buNone/>
              <a:defRPr/>
            </a:pPr>
            <a:r>
              <a:rPr lang="en-US" sz="2800" smtClean="0">
                <a:latin typeface="Arial" charset="0"/>
              </a:rPr>
              <a:t>Fasten sub-floor standing up instead of stooping over</a:t>
            </a:r>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r>
              <a:rPr lang="en-US" sz="2800" smtClean="0"/>
              <a:t> </a:t>
            </a:r>
            <a:r>
              <a:rPr lang="en-US" sz="2400" smtClean="0"/>
              <a:t>       </a:t>
            </a:r>
          </a:p>
          <a:p>
            <a:pPr eaLnBrk="1" hangingPunct="1">
              <a:lnSpc>
                <a:spcPct val="90000"/>
              </a:lnSpc>
              <a:buFont typeface="Wingdings" pitchFamily="2" charset="2"/>
              <a:buNone/>
              <a:defRPr/>
            </a:pPr>
            <a:r>
              <a:rPr lang="en-US" sz="2400" smtClean="0"/>
              <a:t>                         </a:t>
            </a:r>
          </a:p>
          <a:p>
            <a:pPr eaLnBrk="1" hangingPunct="1">
              <a:lnSpc>
                <a:spcPct val="90000"/>
              </a:lnSpc>
              <a:defRPr/>
            </a:pPr>
            <a:endParaRPr lang="en-US" sz="2400" smtClean="0"/>
          </a:p>
        </p:txBody>
      </p:sp>
      <p:sp>
        <p:nvSpPr>
          <p:cNvPr id="2150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150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151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1511" name="Picture 9" descr="subflooring"/>
          <p:cNvPicPr>
            <a:picLocks noChangeAspect="1" noChangeArrowheads="1"/>
          </p:cNvPicPr>
          <p:nvPr/>
        </p:nvPicPr>
        <p:blipFill>
          <a:blip r:embed="rId4" cstate="print"/>
          <a:srcRect/>
          <a:stretch>
            <a:fillRect/>
          </a:stretch>
        </p:blipFill>
        <p:spPr bwMode="auto">
          <a:xfrm>
            <a:off x="3352800" y="3048000"/>
            <a:ext cx="28194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0" y="304800"/>
            <a:ext cx="9144000" cy="1139825"/>
          </a:xfrm>
        </p:spPr>
        <p:txBody>
          <a:bodyPr/>
          <a:lstStyle/>
          <a:p>
            <a:pPr eaLnBrk="1" hangingPunct="1">
              <a:defRPr/>
            </a:pPr>
            <a:r>
              <a:rPr lang="en-US" smtClean="0"/>
              <a:t>Overview</a:t>
            </a:r>
          </a:p>
        </p:txBody>
      </p:sp>
      <p:sp>
        <p:nvSpPr>
          <p:cNvPr id="998403" name="Rectangle 3"/>
          <p:cNvSpPr>
            <a:spLocks noGrp="1" noChangeArrowheads="1"/>
          </p:cNvSpPr>
          <p:nvPr>
            <p:ph type="body" sz="half" idx="1"/>
          </p:nvPr>
        </p:nvSpPr>
        <p:spPr>
          <a:xfrm>
            <a:off x="0" y="1447800"/>
            <a:ext cx="9144000" cy="4648200"/>
          </a:xfrm>
        </p:spPr>
        <p:txBody>
          <a:bodyPr/>
          <a:lstStyle/>
          <a:p>
            <a:pPr lvl="1" eaLnBrk="1" hangingPunct="1">
              <a:lnSpc>
                <a:spcPct val="125000"/>
              </a:lnSpc>
              <a:buFont typeface="Wingdings" pitchFamily="2" charset="2"/>
              <a:buChar char="§"/>
              <a:defRPr/>
            </a:pPr>
            <a:r>
              <a:rPr lang="en-US" sz="2400" smtClean="0"/>
              <a:t>OSHA Alliance Program and Construction Roundtable</a:t>
            </a:r>
          </a:p>
          <a:p>
            <a:pPr lvl="1" eaLnBrk="1" hangingPunct="1">
              <a:lnSpc>
                <a:spcPct val="125000"/>
              </a:lnSpc>
              <a:buFont typeface="Wingdings" pitchFamily="2" charset="2"/>
              <a:buChar char="§"/>
              <a:defRPr/>
            </a:pPr>
            <a:r>
              <a:rPr lang="en-US" sz="2400" smtClean="0"/>
              <a:t>U.S. Construction Injury Statistics </a:t>
            </a:r>
          </a:p>
          <a:p>
            <a:pPr lvl="1" eaLnBrk="1" hangingPunct="1">
              <a:lnSpc>
                <a:spcPct val="125000"/>
              </a:lnSpc>
              <a:buFont typeface="Wingdings" pitchFamily="2" charset="2"/>
              <a:buChar char="§"/>
              <a:defRPr/>
            </a:pPr>
            <a:r>
              <a:rPr lang="en-US" sz="2400" smtClean="0"/>
              <a:t>Planning the Work</a:t>
            </a:r>
          </a:p>
          <a:p>
            <a:pPr lvl="1" eaLnBrk="1" hangingPunct="1">
              <a:lnSpc>
                <a:spcPct val="125000"/>
              </a:lnSpc>
              <a:buFont typeface="Wingdings" pitchFamily="2" charset="2"/>
              <a:buChar char="§"/>
              <a:defRPr/>
            </a:pPr>
            <a:r>
              <a:rPr lang="en-US" sz="2400" smtClean="0"/>
              <a:t>Safe Practices</a:t>
            </a:r>
          </a:p>
          <a:p>
            <a:pPr lvl="2" eaLnBrk="1" hangingPunct="1">
              <a:lnSpc>
                <a:spcPct val="125000"/>
              </a:lnSpc>
              <a:buFont typeface="Wingdings" pitchFamily="2" charset="2"/>
              <a:buChar char="§"/>
              <a:defRPr/>
            </a:pPr>
            <a:r>
              <a:rPr lang="en-US" sz="2000" smtClean="0"/>
              <a:t>Working at Ground Level</a:t>
            </a:r>
          </a:p>
          <a:p>
            <a:pPr lvl="2" eaLnBrk="1" hangingPunct="1">
              <a:lnSpc>
                <a:spcPct val="125000"/>
              </a:lnSpc>
              <a:buFont typeface="Wingdings" pitchFamily="2" charset="2"/>
              <a:buChar char="§"/>
              <a:defRPr/>
            </a:pPr>
            <a:r>
              <a:rPr lang="en-US" sz="2000" smtClean="0"/>
              <a:t>Working Overhead</a:t>
            </a:r>
          </a:p>
          <a:p>
            <a:pPr lvl="2" eaLnBrk="1" hangingPunct="1">
              <a:lnSpc>
                <a:spcPct val="125000"/>
              </a:lnSpc>
              <a:buFont typeface="Wingdings" pitchFamily="2" charset="2"/>
              <a:buChar char="§"/>
              <a:defRPr/>
            </a:pPr>
            <a:r>
              <a:rPr lang="en-US" sz="2000" smtClean="0"/>
              <a:t>Lifting</a:t>
            </a:r>
          </a:p>
          <a:p>
            <a:pPr lvl="2" eaLnBrk="1" hangingPunct="1">
              <a:lnSpc>
                <a:spcPct val="125000"/>
              </a:lnSpc>
              <a:buFont typeface="Wingdings" pitchFamily="2" charset="2"/>
              <a:buChar char="§"/>
              <a:defRPr/>
            </a:pPr>
            <a:r>
              <a:rPr lang="en-US" sz="2000" smtClean="0"/>
              <a:t>Tools</a:t>
            </a:r>
          </a:p>
          <a:p>
            <a:pPr lvl="1" eaLnBrk="1" hangingPunct="1">
              <a:lnSpc>
                <a:spcPct val="125000"/>
              </a:lnSpc>
              <a:buFont typeface="Wingdings" pitchFamily="2" charset="2"/>
              <a:buChar char="§"/>
              <a:defRPr/>
            </a:pPr>
            <a:r>
              <a:rPr lang="en-US" sz="2400" smtClean="0"/>
              <a:t>Resources</a:t>
            </a:r>
          </a:p>
        </p:txBody>
      </p:sp>
      <p:pic>
        <p:nvPicPr>
          <p:cNvPr id="4100" name="Picture 5"/>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pPr eaLnBrk="1" hangingPunct="1">
              <a:defRPr/>
            </a:pPr>
            <a:r>
              <a:rPr lang="en-US" sz="4000" smtClean="0"/>
              <a:t>Working at Ground Level -</a:t>
            </a:r>
            <a:br>
              <a:rPr lang="en-US" sz="4000" smtClean="0"/>
            </a:br>
            <a:r>
              <a:rPr lang="en-US" sz="4000" smtClean="0"/>
              <a:t>Tie Rebar Standing Up</a:t>
            </a:r>
          </a:p>
        </p:txBody>
      </p:sp>
      <p:sp>
        <p:nvSpPr>
          <p:cNvPr id="931843"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Tie rebar standing up instead of stooping over</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2253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253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253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31855" name="Rectangle 15"/>
          <p:cNvSpPr>
            <a:spLocks noGrp="1" noChangeArrowheads="1"/>
          </p:cNvSpPr>
          <p:nvPr>
            <p:ph sz="half" idx="2"/>
          </p:nvPr>
        </p:nvSpPr>
        <p:spPr/>
        <p:txBody>
          <a:bodyPr/>
          <a:lstStyle/>
          <a:p>
            <a:pPr eaLnBrk="1" hangingPunct="1">
              <a:defRPr/>
            </a:pPr>
            <a:endParaRPr lang="en-US" sz="2800" smtClean="0"/>
          </a:p>
        </p:txBody>
      </p:sp>
      <p:pic>
        <p:nvPicPr>
          <p:cNvPr id="22536" name="Picture 17" descr="rebar%202"/>
          <p:cNvPicPr>
            <a:picLocks noChangeAspect="1" noChangeArrowheads="1"/>
          </p:cNvPicPr>
          <p:nvPr/>
        </p:nvPicPr>
        <p:blipFill>
          <a:blip r:embed="rId4" cstate="print"/>
          <a:srcRect/>
          <a:stretch>
            <a:fillRect/>
          </a:stretch>
        </p:blipFill>
        <p:spPr bwMode="auto">
          <a:xfrm>
            <a:off x="4419600" y="1828800"/>
            <a:ext cx="312420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pPr eaLnBrk="1" hangingPunct="1">
              <a:defRPr/>
            </a:pPr>
            <a:r>
              <a:rPr lang="en-US" sz="4000" baseline="30000" smtClean="0">
                <a:solidFill>
                  <a:schemeClr val="tx1"/>
                </a:solidFill>
              </a:rPr>
              <a:t/>
            </a:r>
            <a:br>
              <a:rPr lang="en-US" sz="4000" baseline="30000" smtClean="0">
                <a:solidFill>
                  <a:schemeClr val="tx1"/>
                </a:solidFill>
              </a:rPr>
            </a:br>
            <a:r>
              <a:rPr lang="en-US" sz="3600" smtClean="0">
                <a:solidFill>
                  <a:schemeClr val="tx1"/>
                </a:solidFill>
              </a:rPr>
              <a:t>Working Overhead</a:t>
            </a:r>
          </a:p>
        </p:txBody>
      </p:sp>
      <p:sp>
        <p:nvSpPr>
          <p:cNvPr id="1117187" name="Rectangle 3"/>
          <p:cNvSpPr>
            <a:spLocks noGrp="1" noChangeArrowheads="1"/>
          </p:cNvSpPr>
          <p:nvPr>
            <p:ph type="body" sz="half" idx="1"/>
          </p:nvPr>
        </p:nvSpPr>
        <p:spPr/>
        <p:txBody>
          <a:bodyPr/>
          <a:lstStyle/>
          <a:p>
            <a:pPr eaLnBrk="1" hangingPunct="1">
              <a:defRPr/>
            </a:pPr>
            <a:endParaRPr lang="en-US" smtClean="0"/>
          </a:p>
          <a:p>
            <a:pPr eaLnBrk="1" hangingPunct="1">
              <a:defRPr/>
            </a:pPr>
            <a:endParaRPr lang="en-US" sz="2400" smtClean="0"/>
          </a:p>
        </p:txBody>
      </p:sp>
      <p:sp>
        <p:nvSpPr>
          <p:cNvPr id="2355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355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355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3559" name="Picture 7" descr="Line drawing of person reaching overhead to paint"/>
          <p:cNvPicPr>
            <a:picLocks noChangeAspect="1" noChangeArrowheads="1"/>
          </p:cNvPicPr>
          <p:nvPr>
            <p:ph sz="half" idx="2"/>
          </p:nvPr>
        </p:nvPicPr>
        <p:blipFill>
          <a:blip r:embed="rId4" cstate="print"/>
          <a:srcRect/>
          <a:stretch>
            <a:fillRect/>
          </a:stretch>
        </p:blipFill>
        <p:spPr>
          <a:xfrm>
            <a:off x="5486400" y="1752600"/>
            <a:ext cx="2667000" cy="3865563"/>
          </a:xfrm>
          <a:noFill/>
        </p:spPr>
      </p:pic>
      <p:sp>
        <p:nvSpPr>
          <p:cNvPr id="23560" name="Rectangle 8"/>
          <p:cNvSpPr>
            <a:spLocks noChangeArrowheads="1"/>
          </p:cNvSpPr>
          <p:nvPr/>
        </p:nvSpPr>
        <p:spPr bwMode="auto">
          <a:xfrm>
            <a:off x="457200" y="1676400"/>
            <a:ext cx="4572000" cy="2282825"/>
          </a:xfrm>
          <a:prstGeom prst="rect">
            <a:avLst/>
          </a:prstGeom>
          <a:noFill/>
          <a:ln w="9525">
            <a:noFill/>
            <a:miter lim="800000"/>
            <a:headEnd/>
            <a:tailEnd/>
          </a:ln>
        </p:spPr>
        <p:txBody>
          <a:bodyPr>
            <a:spAutoFit/>
          </a:bodyPr>
          <a:lstStyle/>
          <a:p>
            <a:r>
              <a:rPr lang="en-US" sz="2400">
                <a:latin typeface="Arial" charset="0"/>
              </a:rPr>
              <a:t>Working with the elbow above </a:t>
            </a:r>
          </a:p>
          <a:p>
            <a:r>
              <a:rPr lang="en-US" sz="2400">
                <a:latin typeface="Arial" charset="0"/>
              </a:rPr>
              <a:t>shoulder height for prolonged </a:t>
            </a:r>
          </a:p>
          <a:p>
            <a:r>
              <a:rPr lang="en-US" sz="2400">
                <a:latin typeface="Arial" charset="0"/>
              </a:rPr>
              <a:t>periods can trap nerves and blood  vessels under bone and muscle </a:t>
            </a:r>
          </a:p>
          <a:p>
            <a:endParaRPr lang="en-US" sz="2400">
              <a:latin typeface="Arial" charset="0"/>
            </a:endParaRPr>
          </a:p>
        </p:txBody>
      </p:sp>
      <p:sp>
        <p:nvSpPr>
          <p:cNvPr id="23561" name="Rectangle 9"/>
          <p:cNvSpPr>
            <a:spLocks noChangeArrowheads="1"/>
          </p:cNvSpPr>
          <p:nvPr/>
        </p:nvSpPr>
        <p:spPr bwMode="auto">
          <a:xfrm>
            <a:off x="381000" y="3962400"/>
            <a:ext cx="4775200" cy="1506538"/>
          </a:xfrm>
          <a:prstGeom prst="rect">
            <a:avLst/>
          </a:prstGeom>
          <a:noFill/>
          <a:ln w="9525">
            <a:noFill/>
            <a:miter lim="800000"/>
            <a:headEnd/>
            <a:tailEnd/>
          </a:ln>
        </p:spPr>
        <p:txBody>
          <a:bodyPr tIns="0" anchor="ctr">
            <a:spAutoFit/>
          </a:bodyPr>
          <a:lstStyle/>
          <a:p>
            <a:pPr eaLnBrk="1" hangingPunct="1"/>
            <a:r>
              <a:rPr lang="en-US" sz="2400">
                <a:latin typeface="Arial" charset="0"/>
              </a:rPr>
              <a:t>Repeatedly lifting or applying force with arms above shoulder level can strain the muscles and tendons of the shoulder and neck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pPr eaLnBrk="1" hangingPunct="1">
              <a:defRPr/>
            </a:pPr>
            <a:r>
              <a:rPr lang="en-US" sz="4000" smtClean="0"/>
              <a:t>Overhead Work -</a:t>
            </a:r>
            <a:br>
              <a:rPr lang="en-US" sz="4000" smtClean="0"/>
            </a:br>
            <a:r>
              <a:rPr lang="en-US" sz="4000" smtClean="0"/>
              <a:t>Extension Shafts for Drills</a:t>
            </a:r>
          </a:p>
        </p:txBody>
      </p:sp>
      <p:sp>
        <p:nvSpPr>
          <p:cNvPr id="951299"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buFont typeface="Wingdings" pitchFamily="2" charset="2"/>
              <a:buNone/>
              <a:defRPr/>
            </a:pPr>
            <a:r>
              <a:rPr lang="en-US" sz="2400" smtClean="0">
                <a:latin typeface="Arial" charset="0"/>
              </a:rPr>
              <a:t>    Using a shaft extension on a hand drill eliminates need to reach</a:t>
            </a:r>
          </a:p>
        </p:txBody>
      </p:sp>
      <p:sp>
        <p:nvSpPr>
          <p:cNvPr id="2458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458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458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51303" name="Rectangle 7"/>
          <p:cNvSpPr>
            <a:spLocks noGrp="1" noChangeArrowheads="1"/>
          </p:cNvSpPr>
          <p:nvPr>
            <p:ph sz="half" idx="2"/>
          </p:nvPr>
        </p:nvSpPr>
        <p:spPr/>
        <p:txBody>
          <a:bodyPr/>
          <a:lstStyle/>
          <a:p>
            <a:pPr eaLnBrk="1" hangingPunct="1">
              <a:defRPr/>
            </a:pPr>
            <a:endParaRPr lang="en-US" sz="2800" smtClean="0"/>
          </a:p>
        </p:txBody>
      </p:sp>
      <p:pic>
        <p:nvPicPr>
          <p:cNvPr id="24584" name="Picture 9" descr="extention solution"/>
          <p:cNvPicPr>
            <a:picLocks noChangeAspect="1" noChangeArrowheads="1"/>
          </p:cNvPicPr>
          <p:nvPr/>
        </p:nvPicPr>
        <p:blipFill>
          <a:blip r:embed="rId4" cstate="print"/>
          <a:srcRect/>
          <a:stretch>
            <a:fillRect/>
          </a:stretch>
        </p:blipFill>
        <p:spPr bwMode="auto">
          <a:xfrm>
            <a:off x="5105400" y="1676400"/>
            <a:ext cx="36576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pPr eaLnBrk="1" hangingPunct="1">
              <a:defRPr/>
            </a:pPr>
            <a:r>
              <a:rPr lang="en-US" sz="4000" smtClean="0"/>
              <a:t>Overhead Work -</a:t>
            </a:r>
            <a:br>
              <a:rPr lang="en-US" sz="4000" smtClean="0"/>
            </a:br>
            <a:r>
              <a:rPr lang="en-US" sz="4000" smtClean="0"/>
              <a:t>Pneumatic Drywall Finishing</a:t>
            </a:r>
          </a:p>
        </p:txBody>
      </p:sp>
      <p:sp>
        <p:nvSpPr>
          <p:cNvPr id="936963"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Finish drywall standing up, less wrist and arm movement</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2560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560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560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5607" name="Picture 12" descr="drywall-extend"/>
          <p:cNvPicPr>
            <a:picLocks noChangeAspect="1" noChangeArrowheads="1"/>
          </p:cNvPicPr>
          <p:nvPr>
            <p:ph sz="half" idx="2"/>
          </p:nvPr>
        </p:nvPicPr>
        <p:blipFill>
          <a:blip r:embed="rId4" cstate="print"/>
          <a:srcRect/>
          <a:stretch>
            <a:fillRect/>
          </a:stretch>
        </p:blipFill>
        <p:spPr>
          <a:xfrm>
            <a:off x="4572000" y="1905000"/>
            <a:ext cx="4038600" cy="3429000"/>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a:xfrm>
            <a:off x="304800" y="304800"/>
            <a:ext cx="8229600" cy="685800"/>
          </a:xfrm>
        </p:spPr>
        <p:txBody>
          <a:bodyPr/>
          <a:lstStyle/>
          <a:p>
            <a:pPr eaLnBrk="1" hangingPunct="1">
              <a:defRPr/>
            </a:pPr>
            <a:r>
              <a:rPr lang="en-US" sz="3600" baseline="30000" smtClean="0">
                <a:solidFill>
                  <a:schemeClr val="tx1"/>
                </a:solidFill>
              </a:rPr>
              <a:t/>
            </a:r>
            <a:br>
              <a:rPr lang="en-US" sz="3600" baseline="30000" smtClean="0">
                <a:solidFill>
                  <a:schemeClr val="tx1"/>
                </a:solidFill>
              </a:rPr>
            </a:br>
            <a:r>
              <a:rPr lang="en-US" sz="4000" baseline="30000" smtClean="0">
                <a:solidFill>
                  <a:schemeClr val="tx1"/>
                </a:solidFill>
              </a:rPr>
              <a:t/>
            </a:r>
            <a:br>
              <a:rPr lang="en-US" sz="4000" baseline="30000" smtClean="0">
                <a:solidFill>
                  <a:schemeClr val="tx1"/>
                </a:solidFill>
              </a:rPr>
            </a:br>
            <a:r>
              <a:rPr lang="en-US" sz="4000" baseline="30000" smtClean="0">
                <a:solidFill>
                  <a:schemeClr val="tx1"/>
                </a:solidFill>
              </a:rPr>
              <a:t> </a:t>
            </a:r>
            <a:r>
              <a:rPr lang="en-US" sz="4000" smtClean="0">
                <a:solidFill>
                  <a:schemeClr val="tx1"/>
                </a:solidFill>
              </a:rPr>
              <a:t>Principles of Manual Lifting</a:t>
            </a:r>
          </a:p>
        </p:txBody>
      </p:sp>
      <p:sp>
        <p:nvSpPr>
          <p:cNvPr id="1121283" name="Rectangle 3"/>
          <p:cNvSpPr>
            <a:spLocks noGrp="1" noChangeArrowheads="1"/>
          </p:cNvSpPr>
          <p:nvPr>
            <p:ph type="body" sz="half" idx="1"/>
          </p:nvPr>
        </p:nvSpPr>
        <p:spPr/>
        <p:txBody>
          <a:bodyPr/>
          <a:lstStyle/>
          <a:p>
            <a:pPr eaLnBrk="1" hangingPunct="1">
              <a:defRPr/>
            </a:pPr>
            <a:endParaRPr lang="en-US" smtClean="0"/>
          </a:p>
          <a:p>
            <a:pPr eaLnBrk="1" hangingPunct="1">
              <a:buFont typeface="Wingdings" pitchFamily="2" charset="2"/>
              <a:buNone/>
              <a:defRPr/>
            </a:pPr>
            <a:endParaRPr lang="en-US" sz="2400" smtClean="0"/>
          </a:p>
        </p:txBody>
      </p:sp>
      <p:sp>
        <p:nvSpPr>
          <p:cNvPr id="2662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662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663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6631" name="Picture 7" descr="lifting technique"/>
          <p:cNvPicPr>
            <a:picLocks noChangeAspect="1" noChangeArrowheads="1"/>
          </p:cNvPicPr>
          <p:nvPr>
            <p:ph sz="quarter" idx="3"/>
          </p:nvPr>
        </p:nvPicPr>
        <p:blipFill>
          <a:blip r:embed="rId4" cstate="print"/>
          <a:srcRect/>
          <a:stretch>
            <a:fillRect/>
          </a:stretch>
        </p:blipFill>
        <p:spPr>
          <a:xfrm>
            <a:off x="3581400" y="3505200"/>
            <a:ext cx="5105400" cy="2362200"/>
          </a:xfrm>
          <a:noFill/>
        </p:spPr>
      </p:pic>
      <p:sp>
        <p:nvSpPr>
          <p:cNvPr id="26632" name="Text Box 9"/>
          <p:cNvSpPr txBox="1">
            <a:spLocks noChangeArrowheads="1"/>
          </p:cNvSpPr>
          <p:nvPr/>
        </p:nvSpPr>
        <p:spPr bwMode="auto">
          <a:xfrm>
            <a:off x="1066800" y="1524000"/>
            <a:ext cx="7543800" cy="1552575"/>
          </a:xfrm>
          <a:prstGeom prst="rect">
            <a:avLst/>
          </a:prstGeom>
          <a:noFill/>
          <a:ln w="9525">
            <a:noFill/>
            <a:miter lim="800000"/>
            <a:headEnd/>
            <a:tailEnd/>
          </a:ln>
        </p:spPr>
        <p:txBody>
          <a:bodyPr>
            <a:spAutoFit/>
          </a:bodyPr>
          <a:lstStyle/>
          <a:p>
            <a:pPr>
              <a:spcBef>
                <a:spcPct val="50000"/>
              </a:spcBef>
              <a:buFontTx/>
              <a:buChar char="•"/>
            </a:pPr>
            <a:r>
              <a:rPr lang="en-US" sz="2400">
                <a:latin typeface="Arial" charset="0"/>
              </a:rPr>
              <a:t> Keep load close to your body</a:t>
            </a:r>
          </a:p>
          <a:p>
            <a:pPr>
              <a:spcBef>
                <a:spcPct val="50000"/>
              </a:spcBef>
              <a:buFontTx/>
              <a:buChar char="•"/>
            </a:pPr>
            <a:r>
              <a:rPr lang="en-US" sz="2400">
                <a:latin typeface="Arial" charset="0"/>
              </a:rPr>
              <a:t> Keep load in front of you</a:t>
            </a:r>
          </a:p>
          <a:p>
            <a:pPr>
              <a:spcBef>
                <a:spcPct val="50000"/>
              </a:spcBef>
              <a:buFontTx/>
              <a:buChar char="•"/>
            </a:pPr>
            <a:r>
              <a:rPr lang="en-US" sz="2400">
                <a:latin typeface="Arial" charset="0"/>
              </a:rPr>
              <a:t> Lift with your legs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050"/>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Manual Lifting - Power</a:t>
            </a:r>
            <a:br>
              <a:rPr lang="en-US" sz="4000" smtClean="0">
                <a:solidFill>
                  <a:schemeClr val="tx1"/>
                </a:solidFill>
              </a:rPr>
            </a:br>
            <a:r>
              <a:rPr lang="en-US" sz="4000" smtClean="0">
                <a:solidFill>
                  <a:schemeClr val="tx1"/>
                </a:solidFill>
              </a:rPr>
              <a:t>Zone</a:t>
            </a:r>
          </a:p>
        </p:txBody>
      </p:sp>
      <p:sp>
        <p:nvSpPr>
          <p:cNvPr id="1123331" name="Rectangle 2051"/>
          <p:cNvSpPr>
            <a:spLocks noGrp="1" noChangeArrowheads="1"/>
          </p:cNvSpPr>
          <p:nvPr>
            <p:ph type="body" idx="1"/>
          </p:nvPr>
        </p:nvSpPr>
        <p:spPr>
          <a:xfrm>
            <a:off x="457200" y="1447800"/>
            <a:ext cx="8686800" cy="4648200"/>
          </a:xfrm>
        </p:spPr>
        <p:txBody>
          <a:bodyPr/>
          <a:lstStyle/>
          <a:p>
            <a:pPr eaLnBrk="1" hangingPunct="1">
              <a:defRPr/>
            </a:pPr>
            <a:endParaRPr lang="en-US" sz="3600" smtClean="0"/>
          </a:p>
          <a:p>
            <a:pPr eaLnBrk="1" hangingPunct="1">
              <a:defRPr/>
            </a:pPr>
            <a:endParaRPr lang="en-US" sz="2800" smtClean="0"/>
          </a:p>
          <a:p>
            <a:pPr eaLnBrk="1" hangingPunct="1">
              <a:buFont typeface="Wingdings" pitchFamily="2" charset="2"/>
              <a:buNone/>
              <a:defRPr/>
            </a:pPr>
            <a:r>
              <a:rPr lang="en-US" sz="2800" smtClean="0"/>
              <a:t>                                             </a:t>
            </a:r>
          </a:p>
          <a:p>
            <a:pPr eaLnBrk="1" hangingPunct="1">
              <a:buFont typeface="Wingdings" pitchFamily="2" charset="2"/>
              <a:buNone/>
              <a:defRPr/>
            </a:pPr>
            <a:r>
              <a:rPr lang="en-US" sz="2400" smtClean="0">
                <a:latin typeface="Arial" charset="0"/>
              </a:rPr>
              <a:t> The power zone for lifting is </a:t>
            </a:r>
          </a:p>
          <a:p>
            <a:pPr eaLnBrk="1" hangingPunct="1">
              <a:buFont typeface="Wingdings" pitchFamily="2" charset="2"/>
              <a:buNone/>
              <a:defRPr/>
            </a:pPr>
            <a:r>
              <a:rPr lang="en-US" sz="2400" smtClean="0">
                <a:latin typeface="Arial" charset="0"/>
              </a:rPr>
              <a:t> close to the body, between</a:t>
            </a:r>
          </a:p>
          <a:p>
            <a:pPr eaLnBrk="1" hangingPunct="1">
              <a:buFont typeface="Wingdings" pitchFamily="2" charset="2"/>
              <a:buNone/>
              <a:defRPr/>
            </a:pPr>
            <a:r>
              <a:rPr lang="en-US" sz="2400" smtClean="0">
                <a:latin typeface="Arial" charset="0"/>
              </a:rPr>
              <a:t> mid-thigh and mid-chest height. </a:t>
            </a:r>
          </a:p>
          <a:p>
            <a:pPr eaLnBrk="1" hangingPunct="1">
              <a:defRPr/>
            </a:pPr>
            <a:endParaRPr lang="en-US" sz="2400" smtClean="0">
              <a:latin typeface="Arial" charset="0"/>
            </a:endParaRPr>
          </a:p>
        </p:txBody>
      </p:sp>
      <p:sp>
        <p:nvSpPr>
          <p:cNvPr id="27652" name="Rectangle 2052"/>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7653" name="Rectangle 2053"/>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7654" name="Picture 2054"/>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7655" name="Picture 2055" descr="Power zone"/>
          <p:cNvPicPr>
            <a:picLocks noChangeAspect="1" noChangeArrowheads="1"/>
          </p:cNvPicPr>
          <p:nvPr/>
        </p:nvPicPr>
        <p:blipFill>
          <a:blip r:embed="rId4" cstate="print"/>
          <a:srcRect/>
          <a:stretch>
            <a:fillRect/>
          </a:stretch>
        </p:blipFill>
        <p:spPr bwMode="auto">
          <a:xfrm>
            <a:off x="5181600" y="1752600"/>
            <a:ext cx="2809875"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0" y="277813"/>
            <a:ext cx="9144000" cy="1139825"/>
          </a:xfrm>
        </p:spPr>
        <p:txBody>
          <a:bodyPr/>
          <a:lstStyle/>
          <a:p>
            <a:pPr eaLnBrk="1" hangingPunct="1">
              <a:defRPr/>
            </a:pPr>
            <a:r>
              <a:rPr lang="en-US" sz="4000" smtClean="0"/>
              <a:t>Lifting, Holding, and Handling Materials - Deliver Grout Mechanically</a:t>
            </a:r>
          </a:p>
        </p:txBody>
      </p:sp>
      <p:sp>
        <p:nvSpPr>
          <p:cNvPr id="939011" name="Rectangle 3"/>
          <p:cNvSpPr>
            <a:spLocks noGrp="1" noChangeArrowheads="1"/>
          </p:cNvSpPr>
          <p:nvPr>
            <p:ph type="body" sz="half" idx="1"/>
          </p:nvPr>
        </p:nvSpPr>
        <p:spPr>
          <a:xfrm>
            <a:off x="990600" y="5486400"/>
            <a:ext cx="6858000" cy="1066800"/>
          </a:xfrm>
        </p:spPr>
        <p:txBody>
          <a:bodyPr/>
          <a:lstStyle/>
          <a:p>
            <a:pPr eaLnBrk="1" hangingPunct="1">
              <a:lnSpc>
                <a:spcPct val="90000"/>
              </a:lnSpc>
              <a:defRPr/>
            </a:pPr>
            <a:endParaRPr lang="en-US" sz="2400" smtClean="0"/>
          </a:p>
          <a:p>
            <a:pPr eaLnBrk="1" hangingPunct="1">
              <a:lnSpc>
                <a:spcPct val="90000"/>
              </a:lnSpc>
              <a:buFont typeface="Wingdings" pitchFamily="2" charset="2"/>
              <a:buNone/>
              <a:defRPr/>
            </a:pPr>
            <a:r>
              <a:rPr lang="en-US" sz="2000" smtClean="0">
                <a:latin typeface="Arial" charset="0"/>
              </a:rPr>
              <a:t>    Deliver grout mechanically instead of with buckets or wheelbarrows</a:t>
            </a:r>
          </a:p>
          <a:p>
            <a:pPr eaLnBrk="1" hangingPunct="1">
              <a:lnSpc>
                <a:spcPct val="90000"/>
              </a:lnSpc>
              <a:buFont typeface="Wingdings" pitchFamily="2" charset="2"/>
              <a:buNone/>
              <a:defRPr/>
            </a:pPr>
            <a:endParaRPr lang="en-US" sz="2000" smtClean="0">
              <a:latin typeface="Arial" charset="0"/>
            </a:endParaRPr>
          </a:p>
          <a:p>
            <a:pPr eaLnBrk="1" hangingPunct="1">
              <a:lnSpc>
                <a:spcPct val="90000"/>
              </a:lnSpc>
              <a:buFont typeface="Wingdings" pitchFamily="2" charset="2"/>
              <a:buNone/>
              <a:defRPr/>
            </a:pPr>
            <a:endParaRPr lang="en-US" sz="2000" smtClean="0"/>
          </a:p>
          <a:p>
            <a:pPr eaLnBrk="1" hangingPunct="1">
              <a:lnSpc>
                <a:spcPct val="90000"/>
              </a:lnSpc>
              <a:buFont typeface="Wingdings" pitchFamily="2" charset="2"/>
              <a:buNone/>
              <a:defRPr/>
            </a:pPr>
            <a:endParaRPr lang="en-US" sz="2000" smtClean="0"/>
          </a:p>
          <a:p>
            <a:pPr eaLnBrk="1" hangingPunct="1">
              <a:lnSpc>
                <a:spcPct val="90000"/>
              </a:lnSpc>
              <a:buFont typeface="Wingdings" pitchFamily="2" charset="2"/>
              <a:buNone/>
              <a:defRPr/>
            </a:pPr>
            <a:r>
              <a:rPr lang="en-US" sz="2000" smtClean="0"/>
              <a:t> </a:t>
            </a:r>
            <a:r>
              <a:rPr lang="en-US" sz="1800" smtClean="0"/>
              <a:t>       </a:t>
            </a:r>
          </a:p>
          <a:p>
            <a:pPr eaLnBrk="1" hangingPunct="1">
              <a:lnSpc>
                <a:spcPct val="90000"/>
              </a:lnSpc>
              <a:buFont typeface="Wingdings" pitchFamily="2" charset="2"/>
              <a:buNone/>
              <a:defRPr/>
            </a:pPr>
            <a:r>
              <a:rPr lang="en-US" sz="1800" smtClean="0"/>
              <a:t>                         </a:t>
            </a:r>
          </a:p>
          <a:p>
            <a:pPr eaLnBrk="1" hangingPunct="1">
              <a:lnSpc>
                <a:spcPct val="90000"/>
              </a:lnSpc>
              <a:defRPr/>
            </a:pPr>
            <a:endParaRPr lang="en-US" sz="1800" smtClean="0"/>
          </a:p>
        </p:txBody>
      </p:sp>
      <p:sp>
        <p:nvSpPr>
          <p:cNvPr id="2867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867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867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39015" name="Rectangle 7"/>
          <p:cNvSpPr>
            <a:spLocks noGrp="1" noChangeArrowheads="1"/>
          </p:cNvSpPr>
          <p:nvPr>
            <p:ph sz="half" idx="2"/>
          </p:nvPr>
        </p:nvSpPr>
        <p:spPr>
          <a:xfrm>
            <a:off x="4648200" y="1828800"/>
            <a:ext cx="3733800" cy="3962400"/>
          </a:xfrm>
        </p:spPr>
        <p:txBody>
          <a:bodyPr/>
          <a:lstStyle/>
          <a:p>
            <a:pPr eaLnBrk="1" hangingPunct="1">
              <a:defRPr/>
            </a:pPr>
            <a:endParaRPr lang="en-US" sz="2800" smtClean="0"/>
          </a:p>
        </p:txBody>
      </p:sp>
      <p:pic>
        <p:nvPicPr>
          <p:cNvPr id="28680" name="Picture 10" descr="Grout%20Hog%2003"/>
          <p:cNvPicPr>
            <a:picLocks noChangeAspect="1" noChangeArrowheads="1"/>
          </p:cNvPicPr>
          <p:nvPr/>
        </p:nvPicPr>
        <p:blipFill>
          <a:blip r:embed="rId4" cstate="print"/>
          <a:srcRect/>
          <a:stretch>
            <a:fillRect/>
          </a:stretch>
        </p:blipFill>
        <p:spPr bwMode="auto">
          <a:xfrm>
            <a:off x="4724400" y="1828800"/>
            <a:ext cx="3810000" cy="3886200"/>
          </a:xfrm>
          <a:prstGeom prst="rect">
            <a:avLst/>
          </a:prstGeom>
          <a:noFill/>
          <a:ln w="9525">
            <a:noFill/>
            <a:miter lim="800000"/>
            <a:headEnd/>
            <a:tailEnd/>
          </a:ln>
        </p:spPr>
      </p:pic>
      <p:pic>
        <p:nvPicPr>
          <p:cNvPr id="28681" name="Picture 11" descr="g12c00000000000000008071e328b9b40e5ca82c68edad02675ef7f4d88"/>
          <p:cNvPicPr>
            <a:picLocks noChangeAspect="1" noChangeArrowheads="1"/>
          </p:cNvPicPr>
          <p:nvPr/>
        </p:nvPicPr>
        <p:blipFill>
          <a:blip r:embed="rId5" cstate="print"/>
          <a:srcRect/>
          <a:stretch>
            <a:fillRect/>
          </a:stretch>
        </p:blipFill>
        <p:spPr bwMode="auto">
          <a:xfrm>
            <a:off x="762000" y="1828800"/>
            <a:ext cx="34290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304800" y="304800"/>
            <a:ext cx="8839200" cy="1139825"/>
          </a:xfrm>
        </p:spPr>
        <p:txBody>
          <a:bodyPr/>
          <a:lstStyle/>
          <a:p>
            <a:pPr eaLnBrk="1" hangingPunct="1">
              <a:defRPr/>
            </a:pPr>
            <a:r>
              <a:rPr lang="en-US" sz="4000" smtClean="0"/>
              <a:t>Lifting, Holding, and Handling Materials - Use Mechanical Equipment for Digging</a:t>
            </a:r>
          </a:p>
        </p:txBody>
      </p:sp>
      <p:sp>
        <p:nvSpPr>
          <p:cNvPr id="1168387" name="Rectangle 3"/>
          <p:cNvSpPr>
            <a:spLocks noGrp="1" noChangeArrowheads="1"/>
          </p:cNvSpPr>
          <p:nvPr>
            <p:ph type="body" idx="1"/>
          </p:nvPr>
        </p:nvSpPr>
        <p:spPr>
          <a:xfrm>
            <a:off x="457200" y="1447800"/>
            <a:ext cx="8686800" cy="4648200"/>
          </a:xfrm>
        </p:spPr>
        <p:txBody>
          <a:bodyPr/>
          <a:lstStyle/>
          <a:p>
            <a:pPr eaLnBrk="1" hangingPunct="1">
              <a:lnSpc>
                <a:spcPct val="90000"/>
              </a:lnSpc>
              <a:defRPr/>
            </a:pPr>
            <a:endParaRPr lang="en-US" smtClean="0">
              <a:latin typeface="Arial" charset="0"/>
            </a:endParaRPr>
          </a:p>
          <a:p>
            <a:pPr eaLnBrk="1" hangingPunct="1">
              <a:lnSpc>
                <a:spcPct val="90000"/>
              </a:lnSpc>
              <a:buFont typeface="Wingdings" pitchFamily="2" charset="2"/>
              <a:buNone/>
              <a:defRPr/>
            </a:pPr>
            <a:r>
              <a:rPr lang="en-US" sz="2800" smtClean="0">
                <a:latin typeface="Arial" charset="0"/>
              </a:rPr>
              <a:t>Use a trencher or backhoe for digging trenches</a:t>
            </a:r>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r>
              <a:rPr lang="en-US" sz="2800" smtClean="0"/>
              <a:t> </a:t>
            </a:r>
            <a:r>
              <a:rPr lang="en-US" sz="2400" smtClean="0"/>
              <a:t>       </a:t>
            </a:r>
          </a:p>
          <a:p>
            <a:pPr eaLnBrk="1" hangingPunct="1">
              <a:lnSpc>
                <a:spcPct val="90000"/>
              </a:lnSpc>
              <a:buFont typeface="Wingdings" pitchFamily="2" charset="2"/>
              <a:buNone/>
              <a:defRPr/>
            </a:pPr>
            <a:r>
              <a:rPr lang="en-US" sz="2400" smtClean="0"/>
              <a:t>                         </a:t>
            </a:r>
          </a:p>
          <a:p>
            <a:pPr eaLnBrk="1" hangingPunct="1">
              <a:lnSpc>
                <a:spcPct val="90000"/>
              </a:lnSpc>
              <a:defRPr/>
            </a:pPr>
            <a:endParaRPr lang="en-US" sz="2400" smtClean="0"/>
          </a:p>
        </p:txBody>
      </p:sp>
      <p:sp>
        <p:nvSpPr>
          <p:cNvPr id="2970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2970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2970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29703" name="Picture 7" descr="Using a trencher"/>
          <p:cNvPicPr>
            <a:picLocks noChangeAspect="1" noChangeArrowheads="1"/>
          </p:cNvPicPr>
          <p:nvPr/>
        </p:nvPicPr>
        <p:blipFill>
          <a:blip r:embed="rId4" cstate="print"/>
          <a:srcRect/>
          <a:stretch>
            <a:fillRect/>
          </a:stretch>
        </p:blipFill>
        <p:spPr bwMode="auto">
          <a:xfrm>
            <a:off x="3200400" y="3200400"/>
            <a:ext cx="3124200"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pPr eaLnBrk="1" hangingPunct="1">
              <a:defRPr/>
            </a:pPr>
            <a:r>
              <a:rPr lang="en-US" sz="4000" smtClean="0"/>
              <a:t>Lifting, Holding, and Handling Materials - Use Mechanized Equipment to Stage Materials</a:t>
            </a:r>
          </a:p>
        </p:txBody>
      </p:sp>
      <p:sp>
        <p:nvSpPr>
          <p:cNvPr id="965635"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Use a lull or aerial lift to stage materials at high levels or onto the bed of trucks</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072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072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072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0727" name="Picture 13" descr="Lull"/>
          <p:cNvPicPr>
            <a:picLocks noChangeAspect="1" noChangeArrowheads="1"/>
          </p:cNvPicPr>
          <p:nvPr>
            <p:ph sz="half" idx="2"/>
          </p:nvPr>
        </p:nvPicPr>
        <p:blipFill>
          <a:blip r:embed="rId4" cstate="print"/>
          <a:srcRect/>
          <a:stretch>
            <a:fillRect/>
          </a:stretch>
        </p:blipFill>
        <p:spPr>
          <a:xfrm>
            <a:off x="4648200" y="1981200"/>
            <a:ext cx="4343400" cy="3886200"/>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pPr eaLnBrk="1" hangingPunct="1">
              <a:defRPr/>
            </a:pPr>
            <a:r>
              <a:rPr lang="en-US" sz="4000" smtClean="0"/>
              <a:t>Lifting, Holding, and Handling Materials - Lift from Power Zone</a:t>
            </a:r>
          </a:p>
        </p:txBody>
      </p:sp>
      <p:sp>
        <p:nvSpPr>
          <p:cNvPr id="953347"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defRPr/>
            </a:pPr>
            <a:r>
              <a:rPr lang="en-US" sz="2400" smtClean="0">
                <a:latin typeface="Arial" charset="0"/>
              </a:rPr>
              <a:t>Lift from power zone, mid thigh to mid chest</a:t>
            </a:r>
          </a:p>
          <a:p>
            <a:pPr eaLnBrk="1" hangingPunct="1">
              <a:lnSpc>
                <a:spcPct val="90000"/>
              </a:lnSpc>
              <a:buFont typeface="Wingdings" pitchFamily="2" charset="2"/>
              <a:buNone/>
              <a:defRPr/>
            </a:pPr>
            <a:r>
              <a:rPr lang="en-US" sz="2400" smtClean="0">
                <a:latin typeface="Arial" charset="0"/>
              </a:rPr>
              <a:t> </a:t>
            </a:r>
          </a:p>
          <a:p>
            <a:pPr eaLnBrk="1" hangingPunct="1">
              <a:lnSpc>
                <a:spcPct val="90000"/>
              </a:lnSpc>
              <a:defRPr/>
            </a:pPr>
            <a:r>
              <a:rPr lang="en-US" sz="2400" smtClean="0">
                <a:latin typeface="Arial" charset="0"/>
              </a:rPr>
              <a:t>Use two or more people to lift heavy objects</a:t>
            </a:r>
          </a:p>
          <a:p>
            <a:pPr eaLnBrk="1" hangingPunct="1">
              <a:lnSpc>
                <a:spcPct val="90000"/>
              </a:lnSpc>
              <a:defRPr/>
            </a:pPr>
            <a:endParaRPr lang="en-US" sz="2400" smtClean="0">
              <a:latin typeface="Arial" charset="0"/>
            </a:endParaRPr>
          </a:p>
          <a:p>
            <a:pPr eaLnBrk="1" hangingPunct="1">
              <a:lnSpc>
                <a:spcPct val="90000"/>
              </a:lnSpc>
              <a:buSzPct val="115000"/>
              <a:buFont typeface="Wingdings" pitchFamily="2" charset="2"/>
              <a:buChar char="§"/>
              <a:defRPr/>
            </a:pPr>
            <a:r>
              <a:rPr lang="en-US" sz="2400" smtClean="0">
                <a:latin typeface="Arial" charset="0"/>
              </a:rPr>
              <a:t>Use mechanical equipment to lift and move materials</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defRPr/>
            </a:pPr>
            <a:r>
              <a:rPr lang="en-US" sz="2400" smtClean="0">
                <a:latin typeface="Arial" charset="0"/>
              </a:rPr>
              <a:t>Grasping devices can</a:t>
            </a:r>
          </a:p>
          <a:p>
            <a:pPr eaLnBrk="1" hangingPunct="1">
              <a:lnSpc>
                <a:spcPct val="90000"/>
              </a:lnSpc>
              <a:buFont typeface="Wingdings" pitchFamily="2" charset="2"/>
              <a:buNone/>
              <a:defRPr/>
            </a:pPr>
            <a:r>
              <a:rPr lang="en-US" sz="2400" smtClean="0">
                <a:latin typeface="Arial" charset="0"/>
              </a:rPr>
              <a:t>    be helpful when lifting</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174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174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175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31751" name="Text Box 15"/>
          <p:cNvSpPr txBox="1">
            <a:spLocks noChangeArrowheads="1"/>
          </p:cNvSpPr>
          <p:nvPr/>
        </p:nvSpPr>
        <p:spPr bwMode="auto">
          <a:xfrm>
            <a:off x="5334000" y="4191000"/>
            <a:ext cx="3124200" cy="366713"/>
          </a:xfrm>
          <a:prstGeom prst="rect">
            <a:avLst/>
          </a:prstGeom>
          <a:noFill/>
          <a:ln w="9525">
            <a:noFill/>
            <a:miter lim="800000"/>
            <a:headEnd/>
            <a:tailEnd/>
          </a:ln>
        </p:spPr>
        <p:txBody>
          <a:bodyPr>
            <a:spAutoFit/>
          </a:bodyPr>
          <a:lstStyle/>
          <a:p>
            <a:pPr>
              <a:spcBef>
                <a:spcPct val="50000"/>
              </a:spcBef>
            </a:pPr>
            <a:endParaRPr lang="en-US"/>
          </a:p>
        </p:txBody>
      </p:sp>
      <p:pic>
        <p:nvPicPr>
          <p:cNvPr id="31752" name="Picture 19" descr="Strato-vac2"/>
          <p:cNvPicPr>
            <a:picLocks noChangeAspect="1" noChangeArrowheads="1"/>
          </p:cNvPicPr>
          <p:nvPr>
            <p:ph sz="half" idx="2"/>
          </p:nvPr>
        </p:nvPicPr>
        <p:blipFill>
          <a:blip r:embed="rId4" cstate="print"/>
          <a:srcRect/>
          <a:stretch>
            <a:fillRect/>
          </a:stretch>
        </p:blipFill>
        <p:spPr>
          <a:xfrm>
            <a:off x="4572000" y="1981200"/>
            <a:ext cx="4572000" cy="373380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a:xfrm>
            <a:off x="0" y="304800"/>
            <a:ext cx="8001000" cy="609600"/>
          </a:xfrm>
        </p:spPr>
        <p:txBody>
          <a:bodyPr/>
          <a:lstStyle/>
          <a:p>
            <a:pPr eaLnBrk="1" hangingPunct="1">
              <a:defRPr/>
            </a:pPr>
            <a:r>
              <a:rPr lang="en-US" smtClean="0"/>
              <a:t> </a:t>
            </a:r>
            <a:r>
              <a:rPr lang="en-US" sz="4000" smtClean="0"/>
              <a:t>The Alliance Program</a:t>
            </a:r>
          </a:p>
        </p:txBody>
      </p:sp>
      <p:sp>
        <p:nvSpPr>
          <p:cNvPr id="1164291" name="Rectangle 3"/>
          <p:cNvSpPr>
            <a:spLocks noGrp="1" noChangeArrowheads="1"/>
          </p:cNvSpPr>
          <p:nvPr>
            <p:ph type="body" idx="1"/>
          </p:nvPr>
        </p:nvSpPr>
        <p:spPr>
          <a:xfrm>
            <a:off x="304800" y="1447800"/>
            <a:ext cx="8229600" cy="4495800"/>
          </a:xfrm>
        </p:spPr>
        <p:txBody>
          <a:bodyPr/>
          <a:lstStyle/>
          <a:p>
            <a:pPr eaLnBrk="1" hangingPunct="1">
              <a:lnSpc>
                <a:spcPct val="90000"/>
              </a:lnSpc>
              <a:buFont typeface="Wingdings" pitchFamily="2" charset="2"/>
              <a:buNone/>
              <a:defRPr/>
            </a:pPr>
            <a:r>
              <a:rPr lang="en-US" sz="2400" b="1" smtClean="0"/>
              <a:t>OSHA’s Alliances:</a:t>
            </a:r>
          </a:p>
          <a:p>
            <a:pPr eaLnBrk="1" hangingPunct="1">
              <a:lnSpc>
                <a:spcPct val="90000"/>
              </a:lnSpc>
              <a:defRPr/>
            </a:pPr>
            <a:r>
              <a:rPr lang="en-US" sz="2400" smtClean="0"/>
              <a:t>Established by OSHA’s National, Regional, Area Offices</a:t>
            </a:r>
          </a:p>
          <a:p>
            <a:pPr eaLnBrk="1" hangingPunct="1">
              <a:lnSpc>
                <a:spcPct val="90000"/>
              </a:lnSpc>
              <a:defRPr/>
            </a:pPr>
            <a:r>
              <a:rPr lang="en-US" sz="2400" smtClean="0"/>
              <a:t>Formed with a variety or organizations, including associations, unions, consulates, community and faith-based groups, and educational institutions, and government agencies </a:t>
            </a:r>
          </a:p>
          <a:p>
            <a:pPr eaLnBrk="1" hangingPunct="1">
              <a:lnSpc>
                <a:spcPct val="90000"/>
              </a:lnSpc>
              <a:defRPr/>
            </a:pPr>
            <a:r>
              <a:rPr lang="en-US" sz="2400" smtClean="0"/>
              <a:t>Develop and disseminate compliance assistance products</a:t>
            </a:r>
          </a:p>
          <a:p>
            <a:pPr eaLnBrk="1" hangingPunct="1">
              <a:lnSpc>
                <a:spcPct val="90000"/>
              </a:lnSpc>
              <a:defRPr/>
            </a:pPr>
            <a:r>
              <a:rPr lang="en-US" sz="2400" smtClean="0"/>
              <a:t>Educate workers and employers about their rights and responsibilities</a:t>
            </a:r>
          </a:p>
          <a:p>
            <a:pPr eaLnBrk="1" hangingPunct="1">
              <a:lnSpc>
                <a:spcPct val="90000"/>
              </a:lnSpc>
              <a:defRPr/>
            </a:pPr>
            <a:r>
              <a:rPr lang="en-US" sz="2400" smtClean="0"/>
              <a:t>Do not include an enforcement component</a:t>
            </a:r>
          </a:p>
        </p:txBody>
      </p:sp>
      <p:pic>
        <p:nvPicPr>
          <p:cNvPr id="5124" name="Picture 4" descr="alliance_logo"/>
          <p:cNvPicPr>
            <a:picLocks noChangeAspect="1" noChangeArrowheads="1"/>
          </p:cNvPicPr>
          <p:nvPr/>
        </p:nvPicPr>
        <p:blipFill>
          <a:blip r:embed="rId3" cstate="print"/>
          <a:srcRect/>
          <a:stretch>
            <a:fillRect/>
          </a:stretch>
        </p:blipFill>
        <p:spPr bwMode="auto">
          <a:xfrm>
            <a:off x="7162800" y="6172200"/>
            <a:ext cx="1600200" cy="47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pPr eaLnBrk="1" hangingPunct="1">
              <a:defRPr/>
            </a:pPr>
            <a:r>
              <a:rPr lang="en-US" sz="4000" smtClean="0"/>
              <a:t>Lifting, Holding, and Handling Materials - Use Dollies or Carts</a:t>
            </a:r>
          </a:p>
        </p:txBody>
      </p:sp>
      <p:sp>
        <p:nvSpPr>
          <p:cNvPr id="990211"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Use a plank cart to transport planks rather than carrying by hand</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277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277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277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90215" name="Rectangle 7"/>
          <p:cNvSpPr>
            <a:spLocks noGrp="1" noChangeArrowheads="1"/>
          </p:cNvSpPr>
          <p:nvPr>
            <p:ph sz="half" idx="2"/>
          </p:nvPr>
        </p:nvSpPr>
        <p:spPr>
          <a:xfrm>
            <a:off x="5029200" y="1600200"/>
            <a:ext cx="3124200" cy="4683125"/>
          </a:xfrm>
        </p:spPr>
        <p:txBody>
          <a:bodyPr/>
          <a:lstStyle/>
          <a:p>
            <a:pPr eaLnBrk="1" hangingPunct="1">
              <a:defRPr/>
            </a:pPr>
            <a:endParaRPr lang="en-US" sz="2800" smtClean="0"/>
          </a:p>
        </p:txBody>
      </p:sp>
      <p:pic>
        <p:nvPicPr>
          <p:cNvPr id="32776" name="Picture 10" descr=" "/>
          <p:cNvPicPr>
            <a:picLocks noChangeAspect="1" noChangeArrowheads="1"/>
          </p:cNvPicPr>
          <p:nvPr/>
        </p:nvPicPr>
        <p:blipFill>
          <a:blip r:embed="rId4" cstate="print"/>
          <a:srcRect/>
          <a:stretch>
            <a:fillRect/>
          </a:stretch>
        </p:blipFill>
        <p:spPr bwMode="auto">
          <a:xfrm>
            <a:off x="5105400" y="1752600"/>
            <a:ext cx="3048000"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0" y="277813"/>
            <a:ext cx="8686800" cy="1139825"/>
          </a:xfrm>
        </p:spPr>
        <p:txBody>
          <a:bodyPr/>
          <a:lstStyle/>
          <a:p>
            <a:pPr eaLnBrk="1" hangingPunct="1">
              <a:defRPr/>
            </a:pPr>
            <a:r>
              <a:rPr lang="en-US" sz="4000" smtClean="0"/>
              <a:t>Lifting, Holding, and Handling Materials - Use Manual Hand Trucks</a:t>
            </a:r>
          </a:p>
        </p:txBody>
      </p:sp>
      <p:sp>
        <p:nvSpPr>
          <p:cNvPr id="955395"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Manual hand trucks can be used to move materials over long distances. Stair climbing hand trucks can be used to move materials up and down stairs.</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379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379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379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3799" name="Picture 9" descr="stairtruck"/>
          <p:cNvPicPr>
            <a:picLocks noChangeAspect="1" noChangeArrowheads="1"/>
          </p:cNvPicPr>
          <p:nvPr>
            <p:ph sz="half" idx="2"/>
          </p:nvPr>
        </p:nvPicPr>
        <p:blipFill>
          <a:blip r:embed="rId4" cstate="print"/>
          <a:srcRect/>
          <a:stretch>
            <a:fillRect/>
          </a:stretch>
        </p:blipFill>
        <p:spPr>
          <a:xfrm>
            <a:off x="5638800" y="1981200"/>
            <a:ext cx="2667000" cy="3765550"/>
          </a:xfr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pPr eaLnBrk="1" hangingPunct="1">
              <a:defRPr/>
            </a:pPr>
            <a:r>
              <a:rPr lang="en-US" sz="4000" smtClean="0"/>
              <a:t>Lifting, Holding, and Handling Materials - Use Wall Jack</a:t>
            </a:r>
          </a:p>
        </p:txBody>
      </p:sp>
      <p:sp>
        <p:nvSpPr>
          <p:cNvPr id="971779"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latin typeface="Arial" charset="0"/>
              </a:rPr>
              <a:t>    Small crews can benefit from the use of wall jacks when lifting partitions into place</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482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482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482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71784" name="Rectangle 8"/>
          <p:cNvSpPr>
            <a:spLocks noGrp="1" noChangeArrowheads="1"/>
          </p:cNvSpPr>
          <p:nvPr>
            <p:ph sz="half" idx="2"/>
          </p:nvPr>
        </p:nvSpPr>
        <p:spPr/>
        <p:txBody>
          <a:bodyPr/>
          <a:lstStyle/>
          <a:p>
            <a:pPr eaLnBrk="1" hangingPunct="1">
              <a:defRPr/>
            </a:pPr>
            <a:endParaRPr lang="en-US" sz="2800" smtClean="0"/>
          </a:p>
        </p:txBody>
      </p:sp>
      <p:pic>
        <p:nvPicPr>
          <p:cNvPr id="34824" name="Picture 10" descr="pg14b"/>
          <p:cNvPicPr>
            <a:picLocks noChangeAspect="1" noChangeArrowheads="1"/>
          </p:cNvPicPr>
          <p:nvPr/>
        </p:nvPicPr>
        <p:blipFill>
          <a:blip r:embed="rId4" cstate="print"/>
          <a:srcRect/>
          <a:stretch>
            <a:fillRect/>
          </a:stretch>
        </p:blipFill>
        <p:spPr bwMode="auto">
          <a:xfrm>
            <a:off x="5334000" y="1981200"/>
            <a:ext cx="238125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a:lstStyle/>
          <a:p>
            <a:pPr eaLnBrk="1" hangingPunct="1">
              <a:defRPr/>
            </a:pPr>
            <a:r>
              <a:rPr lang="en-US" sz="4000" smtClean="0"/>
              <a:t>Lifting, Holding, and Handling Materials - Use Motorized Lift for Plywood, Lumber, and Masonry</a:t>
            </a:r>
          </a:p>
        </p:txBody>
      </p:sp>
      <p:sp>
        <p:nvSpPr>
          <p:cNvPr id="941059"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latin typeface="Arial" charset="0"/>
              </a:rPr>
              <a:t>    Motorized Lift Reduces Material Handling and Stress on Back</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584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584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584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5847" name="Picture 11" descr="mmh"/>
          <p:cNvPicPr>
            <a:picLocks noChangeAspect="1" noChangeArrowheads="1"/>
          </p:cNvPicPr>
          <p:nvPr>
            <p:ph sz="half" idx="2"/>
          </p:nvPr>
        </p:nvPicPr>
        <p:blipFill>
          <a:blip r:embed="rId4" cstate="print"/>
          <a:srcRect/>
          <a:stretch>
            <a:fillRect/>
          </a:stretch>
        </p:blipFill>
        <p:spPr>
          <a:xfrm>
            <a:off x="5257800" y="1981200"/>
            <a:ext cx="3429000" cy="3886200"/>
          </a:xfr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pPr eaLnBrk="1" hangingPunct="1">
              <a:defRPr/>
            </a:pPr>
            <a:r>
              <a:rPr lang="en-US" sz="4000" smtClean="0"/>
              <a:t>Lifting, Holding, and Handling Materials - Use Vacuum Handles or Vacuum Lifters</a:t>
            </a:r>
          </a:p>
        </p:txBody>
      </p:sp>
      <p:sp>
        <p:nvSpPr>
          <p:cNvPr id="947203"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buFont typeface="Wingdings" pitchFamily="2" charset="2"/>
              <a:buNone/>
              <a:defRPr/>
            </a:pPr>
            <a:r>
              <a:rPr lang="en-US" sz="2400" smtClean="0">
                <a:latin typeface="Arial" charset="0"/>
              </a:rPr>
              <a:t>    Use vacuum handles to pick up sheets of material</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latin typeface="Arial" charset="0"/>
              </a:rPr>
              <a:t>    Eliminates handling sharp edges and bending or stretching across large sheets.</a:t>
            </a:r>
          </a:p>
        </p:txBody>
      </p:sp>
      <p:sp>
        <p:nvSpPr>
          <p:cNvPr id="3686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686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687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947207" name="Rectangle 7"/>
          <p:cNvSpPr>
            <a:spLocks noGrp="1" noChangeArrowheads="1"/>
          </p:cNvSpPr>
          <p:nvPr>
            <p:ph sz="half" idx="2"/>
          </p:nvPr>
        </p:nvSpPr>
        <p:spPr>
          <a:xfrm>
            <a:off x="4648200" y="1752600"/>
            <a:ext cx="4038600" cy="4530725"/>
          </a:xfrm>
        </p:spPr>
        <p:txBody>
          <a:bodyPr/>
          <a:lstStyle/>
          <a:p>
            <a:pPr eaLnBrk="1" hangingPunct="1">
              <a:defRPr/>
            </a:pPr>
            <a:endParaRPr lang="en-US" sz="2800" smtClean="0"/>
          </a:p>
        </p:txBody>
      </p:sp>
      <p:pic>
        <p:nvPicPr>
          <p:cNvPr id="36872" name="Picture 11" descr="handcups-glass"/>
          <p:cNvPicPr>
            <a:picLocks noChangeAspect="1" noChangeArrowheads="1"/>
          </p:cNvPicPr>
          <p:nvPr/>
        </p:nvPicPr>
        <p:blipFill>
          <a:blip r:embed="rId4" cstate="print"/>
          <a:srcRect/>
          <a:stretch>
            <a:fillRect/>
          </a:stretch>
        </p:blipFill>
        <p:spPr bwMode="auto">
          <a:xfrm>
            <a:off x="4876800" y="1752600"/>
            <a:ext cx="3571875" cy="438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457200" y="277813"/>
            <a:ext cx="8229600" cy="1703387"/>
          </a:xfrm>
        </p:spPr>
        <p:txBody>
          <a:bodyPr/>
          <a:lstStyle/>
          <a:p>
            <a:pPr eaLnBrk="1" hangingPunct="1">
              <a:defRPr/>
            </a:pPr>
            <a:r>
              <a:rPr lang="en-US" sz="4000" smtClean="0"/>
              <a:t>Lifting, Holding, and Handling Materials - Specify Lightweight Concrete Block</a:t>
            </a:r>
          </a:p>
        </p:txBody>
      </p:sp>
      <p:sp>
        <p:nvSpPr>
          <p:cNvPr id="1147907" name="Rectangle 3"/>
          <p:cNvSpPr>
            <a:spLocks noGrp="1" noChangeArrowheads="1"/>
          </p:cNvSpPr>
          <p:nvPr>
            <p:ph type="body" sz="half" idx="1"/>
          </p:nvPr>
        </p:nvSpPr>
        <p:spPr>
          <a:xfrm>
            <a:off x="457200" y="2362200"/>
            <a:ext cx="4038600" cy="3768725"/>
          </a:xfrm>
        </p:spPr>
        <p:txBody>
          <a:bodyPr/>
          <a:lstStyle/>
          <a:p>
            <a:pPr eaLnBrk="1" hangingPunct="1">
              <a:lnSpc>
                <a:spcPct val="90000"/>
              </a:lnSpc>
              <a:buFont typeface="Wingdings" pitchFamily="2" charset="2"/>
              <a:buNone/>
              <a:defRPr/>
            </a:pPr>
            <a:r>
              <a:rPr lang="en-US" sz="2400" smtClean="0">
                <a:latin typeface="Arial" charset="0"/>
              </a:rPr>
              <a:t>Designer can specify </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latin typeface="Arial" charset="0"/>
              </a:rPr>
              <a:t>lightweight concrete block</a:t>
            </a:r>
          </a:p>
          <a:p>
            <a:pPr eaLnBrk="1" hangingPunct="1">
              <a:lnSpc>
                <a:spcPct val="90000"/>
              </a:lnSpc>
              <a:buFont typeface="Wingdings" pitchFamily="2" charset="2"/>
              <a:buNone/>
              <a:defRPr/>
            </a:pPr>
            <a:r>
              <a:rPr lang="en-US" sz="2400" smtClean="0">
                <a:latin typeface="Arial" charset="0"/>
              </a:rPr>
              <a:t> </a:t>
            </a:r>
          </a:p>
          <a:p>
            <a:pPr eaLnBrk="1" hangingPunct="1">
              <a:lnSpc>
                <a:spcPct val="90000"/>
              </a:lnSpc>
              <a:buFont typeface="Wingdings" pitchFamily="2" charset="2"/>
              <a:buNone/>
              <a:defRPr/>
            </a:pPr>
            <a:r>
              <a:rPr lang="en-US" sz="2400" smtClean="0">
                <a:latin typeface="Arial" charset="0"/>
              </a:rPr>
              <a:t>whenever structurally </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latin typeface="Arial" charset="0"/>
              </a:rPr>
              <a:t>feasible</a:t>
            </a:r>
          </a:p>
          <a:p>
            <a:pPr eaLnBrk="1" hangingPunct="1">
              <a:lnSpc>
                <a:spcPct val="90000"/>
              </a:lnSpc>
              <a:buFont typeface="Wingdings" pitchFamily="2" charset="2"/>
              <a:buNone/>
              <a:defRPr/>
            </a:pPr>
            <a:endParaRPr lang="en-US" sz="2000" smtClean="0"/>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789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789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789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7895" name="Picture 7" descr="lightweight%20block%203"/>
          <p:cNvPicPr>
            <a:picLocks noGrp="1" noChangeAspect="1" noChangeArrowheads="1"/>
          </p:cNvPicPr>
          <p:nvPr>
            <p:ph sz="half" idx="2"/>
          </p:nvPr>
        </p:nvPicPr>
        <p:blipFill>
          <a:blip r:embed="rId4" cstate="print"/>
          <a:srcRect/>
          <a:stretch>
            <a:fillRect/>
          </a:stretch>
        </p:blipFill>
        <p:spPr>
          <a:xfrm>
            <a:off x="4876800" y="2743200"/>
            <a:ext cx="3886200" cy="2743200"/>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a:xfrm>
            <a:off x="304800" y="304800"/>
            <a:ext cx="8839200" cy="1139825"/>
          </a:xfrm>
        </p:spPr>
        <p:txBody>
          <a:bodyPr/>
          <a:lstStyle/>
          <a:p>
            <a:pPr eaLnBrk="1" hangingPunct="1">
              <a:defRPr/>
            </a:pPr>
            <a:r>
              <a:rPr lang="en-US" smtClean="0">
                <a:solidFill>
                  <a:schemeClr val="tx1"/>
                </a:solidFill>
              </a:rPr>
              <a:t>Hands and Wrist</a:t>
            </a:r>
          </a:p>
        </p:txBody>
      </p:sp>
      <p:sp>
        <p:nvSpPr>
          <p:cNvPr id="1119235" name="Rectangle 3"/>
          <p:cNvSpPr>
            <a:spLocks noGrp="1" noChangeArrowheads="1"/>
          </p:cNvSpPr>
          <p:nvPr>
            <p:ph type="body" idx="1"/>
          </p:nvPr>
        </p:nvSpPr>
        <p:spPr>
          <a:xfrm>
            <a:off x="457200" y="1447800"/>
            <a:ext cx="8686800" cy="4648200"/>
          </a:xfrm>
        </p:spPr>
        <p:txBody>
          <a:bodyPr/>
          <a:lstStyle/>
          <a:p>
            <a:pPr eaLnBrk="1" hangingPunct="1">
              <a:defRPr/>
            </a:pPr>
            <a:endParaRPr lang="en-US" sz="3600" smtClean="0"/>
          </a:p>
          <a:p>
            <a:pPr eaLnBrk="1" hangingPunct="1">
              <a:buFont typeface="Wingdings" pitchFamily="2" charset="2"/>
              <a:buNone/>
              <a:defRPr/>
            </a:pPr>
            <a:r>
              <a:rPr lang="en-US" sz="2800" smtClean="0"/>
              <a:t>       </a:t>
            </a:r>
          </a:p>
          <a:p>
            <a:pPr eaLnBrk="1" hangingPunct="1">
              <a:buFont typeface="Wingdings" pitchFamily="2" charset="2"/>
              <a:buNone/>
              <a:defRPr/>
            </a:pPr>
            <a:endParaRPr lang="en-US" sz="2800" smtClean="0"/>
          </a:p>
          <a:p>
            <a:pPr eaLnBrk="1" hangingPunct="1">
              <a:defRPr/>
            </a:pPr>
            <a:endParaRPr lang="en-US" sz="2800" smtClean="0"/>
          </a:p>
        </p:txBody>
      </p:sp>
      <p:sp>
        <p:nvSpPr>
          <p:cNvPr id="3891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891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891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8919" name="Picture 7" descr="Bent wrists stress the tendons"/>
          <p:cNvPicPr>
            <a:picLocks noChangeAspect="1" noChangeArrowheads="1"/>
          </p:cNvPicPr>
          <p:nvPr/>
        </p:nvPicPr>
        <p:blipFill>
          <a:blip r:embed="rId4" cstate="print"/>
          <a:srcRect/>
          <a:stretch>
            <a:fillRect/>
          </a:stretch>
        </p:blipFill>
        <p:spPr bwMode="auto">
          <a:xfrm>
            <a:off x="5943600" y="2133600"/>
            <a:ext cx="2667000" cy="2819400"/>
          </a:xfrm>
          <a:prstGeom prst="rect">
            <a:avLst/>
          </a:prstGeom>
          <a:noFill/>
          <a:ln w="9525">
            <a:noFill/>
            <a:miter lim="800000"/>
            <a:headEnd/>
            <a:tailEnd/>
          </a:ln>
        </p:spPr>
      </p:pic>
      <p:sp>
        <p:nvSpPr>
          <p:cNvPr id="38920" name="Text Box 8"/>
          <p:cNvSpPr txBox="1">
            <a:spLocks noChangeArrowheads="1"/>
          </p:cNvSpPr>
          <p:nvPr/>
        </p:nvSpPr>
        <p:spPr bwMode="auto">
          <a:xfrm>
            <a:off x="533400" y="2133600"/>
            <a:ext cx="5029200" cy="3378200"/>
          </a:xfrm>
          <a:prstGeom prst="rect">
            <a:avLst/>
          </a:prstGeom>
          <a:noFill/>
          <a:ln w="9525">
            <a:noFill/>
            <a:miter lim="800000"/>
            <a:headEnd/>
            <a:tailEnd/>
          </a:ln>
        </p:spPr>
        <p:txBody>
          <a:bodyPr>
            <a:spAutoFit/>
          </a:bodyPr>
          <a:lstStyle/>
          <a:p>
            <a:pPr>
              <a:spcBef>
                <a:spcPct val="50000"/>
              </a:spcBef>
            </a:pPr>
            <a:r>
              <a:rPr lang="en-US" sz="2400">
                <a:latin typeface="Arial" charset="0"/>
              </a:rPr>
              <a:t>Performing hand-intensive tasks with a bent wrist, either up and down or side to side, creates considerable stress on the tendons and their sheaths as they are bent across the harder bones and ligaments that make up the outside structure of the wrist.</a:t>
            </a:r>
            <a:br>
              <a:rPr lang="en-US" sz="2400">
                <a:latin typeface="Arial" charset="0"/>
              </a:rPr>
            </a:br>
            <a:endParaRPr lang="en-US" sz="240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lstStyle/>
          <a:p>
            <a:pPr eaLnBrk="1" hangingPunct="1">
              <a:defRPr/>
            </a:pPr>
            <a:r>
              <a:rPr lang="en-US" sz="4000" smtClean="0"/>
              <a:t>Tools - Properly Designed Tools</a:t>
            </a:r>
          </a:p>
        </p:txBody>
      </p:sp>
      <p:sp>
        <p:nvSpPr>
          <p:cNvPr id="943107"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t>   </a:t>
            </a:r>
            <a:r>
              <a:rPr lang="en-US" sz="2400" smtClean="0">
                <a:latin typeface="Arial" charset="0"/>
              </a:rPr>
              <a:t>Reduce stress to fingers, hand, and forearm</a:t>
            </a:r>
          </a:p>
          <a:p>
            <a:pPr eaLnBrk="1" hangingPunct="1">
              <a:lnSpc>
                <a:spcPct val="90000"/>
              </a:lnSpc>
              <a:buFont typeface="Wingdings" pitchFamily="2" charset="2"/>
              <a:buNone/>
              <a:defRPr/>
            </a:pPr>
            <a:endParaRPr lang="en-US" sz="2400" smtClean="0"/>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39940"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39941"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39942"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39943" name="Picture 11" descr="Tool handle about four to five inches in length."/>
          <p:cNvPicPr>
            <a:picLocks noChangeAspect="1" noChangeArrowheads="1"/>
          </p:cNvPicPr>
          <p:nvPr/>
        </p:nvPicPr>
        <p:blipFill>
          <a:blip r:embed="rId4" cstate="print"/>
          <a:srcRect/>
          <a:stretch>
            <a:fillRect/>
          </a:stretch>
        </p:blipFill>
        <p:spPr bwMode="auto">
          <a:xfrm>
            <a:off x="5562600" y="1828800"/>
            <a:ext cx="2819400" cy="1066800"/>
          </a:xfrm>
          <a:prstGeom prst="rect">
            <a:avLst/>
          </a:prstGeom>
          <a:noFill/>
          <a:ln w="9525">
            <a:noFill/>
            <a:miter lim="800000"/>
            <a:headEnd/>
            <a:tailEnd/>
          </a:ln>
        </p:spPr>
      </p:pic>
      <p:pic>
        <p:nvPicPr>
          <p:cNvPr id="39944" name="Picture 13" descr="Pliers handle is bent to minimize the wrist bending."/>
          <p:cNvPicPr>
            <a:picLocks noChangeAspect="1" noChangeArrowheads="1"/>
          </p:cNvPicPr>
          <p:nvPr/>
        </p:nvPicPr>
        <p:blipFill>
          <a:blip r:embed="rId5" cstate="print"/>
          <a:srcRect/>
          <a:stretch>
            <a:fillRect/>
          </a:stretch>
        </p:blipFill>
        <p:spPr bwMode="auto">
          <a:xfrm>
            <a:off x="5410200" y="3352800"/>
            <a:ext cx="2209800" cy="1676400"/>
          </a:xfrm>
          <a:prstGeom prst="rect">
            <a:avLst/>
          </a:prstGeom>
          <a:noFill/>
          <a:ln w="9525">
            <a:noFill/>
            <a:miter lim="800000"/>
            <a:headEnd/>
            <a:tailEnd/>
          </a:ln>
        </p:spPr>
      </p:pic>
      <p:pic>
        <p:nvPicPr>
          <p:cNvPr id="39945" name="Picture 15" descr="Framing hammer"/>
          <p:cNvPicPr>
            <a:picLocks noGrp="1" noChangeAspect="1" noChangeArrowheads="1"/>
          </p:cNvPicPr>
          <p:nvPr>
            <p:ph sz="half" idx="2"/>
          </p:nvPr>
        </p:nvPicPr>
        <p:blipFill>
          <a:blip r:embed="rId6" cstate="print"/>
          <a:srcRect/>
          <a:stretch>
            <a:fillRect/>
          </a:stretch>
        </p:blipFill>
        <p:spPr>
          <a:xfrm>
            <a:off x="2667000" y="3429000"/>
            <a:ext cx="1981200" cy="19050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pPr eaLnBrk="1" hangingPunct="1">
              <a:defRPr/>
            </a:pPr>
            <a:r>
              <a:rPr lang="en-US" sz="4000" smtClean="0"/>
              <a:t>Tools - Power Caulking Guns</a:t>
            </a:r>
          </a:p>
        </p:txBody>
      </p:sp>
      <p:sp>
        <p:nvSpPr>
          <p:cNvPr id="959491"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t>   </a:t>
            </a:r>
            <a:r>
              <a:rPr lang="en-US" sz="2400" smtClean="0">
                <a:latin typeface="Arial" charset="0"/>
              </a:rPr>
              <a:t>Reduce stress to fingers, hand, and forearm</a:t>
            </a:r>
          </a:p>
          <a:p>
            <a:pPr eaLnBrk="1" hangingPunct="1">
              <a:lnSpc>
                <a:spcPct val="90000"/>
              </a:lnSpc>
              <a:buFont typeface="Wingdings" pitchFamily="2" charset="2"/>
              <a:buNone/>
              <a:defRPr/>
            </a:pPr>
            <a:endParaRPr lang="en-US" sz="2400" smtClean="0">
              <a:latin typeface="Arial" charset="0"/>
            </a:endParaRPr>
          </a:p>
          <a:p>
            <a:pPr eaLnBrk="1" hangingPunct="1">
              <a:lnSpc>
                <a:spcPct val="90000"/>
              </a:lnSpc>
              <a:buFont typeface="Wingdings" pitchFamily="2" charset="2"/>
              <a:buNone/>
              <a:defRPr/>
            </a:pP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4096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4096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4096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40967" name="Picture 10" descr="tylertool_2038_169465934"/>
          <p:cNvPicPr>
            <a:picLocks noChangeAspect="1" noChangeArrowheads="1"/>
          </p:cNvPicPr>
          <p:nvPr>
            <p:ph sz="half" idx="2"/>
          </p:nvPr>
        </p:nvPicPr>
        <p:blipFill>
          <a:blip r:embed="rId4" cstate="print"/>
          <a:srcRect/>
          <a:stretch>
            <a:fillRect/>
          </a:stretch>
        </p:blipFill>
        <p:spPr>
          <a:xfrm>
            <a:off x="4648200" y="2713038"/>
            <a:ext cx="4038600" cy="2303462"/>
          </a:xfrm>
          <a:solidFill>
            <a:schemeClr val="accent1"/>
          </a:solidFill>
        </p:spPr>
      </p:pic>
      <p:sp>
        <p:nvSpPr>
          <p:cNvPr id="40968" name="Text Box 17"/>
          <p:cNvSpPr txBox="1">
            <a:spLocks noChangeArrowheads="1"/>
          </p:cNvSpPr>
          <p:nvPr/>
        </p:nvSpPr>
        <p:spPr bwMode="auto">
          <a:xfrm>
            <a:off x="7010400" y="3276600"/>
            <a:ext cx="762000" cy="366713"/>
          </a:xfrm>
          <a:prstGeom prst="rect">
            <a:avLst/>
          </a:prstGeom>
          <a:solidFill>
            <a:srgbClr val="000408"/>
          </a:solid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pPr eaLnBrk="1" hangingPunct="1">
              <a:defRPr/>
            </a:pPr>
            <a:r>
              <a:rPr lang="en-US" sz="4000" smtClean="0"/>
              <a:t>Tools - Battery Operated Cable Cutters</a:t>
            </a:r>
          </a:p>
        </p:txBody>
      </p:sp>
      <p:sp>
        <p:nvSpPr>
          <p:cNvPr id="949251"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t>   </a:t>
            </a:r>
            <a:r>
              <a:rPr lang="en-US" sz="2400" smtClean="0">
                <a:latin typeface="Arial" charset="0"/>
              </a:rPr>
              <a:t>Powered cable cutters reduce the strain from using hand powered cutting tools</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41988"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41989"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41990"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41991" name="Picture 11" descr="batterytool"/>
          <p:cNvPicPr>
            <a:picLocks noChangeAspect="1" noChangeArrowheads="1"/>
          </p:cNvPicPr>
          <p:nvPr>
            <p:ph sz="half" idx="2"/>
          </p:nvPr>
        </p:nvPicPr>
        <p:blipFill>
          <a:blip r:embed="rId4" cstate="print"/>
          <a:srcRect/>
          <a:stretch>
            <a:fillRect/>
          </a:stretch>
        </p:blipFill>
        <p:spPr>
          <a:xfrm>
            <a:off x="5562600" y="2209800"/>
            <a:ext cx="2667000" cy="2971800"/>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0" y="381000"/>
            <a:ext cx="8001000" cy="609600"/>
          </a:xfrm>
        </p:spPr>
        <p:txBody>
          <a:bodyPr/>
          <a:lstStyle/>
          <a:p>
            <a:pPr eaLnBrk="1" hangingPunct="1">
              <a:defRPr/>
            </a:pPr>
            <a:r>
              <a:rPr lang="en-US" smtClean="0"/>
              <a:t> OSHA </a:t>
            </a:r>
            <a:r>
              <a:rPr lang="en-US" sz="4000" smtClean="0"/>
              <a:t>Alliance Program Construction Roundtable</a:t>
            </a:r>
          </a:p>
        </p:txBody>
      </p:sp>
      <p:sp>
        <p:nvSpPr>
          <p:cNvPr id="1166339" name="Rectangle 3"/>
          <p:cNvSpPr>
            <a:spLocks noGrp="1" noChangeArrowheads="1"/>
          </p:cNvSpPr>
          <p:nvPr>
            <p:ph type="body" idx="1"/>
          </p:nvPr>
        </p:nvSpPr>
        <p:spPr>
          <a:xfrm>
            <a:off x="838200" y="1752600"/>
            <a:ext cx="3733800" cy="4332288"/>
          </a:xfrm>
        </p:spPr>
        <p:txBody>
          <a:bodyPr/>
          <a:lstStyle/>
          <a:p>
            <a:pPr eaLnBrk="1" hangingPunct="1">
              <a:defRPr/>
            </a:pPr>
            <a:r>
              <a:rPr lang="en-US" smtClean="0"/>
              <a:t>Purpose</a:t>
            </a:r>
          </a:p>
          <a:p>
            <a:pPr eaLnBrk="1" hangingPunct="1">
              <a:buFont typeface="Wingdings" pitchFamily="2" charset="2"/>
              <a:buNone/>
              <a:defRPr/>
            </a:pPr>
            <a:endParaRPr lang="en-US" smtClean="0"/>
          </a:p>
          <a:p>
            <a:pPr eaLnBrk="1" hangingPunct="1">
              <a:defRPr/>
            </a:pPr>
            <a:r>
              <a:rPr lang="en-US" smtClean="0"/>
              <a:t>Participants</a:t>
            </a:r>
          </a:p>
          <a:p>
            <a:pPr eaLnBrk="1" hangingPunct="1">
              <a:buFont typeface="Wingdings" pitchFamily="2" charset="2"/>
              <a:buNone/>
              <a:defRPr/>
            </a:pPr>
            <a:endParaRPr lang="en-US" smtClean="0"/>
          </a:p>
          <a:p>
            <a:pPr eaLnBrk="1" hangingPunct="1">
              <a:defRPr/>
            </a:pPr>
            <a:r>
              <a:rPr lang="en-US" smtClean="0"/>
              <a:t>Products</a:t>
            </a:r>
            <a:endParaRPr lang="en-US" smtClean="0">
              <a:solidFill>
                <a:srgbClr val="000000"/>
              </a:solidFill>
              <a:effectLst>
                <a:outerShdw blurRad="38100" dist="38100" dir="2700000" algn="tl">
                  <a:srgbClr val="FFFFFF"/>
                </a:outerShdw>
              </a:effectLst>
            </a:endParaRPr>
          </a:p>
        </p:txBody>
      </p:sp>
      <p:pic>
        <p:nvPicPr>
          <p:cNvPr id="6148" name="Picture 4" descr="alliance_logo"/>
          <p:cNvPicPr>
            <a:picLocks noChangeAspect="1" noChangeArrowheads="1"/>
          </p:cNvPicPr>
          <p:nvPr/>
        </p:nvPicPr>
        <p:blipFill>
          <a:blip r:embed="rId3" cstate="print"/>
          <a:srcRect/>
          <a:stretch>
            <a:fillRect/>
          </a:stretch>
        </p:blipFill>
        <p:spPr bwMode="auto">
          <a:xfrm>
            <a:off x="381000" y="6019800"/>
            <a:ext cx="1600200" cy="471488"/>
          </a:xfrm>
          <a:prstGeom prst="rect">
            <a:avLst/>
          </a:prstGeom>
          <a:noFill/>
          <a:ln w="9525">
            <a:noFill/>
            <a:miter lim="800000"/>
            <a:headEnd/>
            <a:tailEnd/>
          </a:ln>
        </p:spPr>
      </p:pic>
      <p:pic>
        <p:nvPicPr>
          <p:cNvPr id="6149" name="Picture 4"/>
          <p:cNvPicPr>
            <a:picLocks noChangeAspect="1" noChangeArrowheads="1"/>
          </p:cNvPicPr>
          <p:nvPr/>
        </p:nvPicPr>
        <p:blipFill>
          <a:blip r:embed="rId4" cstate="print"/>
          <a:srcRect/>
          <a:stretch>
            <a:fillRect/>
          </a:stretch>
        </p:blipFill>
        <p:spPr bwMode="auto">
          <a:xfrm>
            <a:off x="5867400" y="1295400"/>
            <a:ext cx="2967038" cy="4267200"/>
          </a:xfrm>
          <a:prstGeom prst="rect">
            <a:avLst/>
          </a:prstGeom>
          <a:noFill/>
          <a:ln w="9525">
            <a:noFill/>
            <a:miter lim="800000"/>
            <a:headEnd/>
            <a:tailEnd/>
          </a:ln>
        </p:spPr>
      </p:pic>
      <p:sp>
        <p:nvSpPr>
          <p:cNvPr id="6150" name="Rectangle 5"/>
          <p:cNvSpPr>
            <a:spLocks noChangeArrowheads="1"/>
          </p:cNvSpPr>
          <p:nvPr/>
        </p:nvSpPr>
        <p:spPr bwMode="auto">
          <a:xfrm rot="10800000" flipV="1">
            <a:off x="6018213" y="5715000"/>
            <a:ext cx="3125787" cy="274638"/>
          </a:xfrm>
          <a:prstGeom prst="rect">
            <a:avLst/>
          </a:prstGeom>
          <a:noFill/>
          <a:ln w="9525">
            <a:noFill/>
            <a:miter lim="800000"/>
            <a:headEnd/>
            <a:tailEnd/>
          </a:ln>
        </p:spPr>
        <p:txBody>
          <a:bodyPr>
            <a:spAutoFit/>
          </a:bodyPr>
          <a:lstStyle/>
          <a:p>
            <a:pPr eaLnBrk="1" hangingPunct="1"/>
            <a:r>
              <a:rPr lang="en-US" sz="1200" b="1" i="1">
                <a:latin typeface="Arial" charset="0"/>
              </a:rPr>
              <a:t>Picture of Toolbox Talks: Ladder Safety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pPr eaLnBrk="1" hangingPunct="1">
              <a:defRPr/>
            </a:pPr>
            <a:r>
              <a:rPr lang="en-US" sz="4000" smtClean="0"/>
              <a:t>Tools - Mechanical Wire Pullers</a:t>
            </a:r>
          </a:p>
        </p:txBody>
      </p:sp>
      <p:sp>
        <p:nvSpPr>
          <p:cNvPr id="957443" name="Rectangle 3"/>
          <p:cNvSpPr>
            <a:spLocks noGrp="1" noChangeArrowheads="1"/>
          </p:cNvSpPr>
          <p:nvPr>
            <p:ph type="body" sz="half" idx="1"/>
          </p:nvPr>
        </p:nvSpPr>
        <p:spPr/>
        <p:txBody>
          <a:bodyPr/>
          <a:lstStyle/>
          <a:p>
            <a:pPr eaLnBrk="1" hangingPunct="1">
              <a:lnSpc>
                <a:spcPct val="90000"/>
              </a:lnSpc>
              <a:defRPr/>
            </a:pPr>
            <a:endParaRPr lang="en-US" sz="2800" smtClean="0"/>
          </a:p>
          <a:p>
            <a:pPr eaLnBrk="1" hangingPunct="1">
              <a:lnSpc>
                <a:spcPct val="90000"/>
              </a:lnSpc>
              <a:buFont typeface="Wingdings" pitchFamily="2" charset="2"/>
              <a:buNone/>
              <a:defRPr/>
            </a:pPr>
            <a:r>
              <a:rPr lang="en-US" sz="2400" smtClean="0"/>
              <a:t>   </a:t>
            </a:r>
            <a:r>
              <a:rPr lang="en-US" sz="2400" smtClean="0">
                <a:latin typeface="Arial" charset="0"/>
              </a:rPr>
              <a:t>Reduces the strain that would occur from pulling wire manually.</a:t>
            </a:r>
            <a:r>
              <a:rPr lang="en-US" sz="2800" smtClean="0"/>
              <a:t> </a:t>
            </a:r>
            <a:endParaRPr lang="en-US" sz="2000" smtClean="0"/>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43012"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43013"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43014"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43015" name="Picture 5" descr="6713154"/>
          <p:cNvPicPr>
            <a:picLocks noChangeAspect="1" noChangeArrowheads="1"/>
          </p:cNvPicPr>
          <p:nvPr>
            <p:ph sz="half" idx="2"/>
          </p:nvPr>
        </p:nvPicPr>
        <p:blipFill>
          <a:blip r:embed="rId4" cstate="print"/>
          <a:srcRect/>
          <a:stretch>
            <a:fillRect/>
          </a:stretch>
        </p:blipFill>
        <p:spPr>
          <a:xfrm>
            <a:off x="4876800" y="1295400"/>
            <a:ext cx="2952750" cy="4530725"/>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1026"/>
          <p:cNvSpPr>
            <a:spLocks noGrp="1" noChangeArrowheads="1"/>
          </p:cNvSpPr>
          <p:nvPr>
            <p:ph type="title"/>
          </p:nvPr>
        </p:nvSpPr>
        <p:spPr/>
        <p:txBody>
          <a:bodyPr/>
          <a:lstStyle/>
          <a:p>
            <a:pPr eaLnBrk="1" hangingPunct="1">
              <a:defRPr/>
            </a:pPr>
            <a:r>
              <a:rPr lang="en-US" sz="4000" smtClean="0"/>
              <a:t>Tools - Low Vibration Tools</a:t>
            </a:r>
          </a:p>
        </p:txBody>
      </p:sp>
      <p:sp>
        <p:nvSpPr>
          <p:cNvPr id="945155" name="Rectangle 1027"/>
          <p:cNvSpPr>
            <a:spLocks noGrp="1" noChangeArrowheads="1"/>
          </p:cNvSpPr>
          <p:nvPr>
            <p:ph type="body" sz="half" idx="1"/>
          </p:nvPr>
        </p:nvSpPr>
        <p:spPr/>
        <p:txBody>
          <a:bodyPr/>
          <a:lstStyle/>
          <a:p>
            <a:pPr eaLnBrk="1" hangingPunct="1">
              <a:lnSpc>
                <a:spcPct val="90000"/>
              </a:lnSpc>
              <a:buFont typeface="Wingdings" pitchFamily="2" charset="2"/>
              <a:buNone/>
              <a:defRPr/>
            </a:pPr>
            <a:r>
              <a:rPr lang="en-US" sz="2400" smtClean="0">
                <a:latin typeface="Arial" charset="0"/>
              </a:rPr>
              <a:t>    High Vibration Tools Can Damage Blood Vessels and Nerves in hand</a:t>
            </a:r>
            <a:r>
              <a:rPr lang="en-US" sz="2400" smtClean="0"/>
              <a:t> </a:t>
            </a:r>
            <a:r>
              <a:rPr lang="en-US" sz="2000" smtClean="0"/>
              <a:t>       </a:t>
            </a:r>
          </a:p>
          <a:p>
            <a:pPr eaLnBrk="1" hangingPunct="1">
              <a:lnSpc>
                <a:spcPct val="90000"/>
              </a:lnSpc>
              <a:buFont typeface="Wingdings" pitchFamily="2" charset="2"/>
              <a:buNone/>
              <a:defRPr/>
            </a:pPr>
            <a:r>
              <a:rPr lang="en-US" sz="2000" smtClean="0"/>
              <a:t>                         </a:t>
            </a:r>
          </a:p>
          <a:p>
            <a:pPr eaLnBrk="1" hangingPunct="1">
              <a:lnSpc>
                <a:spcPct val="90000"/>
              </a:lnSpc>
              <a:defRPr/>
            </a:pPr>
            <a:endParaRPr lang="en-US" sz="2000" smtClean="0"/>
          </a:p>
        </p:txBody>
      </p:sp>
      <p:sp>
        <p:nvSpPr>
          <p:cNvPr id="44036" name="Rectangle 1028"/>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44037" name="Rectangle 1029"/>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44038" name="Picture 1030"/>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44039" name="Picture 1033" descr="HammerStartbild"/>
          <p:cNvPicPr>
            <a:picLocks noChangeAspect="1" noChangeArrowheads="1"/>
          </p:cNvPicPr>
          <p:nvPr>
            <p:ph sz="half" idx="2"/>
          </p:nvPr>
        </p:nvPicPr>
        <p:blipFill>
          <a:blip r:embed="rId4" cstate="print"/>
          <a:srcRect/>
          <a:stretch>
            <a:fillRect/>
          </a:stretch>
        </p:blipFill>
        <p:spPr>
          <a:xfrm>
            <a:off x="4648200" y="1743075"/>
            <a:ext cx="4038600" cy="4244975"/>
          </a:xfr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304800" y="277813"/>
            <a:ext cx="8610600" cy="1139825"/>
          </a:xfrm>
        </p:spPr>
        <p:txBody>
          <a:bodyPr/>
          <a:lstStyle/>
          <a:p>
            <a:pPr eaLnBrk="1" hangingPunct="1">
              <a:defRPr/>
            </a:pPr>
            <a:r>
              <a:rPr lang="en-US" sz="4000" smtClean="0"/>
              <a:t>Additional Resources</a:t>
            </a:r>
          </a:p>
        </p:txBody>
      </p:sp>
      <p:sp>
        <p:nvSpPr>
          <p:cNvPr id="912387" name="Rectangle 3"/>
          <p:cNvSpPr>
            <a:spLocks noGrp="1" noChangeArrowheads="1"/>
          </p:cNvSpPr>
          <p:nvPr>
            <p:ph type="body" idx="1"/>
          </p:nvPr>
        </p:nvSpPr>
        <p:spPr/>
        <p:txBody>
          <a:bodyPr/>
          <a:lstStyle/>
          <a:p>
            <a:pPr eaLnBrk="1" hangingPunct="1">
              <a:defRPr/>
            </a:pPr>
            <a:r>
              <a:rPr lang="en-US" sz="2000" smtClean="0">
                <a:latin typeface="Arial" charset="0"/>
              </a:rPr>
              <a:t>Choosing Safer Hand Tools in Construction</a:t>
            </a:r>
          </a:p>
          <a:p>
            <a:pPr eaLnBrk="1" hangingPunct="1">
              <a:buFont typeface="Wingdings" pitchFamily="2" charset="2"/>
              <a:buNone/>
              <a:defRPr/>
            </a:pPr>
            <a:r>
              <a:rPr lang="en-US" sz="2000" smtClean="0">
                <a:latin typeface="Arial" charset="0"/>
              </a:rPr>
              <a:t>      http://www.lhsfna.org/files/handtools1.pdf</a:t>
            </a:r>
          </a:p>
          <a:p>
            <a:pPr eaLnBrk="1" hangingPunct="1">
              <a:defRPr/>
            </a:pPr>
            <a:r>
              <a:rPr lang="en-US" sz="2000" smtClean="0">
                <a:latin typeface="Arial" charset="0"/>
              </a:rPr>
              <a:t>OSHA Ergonomics Page   </a:t>
            </a:r>
            <a:r>
              <a:rPr lang="en-US" sz="2000" smtClean="0">
                <a:latin typeface="Arial" charset="0"/>
                <a:hlinkClick r:id="rId3"/>
              </a:rPr>
              <a:t>http://www.osha.gov/SLTC/ergonomics/index.html</a:t>
            </a:r>
            <a:endParaRPr lang="en-US" sz="2000" smtClean="0">
              <a:latin typeface="Arial" charset="0"/>
            </a:endParaRPr>
          </a:p>
          <a:p>
            <a:pPr eaLnBrk="1" hangingPunct="1">
              <a:defRPr/>
            </a:pPr>
            <a:r>
              <a:rPr lang="en-US" sz="2000" smtClean="0">
                <a:latin typeface="Arial" charset="0"/>
              </a:rPr>
              <a:t>Construction Ideas-Reducing Soft Tissue Injuries </a:t>
            </a:r>
            <a:r>
              <a:rPr lang="en-US" sz="2000" smtClean="0">
                <a:latin typeface="Arial" charset="0"/>
                <a:hlinkClick r:id="rId4"/>
              </a:rPr>
              <a:t>http://www.worksafebc.com/publications/health_and_safety/bulletins/constructive_ideas/default.asp</a:t>
            </a:r>
            <a:endParaRPr lang="en-US" sz="2000" smtClean="0">
              <a:latin typeface="Arial" charset="0"/>
            </a:endParaRPr>
          </a:p>
          <a:p>
            <a:pPr eaLnBrk="1" hangingPunct="1">
              <a:defRPr/>
            </a:pPr>
            <a:r>
              <a:rPr lang="en-US" sz="2000" smtClean="0">
                <a:latin typeface="Arial" charset="0"/>
              </a:rPr>
              <a:t>Ergonomic Survival Guide for Carpenters and Framers</a:t>
            </a:r>
          </a:p>
          <a:p>
            <a:pPr eaLnBrk="1" hangingPunct="1">
              <a:buFont typeface="Wingdings" pitchFamily="2" charset="2"/>
              <a:buNone/>
              <a:defRPr/>
            </a:pPr>
            <a:r>
              <a:rPr lang="en-US" sz="2000" smtClean="0">
                <a:latin typeface="Arial" charset="0"/>
              </a:rPr>
              <a:t>     </a:t>
            </a:r>
            <a:r>
              <a:rPr lang="en-US" sz="2000" smtClean="0">
                <a:latin typeface="Arial" charset="0"/>
                <a:hlinkClick r:id="rId5"/>
              </a:rPr>
              <a:t>http://www.dir.ca.gov/dosh/dosh_publications/erg_CarpFramer.html</a:t>
            </a:r>
            <a:endParaRPr lang="en-US" sz="2000" smtClean="0">
              <a:latin typeface="Arial" charset="0"/>
            </a:endParaRPr>
          </a:p>
          <a:p>
            <a:pPr eaLnBrk="1" hangingPunct="1">
              <a:defRPr/>
            </a:pPr>
            <a:r>
              <a:rPr lang="en-US" sz="2000" smtClean="0">
                <a:latin typeface="Arial" charset="0"/>
              </a:rPr>
              <a:t>Ergonomic Survival Guide for Electricians </a:t>
            </a:r>
            <a:r>
              <a:rPr lang="en-US" sz="2000" smtClean="0">
                <a:latin typeface="Arial" charset="0"/>
                <a:hlinkClick r:id="rId6"/>
              </a:rPr>
              <a:t>http://www.dir.ca.gov/dosh/dosh_publications/ElectriciansErgo.pdf</a:t>
            </a:r>
            <a:endParaRPr lang="en-US" sz="2000" smtClean="0">
              <a:latin typeface="Arial" charset="0"/>
            </a:endParaRPr>
          </a:p>
          <a:p>
            <a:pPr eaLnBrk="1" hangingPunct="1">
              <a:defRPr/>
            </a:pPr>
            <a:r>
              <a:rPr lang="en-US" sz="2000" smtClean="0">
                <a:latin typeface="Arial" charset="0"/>
              </a:rPr>
              <a:t>Ergonomic survival Guide for Laborers ttp://www.dir.ca.gov/dosh/dosh_publications/Erg_Laborer.pdf</a:t>
            </a:r>
          </a:p>
          <a:p>
            <a:pPr eaLnBrk="1" hangingPunct="1">
              <a:buFont typeface="Wingdings" pitchFamily="2" charset="2"/>
              <a:buNone/>
              <a:defRPr/>
            </a:pPr>
            <a:endParaRPr lang="en-US" sz="2000" smtClean="0">
              <a:latin typeface="Arial" charset="0"/>
            </a:endParaRPr>
          </a:p>
        </p:txBody>
      </p:sp>
      <p:pic>
        <p:nvPicPr>
          <p:cNvPr id="45060" name="Picture 4"/>
          <p:cNvPicPr>
            <a:picLocks noChangeAspect="1" noChangeArrowheads="1"/>
          </p:cNvPicPr>
          <p:nvPr/>
        </p:nvPicPr>
        <p:blipFill>
          <a:blip r:embed="rId7" cstate="print"/>
          <a:srcRect/>
          <a:stretch>
            <a:fillRect/>
          </a:stretch>
        </p:blipFill>
        <p:spPr bwMode="auto">
          <a:xfrm>
            <a:off x="7315200" y="6096000"/>
            <a:ext cx="1524000" cy="57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304800" y="277813"/>
            <a:ext cx="8610600" cy="1139825"/>
          </a:xfrm>
        </p:spPr>
        <p:txBody>
          <a:bodyPr/>
          <a:lstStyle/>
          <a:p>
            <a:pPr eaLnBrk="1" hangingPunct="1">
              <a:defRPr/>
            </a:pPr>
            <a:r>
              <a:rPr lang="en-US" sz="4000" smtClean="0"/>
              <a:t> Additional Resources</a:t>
            </a:r>
          </a:p>
        </p:txBody>
      </p:sp>
      <p:sp>
        <p:nvSpPr>
          <p:cNvPr id="919555" name="Rectangle 3"/>
          <p:cNvSpPr>
            <a:spLocks noGrp="1" noChangeArrowheads="1"/>
          </p:cNvSpPr>
          <p:nvPr>
            <p:ph type="body" idx="1"/>
          </p:nvPr>
        </p:nvSpPr>
        <p:spPr/>
        <p:txBody>
          <a:bodyPr/>
          <a:lstStyle/>
          <a:p>
            <a:pPr eaLnBrk="1" hangingPunct="1">
              <a:defRPr/>
            </a:pPr>
            <a:r>
              <a:rPr lang="en-US" sz="2000" smtClean="0">
                <a:latin typeface="Arial" charset="0"/>
              </a:rPr>
              <a:t>Simple Solutions: Ergonomics for Construction Workers</a:t>
            </a:r>
          </a:p>
          <a:p>
            <a:pPr eaLnBrk="1" hangingPunct="1">
              <a:buFont typeface="Wingdings" pitchFamily="2" charset="2"/>
              <a:buNone/>
              <a:defRPr/>
            </a:pPr>
            <a:r>
              <a:rPr lang="en-US" sz="2000" smtClean="0">
                <a:latin typeface="Arial" charset="0"/>
              </a:rPr>
              <a:t>      </a:t>
            </a:r>
            <a:r>
              <a:rPr lang="en-US" sz="2000" smtClean="0">
                <a:latin typeface="Arial" charset="0"/>
                <a:hlinkClick r:id="rId3"/>
              </a:rPr>
              <a:t>http://www.cdc.gov/niosh/docs/2007-122/</a:t>
            </a:r>
            <a:endParaRPr lang="en-US" sz="2000" smtClean="0">
              <a:latin typeface="Arial" charset="0"/>
            </a:endParaRPr>
          </a:p>
          <a:p>
            <a:pPr eaLnBrk="1" hangingPunct="1">
              <a:defRPr/>
            </a:pPr>
            <a:r>
              <a:rPr lang="en-US" sz="2000" smtClean="0">
                <a:latin typeface="Arial" charset="0"/>
              </a:rPr>
              <a:t> OSHA Ergonomics etool for Electricians     </a:t>
            </a:r>
            <a:r>
              <a:rPr lang="en-US" sz="2000" smtClean="0">
                <a:latin typeface="Arial" charset="0"/>
                <a:hlinkClick r:id="rId4"/>
              </a:rPr>
              <a:t>http://www.osha.gov/SLTC/etools/electricalcontractors</a:t>
            </a:r>
            <a:endParaRPr lang="en-US" sz="2000" smtClean="0">
              <a:latin typeface="Arial" charset="0"/>
            </a:endParaRPr>
          </a:p>
          <a:p>
            <a:pPr eaLnBrk="1" hangingPunct="1">
              <a:defRPr/>
            </a:pPr>
            <a:r>
              <a:rPr lang="en-US" sz="2000" smtClean="0">
                <a:latin typeface="Arial" charset="0"/>
                <a:hlinkClick r:id="rId5"/>
              </a:rPr>
              <a:t>www.lhsfna.org/ergonomicsand</a:t>
            </a:r>
            <a:r>
              <a:rPr lang="en-US" sz="2000" smtClean="0">
                <a:latin typeface="Arial" charset="0"/>
              </a:rPr>
              <a:t>construction</a:t>
            </a:r>
          </a:p>
          <a:p>
            <a:pPr eaLnBrk="1" hangingPunct="1">
              <a:defRPr/>
            </a:pPr>
            <a:r>
              <a:rPr lang="en-US" sz="2000" smtClean="0">
                <a:latin typeface="Arial" charset="0"/>
              </a:rPr>
              <a:t>Job Hazard Analysis, OSHA 3071</a:t>
            </a:r>
          </a:p>
        </p:txBody>
      </p:sp>
      <p:pic>
        <p:nvPicPr>
          <p:cNvPr id="46084" name="Picture 4"/>
          <p:cNvPicPr>
            <a:picLocks noChangeAspect="1" noChangeArrowheads="1"/>
          </p:cNvPicPr>
          <p:nvPr/>
        </p:nvPicPr>
        <p:blipFill>
          <a:blip r:embed="rId6" cstate="print"/>
          <a:srcRect/>
          <a:stretch>
            <a:fillRect/>
          </a:stretch>
        </p:blipFill>
        <p:spPr bwMode="auto">
          <a:xfrm>
            <a:off x="7315200" y="6096000"/>
            <a:ext cx="1524000" cy="57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sp>
        <p:nvSpPr>
          <p:cNvPr id="7171" name="Rectangle 4"/>
          <p:cNvSpPr>
            <a:spLocks noChangeArrowheads="1"/>
          </p:cNvSpPr>
          <p:nvPr/>
        </p:nvSpPr>
        <p:spPr bwMode="auto">
          <a:xfrm rot="10800000" flipV="1">
            <a:off x="1673225" y="6019800"/>
            <a:ext cx="5949950" cy="457200"/>
          </a:xfrm>
          <a:prstGeom prst="rect">
            <a:avLst/>
          </a:prstGeom>
          <a:noFill/>
          <a:ln w="9525">
            <a:noFill/>
            <a:miter lim="800000"/>
            <a:headEnd/>
            <a:tailEnd/>
          </a:ln>
        </p:spPr>
        <p:txBody>
          <a:bodyPr>
            <a:spAutoFit/>
          </a:bodyPr>
          <a:lstStyle/>
          <a:p>
            <a:pPr algn="ctr" eaLnBrk="1" hangingPunct="1"/>
            <a:r>
              <a:rPr lang="en-US" sz="1200" b="1" i="1">
                <a:latin typeface="Arial" charset="0"/>
              </a:rPr>
              <a:t>Screen Capture of OSHA’s Alliance Program </a:t>
            </a:r>
          </a:p>
          <a:p>
            <a:pPr algn="ctr" eaLnBrk="1" hangingPunct="1"/>
            <a:r>
              <a:rPr lang="en-US" sz="1200" b="1" i="1">
                <a:latin typeface="Arial" charset="0"/>
              </a:rPr>
              <a:t>Construction Roundtable Web Page</a:t>
            </a:r>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sp>
        <p:nvSpPr>
          <p:cNvPr id="7173" name="Rectangle 6"/>
          <p:cNvSpPr>
            <a:spLocks noChangeArrowheads="1"/>
          </p:cNvSpPr>
          <p:nvPr/>
        </p:nvSpPr>
        <p:spPr bwMode="auto">
          <a:xfrm>
            <a:off x="0" y="194310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sp>
        <p:nvSpPr>
          <p:cNvPr id="7174" name="Rectangle 7"/>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latin typeface="Arial" charset="0"/>
            </a:endParaRPr>
          </a:p>
        </p:txBody>
      </p:sp>
      <p:sp>
        <p:nvSpPr>
          <p:cNvPr id="1109000" name="Rectangle 8"/>
          <p:cNvSpPr>
            <a:spLocks noChangeArrowheads="1"/>
          </p:cNvSpPr>
          <p:nvPr/>
        </p:nvSpPr>
        <p:spPr bwMode="auto">
          <a:xfrm>
            <a:off x="228600" y="228600"/>
            <a:ext cx="8686800" cy="1066800"/>
          </a:xfrm>
          <a:prstGeom prst="rect">
            <a:avLst/>
          </a:prstGeom>
          <a:noFill/>
          <a:ln w="9525">
            <a:noFill/>
            <a:miter lim="800000"/>
            <a:headEnd/>
            <a:tailEnd/>
          </a:ln>
          <a:effectLst/>
        </p:spPr>
        <p:txBody>
          <a:bodyPr>
            <a:spAutoFit/>
          </a:bodyPr>
          <a:lstStyle/>
          <a:p>
            <a:pPr algn="ctr">
              <a:defRPr/>
            </a:pPr>
            <a:r>
              <a:rPr lang="en-US" sz="3200">
                <a:solidFill>
                  <a:schemeClr val="tx2"/>
                </a:solidFill>
                <a:effectLst>
                  <a:outerShdw blurRad="38100" dist="38100" dir="2700000" algn="tl">
                    <a:srgbClr val="000000"/>
                  </a:outerShdw>
                </a:effectLst>
                <a:latin typeface="Arial" charset="0"/>
              </a:rPr>
              <a:t>OSHA Alliance Program Construction Roundtable – Web Page</a:t>
            </a:r>
          </a:p>
        </p:txBody>
      </p:sp>
      <p:pic>
        <p:nvPicPr>
          <p:cNvPr id="7176" name="Picture 9"/>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7177" name="Picture 11"/>
          <p:cNvPicPr>
            <a:picLocks noChangeAspect="1" noChangeArrowheads="1"/>
          </p:cNvPicPr>
          <p:nvPr/>
        </p:nvPicPr>
        <p:blipFill>
          <a:blip r:embed="rId4" cstate="print"/>
          <a:srcRect r="24445" b="33333"/>
          <a:stretch>
            <a:fillRect/>
          </a:stretch>
        </p:blipFill>
        <p:spPr bwMode="auto">
          <a:xfrm>
            <a:off x="990600" y="1371600"/>
            <a:ext cx="6934200" cy="458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04800"/>
            <a:ext cx="8839200" cy="1139825"/>
          </a:xfrm>
        </p:spPr>
        <p:txBody>
          <a:bodyPr/>
          <a:lstStyle/>
          <a:p>
            <a:pPr eaLnBrk="1" hangingPunct="1"/>
            <a:r>
              <a:rPr lang="en-US" smtClean="0">
                <a:solidFill>
                  <a:schemeClr val="tx1"/>
                </a:solidFill>
                <a:effectLst/>
              </a:rPr>
              <a:t/>
            </a:r>
            <a:br>
              <a:rPr lang="en-US" smtClean="0">
                <a:solidFill>
                  <a:schemeClr val="tx1"/>
                </a:solidFill>
                <a:effectLst/>
              </a:rPr>
            </a:br>
            <a:r>
              <a:rPr lang="en-US" smtClean="0">
                <a:solidFill>
                  <a:schemeClr val="tx1"/>
                </a:solidFill>
                <a:effectLst/>
              </a:rPr>
              <a:t>U.S. Construction Injury Statistics</a:t>
            </a:r>
            <a:r>
              <a:rPr lang="en-US" baseline="30000" smtClean="0">
                <a:solidFill>
                  <a:schemeClr val="tx1"/>
                </a:solidFill>
                <a:effectLst/>
              </a:rPr>
              <a:t>1</a:t>
            </a:r>
          </a:p>
        </p:txBody>
      </p:sp>
      <p:sp>
        <p:nvSpPr>
          <p:cNvPr id="1111043" name="Rectangle 3"/>
          <p:cNvSpPr>
            <a:spLocks noGrp="1" noChangeArrowheads="1"/>
          </p:cNvSpPr>
          <p:nvPr>
            <p:ph type="body" idx="1"/>
          </p:nvPr>
        </p:nvSpPr>
        <p:spPr>
          <a:xfrm>
            <a:off x="457200" y="1676400"/>
            <a:ext cx="8686800" cy="4724400"/>
          </a:xfrm>
        </p:spPr>
        <p:txBody>
          <a:bodyPr/>
          <a:lstStyle/>
          <a:p>
            <a:pPr marL="609600" indent="-609600" eaLnBrk="1" hangingPunct="1">
              <a:lnSpc>
                <a:spcPct val="80000"/>
              </a:lnSpc>
              <a:defRPr/>
            </a:pPr>
            <a:endParaRPr lang="en-US" sz="400" smtClean="0"/>
          </a:p>
          <a:p>
            <a:pPr marL="609600" indent="-609600" eaLnBrk="1" hangingPunct="1">
              <a:lnSpc>
                <a:spcPct val="80000"/>
              </a:lnSpc>
              <a:defRPr/>
            </a:pPr>
            <a:endParaRPr lang="en-US" sz="400" smtClean="0"/>
          </a:p>
          <a:p>
            <a:pPr marL="609600" indent="-609600" eaLnBrk="1" hangingPunct="1">
              <a:lnSpc>
                <a:spcPct val="80000"/>
              </a:lnSpc>
              <a:defRPr/>
            </a:pPr>
            <a:endParaRPr lang="en-US" sz="400" smtClean="0"/>
          </a:p>
          <a:p>
            <a:pPr marL="609600" indent="-609600" eaLnBrk="1" hangingPunct="1">
              <a:lnSpc>
                <a:spcPct val="80000"/>
              </a:lnSpc>
              <a:defRPr/>
            </a:pPr>
            <a:endParaRPr lang="en-US" sz="1800" smtClean="0">
              <a:latin typeface="Arial" charset="0"/>
            </a:endParaRPr>
          </a:p>
          <a:p>
            <a:pPr marL="609600" indent="-609600" eaLnBrk="1" hangingPunct="1">
              <a:lnSpc>
                <a:spcPct val="80000"/>
              </a:lnSpc>
              <a:defRPr/>
            </a:pPr>
            <a:r>
              <a:rPr lang="en-US" sz="1800" smtClean="0">
                <a:latin typeface="Arial" charset="0"/>
              </a:rPr>
              <a:t>371,700 non-fatal injuries per year (9.7% of total private industry workforce)</a:t>
            </a:r>
          </a:p>
          <a:p>
            <a:pPr marL="609600" indent="-609600" eaLnBrk="1" hangingPunct="1">
              <a:lnSpc>
                <a:spcPct val="80000"/>
              </a:lnSpc>
              <a:buSzPct val="80000"/>
              <a:buFontTx/>
              <a:buChar char="•"/>
              <a:defRPr/>
            </a:pPr>
            <a:endParaRPr lang="en-US" sz="1800" smtClean="0">
              <a:latin typeface="Arial" charset="0"/>
            </a:endParaRPr>
          </a:p>
          <a:p>
            <a:pPr marL="609600" indent="-609600" eaLnBrk="1" hangingPunct="1">
              <a:lnSpc>
                <a:spcPct val="80000"/>
              </a:lnSpc>
              <a:buSzPct val="70000"/>
              <a:buFont typeface="Wingdings" pitchFamily="2" charset="2"/>
              <a:buChar char="§"/>
              <a:defRPr/>
            </a:pPr>
            <a:r>
              <a:rPr lang="en-US" sz="1800" smtClean="0">
                <a:latin typeface="Arial" charset="0"/>
              </a:rPr>
              <a:t>Sprains and strains 32.8%</a:t>
            </a:r>
          </a:p>
          <a:p>
            <a:pPr marL="609600" indent="-609600" eaLnBrk="1" hangingPunct="1">
              <a:lnSpc>
                <a:spcPct val="80000"/>
              </a:lnSpc>
              <a:buFontTx/>
              <a:buChar char="•"/>
              <a:defRPr/>
            </a:pPr>
            <a:endParaRPr lang="en-US" sz="1800" smtClean="0">
              <a:latin typeface="Arial" charset="0"/>
            </a:endParaRPr>
          </a:p>
          <a:p>
            <a:pPr marL="609600" indent="-609600" eaLnBrk="1" hangingPunct="1">
              <a:lnSpc>
                <a:spcPct val="80000"/>
              </a:lnSpc>
              <a:buFontTx/>
              <a:buChar char="•"/>
              <a:defRPr/>
            </a:pPr>
            <a:r>
              <a:rPr lang="en-US" sz="1800" smtClean="0">
                <a:latin typeface="Arial" charset="0"/>
              </a:rPr>
              <a:t>Back  23.5%</a:t>
            </a:r>
          </a:p>
          <a:p>
            <a:pPr marL="609600" indent="-609600" eaLnBrk="1" hangingPunct="1">
              <a:lnSpc>
                <a:spcPct val="80000"/>
              </a:lnSpc>
              <a:buFontTx/>
              <a:buChar char="•"/>
              <a:defRPr/>
            </a:pPr>
            <a:endParaRPr lang="en-US" sz="1800" smtClean="0">
              <a:latin typeface="Arial" charset="0"/>
            </a:endParaRPr>
          </a:p>
          <a:p>
            <a:pPr marL="609600" indent="-609600" eaLnBrk="1" hangingPunct="1">
              <a:lnSpc>
                <a:spcPct val="80000"/>
              </a:lnSpc>
              <a:buFontTx/>
              <a:buChar char="•"/>
              <a:defRPr/>
            </a:pPr>
            <a:r>
              <a:rPr lang="en-US" sz="1800" smtClean="0">
                <a:latin typeface="Arial" charset="0"/>
              </a:rPr>
              <a:t>Upper Extremities 23.5%</a:t>
            </a:r>
          </a:p>
          <a:p>
            <a:pPr marL="609600" indent="-609600" eaLnBrk="1" hangingPunct="1">
              <a:lnSpc>
                <a:spcPct val="80000"/>
              </a:lnSpc>
              <a:buFontTx/>
              <a:buChar char="•"/>
              <a:defRPr/>
            </a:pPr>
            <a:endParaRPr lang="en-US" sz="1800" smtClean="0">
              <a:latin typeface="Arial" charset="0"/>
            </a:endParaRPr>
          </a:p>
          <a:p>
            <a:pPr marL="609600" indent="-609600" eaLnBrk="1" hangingPunct="1">
              <a:lnSpc>
                <a:spcPct val="80000"/>
              </a:lnSpc>
              <a:buFontTx/>
              <a:buChar char="•"/>
              <a:defRPr/>
            </a:pPr>
            <a:r>
              <a:rPr lang="en-US" sz="1800" smtClean="0">
                <a:latin typeface="Arial" charset="0"/>
              </a:rPr>
              <a:t>Lower Extremities 25.4%</a:t>
            </a:r>
          </a:p>
          <a:p>
            <a:pPr marL="609600" indent="-609600" eaLnBrk="1" hangingPunct="1">
              <a:lnSpc>
                <a:spcPct val="80000"/>
              </a:lnSpc>
              <a:buFontTx/>
              <a:buChar char="•"/>
              <a:defRPr/>
            </a:pPr>
            <a:endParaRPr lang="en-US" sz="1800" smtClean="0">
              <a:latin typeface="Arial" charset="0"/>
            </a:endParaRPr>
          </a:p>
          <a:p>
            <a:pPr marL="609600" indent="-609600" eaLnBrk="1" hangingPunct="1">
              <a:lnSpc>
                <a:spcPct val="80000"/>
              </a:lnSpc>
              <a:buFontTx/>
              <a:buChar char="•"/>
              <a:defRPr/>
            </a:pPr>
            <a:r>
              <a:rPr lang="en-US" sz="1800" smtClean="0">
                <a:latin typeface="Arial" charset="0"/>
              </a:rPr>
              <a:t>Overexertion 17.4%</a:t>
            </a:r>
          </a:p>
          <a:p>
            <a:pPr marL="609600" indent="-609600" eaLnBrk="1" hangingPunct="1">
              <a:lnSpc>
                <a:spcPct val="80000"/>
              </a:lnSpc>
              <a:buFontTx/>
              <a:buChar char="•"/>
              <a:defRPr/>
            </a:pPr>
            <a:endParaRPr lang="en-US" sz="1800" smtClean="0">
              <a:latin typeface="Arial" charset="0"/>
            </a:endParaRPr>
          </a:p>
          <a:p>
            <a:pPr marL="609600" indent="-609600" eaLnBrk="1" hangingPunct="1">
              <a:lnSpc>
                <a:spcPct val="80000"/>
              </a:lnSpc>
              <a:buSzPct val="70000"/>
              <a:buFont typeface="Wingdings" pitchFamily="2" charset="2"/>
              <a:buChar char="§"/>
              <a:defRPr/>
            </a:pPr>
            <a:r>
              <a:rPr lang="en-US" sz="1800" smtClean="0">
                <a:latin typeface="Arial" charset="0"/>
              </a:rPr>
              <a:t>28% of workers missed 31 days or more</a:t>
            </a:r>
          </a:p>
          <a:p>
            <a:pPr marL="609600" indent="-609600" eaLnBrk="1" hangingPunct="1">
              <a:lnSpc>
                <a:spcPct val="80000"/>
              </a:lnSpc>
              <a:buFont typeface="Wingdings" pitchFamily="2" charset="2"/>
              <a:buChar char="à"/>
              <a:defRPr/>
            </a:pPr>
            <a:endParaRPr lang="en-US" sz="1800" baseline="30000" smtClean="0">
              <a:solidFill>
                <a:srgbClr val="FFFF00"/>
              </a:solidFill>
              <a:latin typeface="Arial" charset="0"/>
            </a:endParaRPr>
          </a:p>
          <a:p>
            <a:pPr marL="609600" indent="-609600" eaLnBrk="1" hangingPunct="1">
              <a:lnSpc>
                <a:spcPct val="80000"/>
              </a:lnSpc>
              <a:buFont typeface="Wingdings" pitchFamily="2" charset="2"/>
              <a:buChar char="à"/>
              <a:defRPr/>
            </a:pPr>
            <a:endParaRPr lang="en-US" sz="1800" baseline="30000" smtClean="0">
              <a:solidFill>
                <a:srgbClr val="FFFF00"/>
              </a:solidFill>
              <a:latin typeface="Arial" charset="0"/>
            </a:endParaRPr>
          </a:p>
          <a:p>
            <a:pPr marL="609600" indent="-609600" eaLnBrk="1" hangingPunct="1">
              <a:lnSpc>
                <a:spcPct val="80000"/>
              </a:lnSpc>
              <a:buFont typeface="Wingdings" pitchFamily="2" charset="2"/>
              <a:buNone/>
              <a:defRPr/>
            </a:pPr>
            <a:endParaRPr lang="en-US" sz="1800" baseline="30000" smtClean="0">
              <a:solidFill>
                <a:srgbClr val="FFFF00"/>
              </a:solidFill>
              <a:latin typeface="Arial" charset="0"/>
            </a:endParaRPr>
          </a:p>
          <a:p>
            <a:pPr marL="609600" indent="-609600" eaLnBrk="1" hangingPunct="1">
              <a:lnSpc>
                <a:spcPct val="80000"/>
              </a:lnSpc>
              <a:buFont typeface="Wingdings" pitchFamily="2" charset="2"/>
              <a:buNone/>
              <a:defRPr/>
            </a:pPr>
            <a:endParaRPr lang="en-US" sz="1800" baseline="30000" smtClean="0">
              <a:solidFill>
                <a:srgbClr val="FFFF00"/>
              </a:solidFill>
              <a:latin typeface="Arial" charset="0"/>
            </a:endParaRPr>
          </a:p>
          <a:p>
            <a:pPr marL="609600" indent="-609600" eaLnBrk="1" hangingPunct="1">
              <a:lnSpc>
                <a:spcPct val="80000"/>
              </a:lnSpc>
              <a:buFont typeface="Wingdings" pitchFamily="2" charset="2"/>
              <a:buNone/>
              <a:defRPr/>
            </a:pPr>
            <a:endParaRPr lang="en-US" sz="800" baseline="30000" smtClean="0">
              <a:solidFill>
                <a:srgbClr val="FFFF00"/>
              </a:solidFill>
            </a:endParaRPr>
          </a:p>
          <a:p>
            <a:pPr marL="609600" indent="-609600" eaLnBrk="1" hangingPunct="1">
              <a:lnSpc>
                <a:spcPct val="80000"/>
              </a:lnSpc>
              <a:buFont typeface="Wingdings" pitchFamily="2" charset="2"/>
              <a:buNone/>
              <a:defRPr/>
            </a:pPr>
            <a:r>
              <a:rPr lang="en-US" sz="1800" baseline="30000" smtClean="0">
                <a:latin typeface="Arial" charset="0"/>
              </a:rPr>
              <a:t>1</a:t>
            </a:r>
            <a:r>
              <a:rPr lang="en-US" sz="1800" smtClean="0">
                <a:latin typeface="Arial" charset="0"/>
              </a:rPr>
              <a:t> Bureau of Labor Statistics-2007</a:t>
            </a:r>
          </a:p>
        </p:txBody>
      </p:sp>
      <p:sp>
        <p:nvSpPr>
          <p:cNvPr id="8196"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8197"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8198"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1026"/>
          <p:cNvSpPr>
            <a:spLocks noGrp="1" noChangeArrowheads="1"/>
          </p:cNvSpPr>
          <p:nvPr>
            <p:ph type="title"/>
          </p:nvPr>
        </p:nvSpPr>
        <p:spPr>
          <a:xfrm>
            <a:off x="304800" y="304800"/>
            <a:ext cx="8839200" cy="1139825"/>
          </a:xfrm>
        </p:spPr>
        <p:txBody>
          <a:bodyPr/>
          <a:lstStyle/>
          <a:p>
            <a:pPr eaLnBrk="1" hangingPunct="1">
              <a:defRPr/>
            </a:pPr>
            <a:r>
              <a:rPr lang="en-US" sz="3600" smtClean="0"/>
              <a:t>Reducing Sprains, Strains, and Material Handling Injuries Requires Planning</a:t>
            </a:r>
          </a:p>
        </p:txBody>
      </p:sp>
      <p:sp>
        <p:nvSpPr>
          <p:cNvPr id="1127427" name="Rectangle 1027"/>
          <p:cNvSpPr>
            <a:spLocks noGrp="1" noChangeArrowheads="1"/>
          </p:cNvSpPr>
          <p:nvPr>
            <p:ph type="body" idx="1"/>
          </p:nvPr>
        </p:nvSpPr>
        <p:spPr>
          <a:xfrm>
            <a:off x="457200" y="1447800"/>
            <a:ext cx="8686800" cy="4648200"/>
          </a:xfrm>
        </p:spPr>
        <p:txBody>
          <a:bodyPr/>
          <a:lstStyle/>
          <a:p>
            <a:pPr eaLnBrk="1" hangingPunct="1">
              <a:defRPr/>
            </a:pPr>
            <a:endParaRPr lang="en-US" sz="2800" smtClean="0"/>
          </a:p>
          <a:p>
            <a:pPr eaLnBrk="1" hangingPunct="1">
              <a:buFont typeface="Wingdings" pitchFamily="2" charset="2"/>
              <a:buNone/>
              <a:defRPr/>
            </a:pPr>
            <a:endParaRPr lang="en-US" sz="2800" smtClean="0"/>
          </a:p>
          <a:p>
            <a:pPr eaLnBrk="1" hangingPunct="1">
              <a:defRPr/>
            </a:pPr>
            <a:endParaRPr lang="en-US" sz="2800" smtClean="0"/>
          </a:p>
        </p:txBody>
      </p:sp>
      <p:sp>
        <p:nvSpPr>
          <p:cNvPr id="9220" name="Rectangle 1028"/>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9221" name="Rectangle 1029"/>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9222" name="Picture 1030"/>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pic>
        <p:nvPicPr>
          <p:cNvPr id="9223" name="Picture 1031" descr="72582662"/>
          <p:cNvPicPr>
            <a:picLocks noChangeAspect="1" noChangeArrowheads="1"/>
          </p:cNvPicPr>
          <p:nvPr/>
        </p:nvPicPr>
        <p:blipFill>
          <a:blip r:embed="rId4" cstate="print"/>
          <a:srcRect/>
          <a:stretch>
            <a:fillRect/>
          </a:stretch>
        </p:blipFill>
        <p:spPr bwMode="auto">
          <a:xfrm>
            <a:off x="2514600" y="1752600"/>
            <a:ext cx="42672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a:xfrm>
            <a:off x="304800" y="304800"/>
            <a:ext cx="8839200" cy="1139825"/>
          </a:xfrm>
        </p:spPr>
        <p:txBody>
          <a:bodyPr/>
          <a:lstStyle/>
          <a:p>
            <a:pPr eaLnBrk="1" hangingPunct="1">
              <a:defRPr/>
            </a:pPr>
            <a:r>
              <a:rPr lang="en-US" smtClean="0">
                <a:solidFill>
                  <a:schemeClr val="tx1"/>
                </a:solidFill>
              </a:rPr>
              <a:t>Plan the Work</a:t>
            </a:r>
          </a:p>
        </p:txBody>
      </p:sp>
      <p:sp>
        <p:nvSpPr>
          <p:cNvPr id="1145859" name="Rectangle 3"/>
          <p:cNvSpPr>
            <a:spLocks noGrp="1" noChangeArrowheads="1"/>
          </p:cNvSpPr>
          <p:nvPr>
            <p:ph type="body" idx="1"/>
          </p:nvPr>
        </p:nvSpPr>
        <p:spPr>
          <a:xfrm>
            <a:off x="457200" y="1447800"/>
            <a:ext cx="8686800" cy="4648200"/>
          </a:xfrm>
        </p:spPr>
        <p:txBody>
          <a:bodyPr/>
          <a:lstStyle/>
          <a:p>
            <a:pPr eaLnBrk="1" hangingPunct="1">
              <a:lnSpc>
                <a:spcPct val="90000"/>
              </a:lnSpc>
              <a:buFont typeface="Wingdings" pitchFamily="2" charset="2"/>
              <a:buNone/>
              <a:defRPr/>
            </a:pPr>
            <a:endParaRPr lang="en-US" sz="2800" smtClean="0"/>
          </a:p>
          <a:p>
            <a:pPr eaLnBrk="1" hangingPunct="1">
              <a:lnSpc>
                <a:spcPct val="90000"/>
              </a:lnSpc>
              <a:defRPr/>
            </a:pPr>
            <a:r>
              <a:rPr lang="en-US" sz="2800" smtClean="0"/>
              <a:t>Instruct workers to notify their supervisor if they feel a task is beyond their capability or if they feel pain while performing a task</a:t>
            </a:r>
          </a:p>
          <a:p>
            <a:pPr eaLnBrk="1" hangingPunct="1">
              <a:lnSpc>
                <a:spcPct val="90000"/>
              </a:lnSpc>
              <a:defRPr/>
            </a:pPr>
            <a:endParaRPr lang="en-US" sz="2800" smtClean="0"/>
          </a:p>
          <a:p>
            <a:pPr eaLnBrk="1" hangingPunct="1">
              <a:lnSpc>
                <a:spcPct val="90000"/>
              </a:lnSpc>
              <a:defRPr/>
            </a:pPr>
            <a:r>
              <a:rPr lang="en-US" sz="2800" smtClean="0"/>
              <a:t>Have workers start with stretching, gently moving through a range of motions</a:t>
            </a:r>
          </a:p>
          <a:p>
            <a:pPr eaLnBrk="1" hangingPunct="1">
              <a:lnSpc>
                <a:spcPct val="90000"/>
              </a:lnSpc>
              <a:defRPr/>
            </a:pPr>
            <a:endParaRPr lang="en-US" sz="2800" smtClean="0"/>
          </a:p>
          <a:p>
            <a:pPr eaLnBrk="1" hangingPunct="1">
              <a:lnSpc>
                <a:spcPct val="90000"/>
              </a:lnSpc>
              <a:defRPr/>
            </a:pPr>
            <a:r>
              <a:rPr lang="en-US" sz="2800" smtClean="0"/>
              <a:t>Do a Job Hazard Analysis to identify hazardous tasks.   </a:t>
            </a:r>
          </a:p>
          <a:p>
            <a:pPr eaLnBrk="1" hangingPunct="1">
              <a:lnSpc>
                <a:spcPct val="90000"/>
              </a:lnSpc>
              <a:buFont typeface="Wingdings" pitchFamily="2" charset="2"/>
              <a:buNone/>
              <a:defRPr/>
            </a:pPr>
            <a:endParaRPr lang="en-US" sz="2800" smtClean="0"/>
          </a:p>
          <a:p>
            <a:pPr eaLnBrk="1" hangingPunct="1">
              <a:lnSpc>
                <a:spcPct val="90000"/>
              </a:lnSpc>
              <a:defRPr/>
            </a:pPr>
            <a:endParaRPr lang="en-US" sz="2800" smtClean="0"/>
          </a:p>
        </p:txBody>
      </p:sp>
      <p:sp>
        <p:nvSpPr>
          <p:cNvPr id="10244" name="Rectangle 4"/>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0245" name="Rectangle 5"/>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0246" name="Picture 6"/>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1026"/>
          <p:cNvSpPr>
            <a:spLocks noGrp="1" noChangeArrowheads="1"/>
          </p:cNvSpPr>
          <p:nvPr>
            <p:ph type="title"/>
          </p:nvPr>
        </p:nvSpPr>
        <p:spPr>
          <a:xfrm>
            <a:off x="304800" y="304800"/>
            <a:ext cx="8839200" cy="1139825"/>
          </a:xfrm>
        </p:spPr>
        <p:txBody>
          <a:bodyPr/>
          <a:lstStyle/>
          <a:p>
            <a:pPr eaLnBrk="1" hangingPunct="1">
              <a:defRPr/>
            </a:pPr>
            <a:r>
              <a:rPr lang="en-US" sz="4000" smtClean="0">
                <a:solidFill>
                  <a:schemeClr val="tx1"/>
                </a:solidFill>
              </a:rPr>
              <a:t/>
            </a:r>
            <a:br>
              <a:rPr lang="en-US" sz="4000" smtClean="0">
                <a:solidFill>
                  <a:schemeClr val="tx1"/>
                </a:solidFill>
              </a:rPr>
            </a:br>
            <a:r>
              <a:rPr lang="en-US" sz="4000" smtClean="0">
                <a:solidFill>
                  <a:schemeClr val="tx1"/>
                </a:solidFill>
              </a:rPr>
              <a:t>Job Hazard Analysis</a:t>
            </a:r>
            <a:br>
              <a:rPr lang="en-US" sz="4000" smtClean="0">
                <a:solidFill>
                  <a:schemeClr val="tx1"/>
                </a:solidFill>
              </a:rPr>
            </a:br>
            <a:endParaRPr lang="en-US" sz="4000" smtClean="0">
              <a:solidFill>
                <a:schemeClr val="tx1"/>
              </a:solidFill>
            </a:endParaRPr>
          </a:p>
        </p:txBody>
      </p:sp>
      <p:sp>
        <p:nvSpPr>
          <p:cNvPr id="1141763" name="Rectangle 1027"/>
          <p:cNvSpPr>
            <a:spLocks noGrp="1" noChangeArrowheads="1"/>
          </p:cNvSpPr>
          <p:nvPr>
            <p:ph type="body" idx="1"/>
          </p:nvPr>
        </p:nvSpPr>
        <p:spPr>
          <a:xfrm>
            <a:off x="457200" y="1447800"/>
            <a:ext cx="8686800" cy="4648200"/>
          </a:xfrm>
        </p:spPr>
        <p:txBody>
          <a:bodyPr/>
          <a:lstStyle/>
          <a:p>
            <a:pPr eaLnBrk="1" hangingPunct="1">
              <a:buFont typeface="Wingdings" pitchFamily="2" charset="2"/>
              <a:buNone/>
              <a:defRPr/>
            </a:pPr>
            <a:endParaRPr lang="en-US" sz="2400" smtClean="0"/>
          </a:p>
          <a:p>
            <a:pPr eaLnBrk="1" hangingPunct="1">
              <a:buFont typeface="Wingdings" pitchFamily="2" charset="2"/>
              <a:buNone/>
              <a:defRPr/>
            </a:pPr>
            <a:r>
              <a:rPr lang="en-US" sz="2400" smtClean="0"/>
              <a:t>A </a:t>
            </a:r>
            <a:r>
              <a:rPr lang="en-US" sz="2400" i="1" smtClean="0"/>
              <a:t>job hazard analysis</a:t>
            </a:r>
            <a:r>
              <a:rPr lang="en-US" sz="2400" smtClean="0"/>
              <a:t> is a technique that breaks each </a:t>
            </a:r>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job down into individual tasks to identify the hazards. </a:t>
            </a:r>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It focuses on the relationship between the worker, the </a:t>
            </a:r>
          </a:p>
          <a:p>
            <a:pPr eaLnBrk="1" hangingPunct="1">
              <a:buFont typeface="Wingdings" pitchFamily="2" charset="2"/>
              <a:buNone/>
              <a:defRPr/>
            </a:pPr>
            <a:endParaRPr lang="en-US" sz="2400" smtClean="0"/>
          </a:p>
          <a:p>
            <a:pPr eaLnBrk="1" hangingPunct="1">
              <a:buFont typeface="Wingdings" pitchFamily="2" charset="2"/>
              <a:buNone/>
              <a:defRPr/>
            </a:pPr>
            <a:r>
              <a:rPr lang="en-US" sz="2400" smtClean="0"/>
              <a:t>task, the tools, and the work environment.</a:t>
            </a:r>
          </a:p>
          <a:p>
            <a:pPr eaLnBrk="1" hangingPunct="1">
              <a:buFont typeface="Wingdings" pitchFamily="2" charset="2"/>
              <a:buNone/>
              <a:defRPr/>
            </a:pPr>
            <a:endParaRPr lang="en-US" sz="6000" smtClean="0"/>
          </a:p>
          <a:p>
            <a:pPr eaLnBrk="1" hangingPunct="1">
              <a:buFont typeface="Wingdings" pitchFamily="2" charset="2"/>
              <a:buNone/>
              <a:defRPr/>
            </a:pPr>
            <a:endParaRPr lang="en-US" sz="6000" smtClean="0"/>
          </a:p>
          <a:p>
            <a:pPr eaLnBrk="1" hangingPunct="1">
              <a:defRPr/>
            </a:pPr>
            <a:endParaRPr lang="en-US" sz="6000" smtClean="0"/>
          </a:p>
        </p:txBody>
      </p:sp>
      <p:sp>
        <p:nvSpPr>
          <p:cNvPr id="11268" name="Rectangle 1028"/>
          <p:cNvSpPr>
            <a:spLocks noChangeArrowheads="1"/>
          </p:cNvSpPr>
          <p:nvPr/>
        </p:nvSpPr>
        <p:spPr bwMode="auto">
          <a:xfrm>
            <a:off x="0" y="3254375"/>
            <a:ext cx="269875"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1269" name="Rectangle 1029"/>
          <p:cNvSpPr>
            <a:spLocks noChangeArrowheads="1"/>
          </p:cNvSpPr>
          <p:nvPr/>
        </p:nvSpPr>
        <p:spPr bwMode="auto">
          <a:xfrm>
            <a:off x="0" y="5453063"/>
            <a:ext cx="307975"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1100">
                <a:latin typeface="Arial" charset="0"/>
              </a:rPr>
              <a:t> </a:t>
            </a:r>
            <a:endParaRPr lang="en-US">
              <a:latin typeface="Arial" charset="0"/>
            </a:endParaRPr>
          </a:p>
        </p:txBody>
      </p:sp>
      <p:pic>
        <p:nvPicPr>
          <p:cNvPr id="11270" name="Picture 1030"/>
          <p:cNvPicPr>
            <a:picLocks noChangeAspect="1" noChangeArrowheads="1"/>
          </p:cNvPicPr>
          <p:nvPr/>
        </p:nvPicPr>
        <p:blipFill>
          <a:blip r:embed="rId3" cstate="print"/>
          <a:srcRect/>
          <a:stretch>
            <a:fillRect/>
          </a:stretch>
        </p:blipFill>
        <p:spPr bwMode="auto">
          <a:xfrm>
            <a:off x="7315200" y="6096000"/>
            <a:ext cx="1524000" cy="574675"/>
          </a:xfrm>
          <a:prstGeom prst="rect">
            <a:avLst/>
          </a:prstGeom>
          <a:noFill/>
          <a:ln w="9525">
            <a:noFill/>
            <a:miter lim="800000"/>
            <a:headEnd/>
            <a:tailEnd/>
          </a:ln>
        </p:spPr>
      </p:pic>
      <p:sp>
        <p:nvSpPr>
          <p:cNvPr id="11271" name="Text Box 1031"/>
          <p:cNvSpPr txBox="1">
            <a:spLocks noChangeArrowheads="1"/>
          </p:cNvSpPr>
          <p:nvPr/>
        </p:nvSpPr>
        <p:spPr bwMode="auto">
          <a:xfrm>
            <a:off x="685800" y="2209800"/>
            <a:ext cx="7620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1272" name="Text Box 1032"/>
          <p:cNvSpPr txBox="1">
            <a:spLocks noChangeArrowheads="1"/>
          </p:cNvSpPr>
          <p:nvPr/>
        </p:nvSpPr>
        <p:spPr bwMode="auto">
          <a:xfrm>
            <a:off x="914400" y="1752600"/>
            <a:ext cx="7543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6763</TotalTime>
  <Words>4392</Words>
  <Application>Microsoft Office PowerPoint</Application>
  <PresentationFormat>On-screen Show (4:3)</PresentationFormat>
  <Paragraphs>583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Verdana</vt:lpstr>
      <vt:lpstr>Arial</vt:lpstr>
      <vt:lpstr>Wingdings</vt:lpstr>
      <vt:lpstr>Times New Roman</vt:lpstr>
      <vt:lpstr>Globe</vt:lpstr>
      <vt:lpstr>Slide 1</vt:lpstr>
      <vt:lpstr>Overview</vt:lpstr>
      <vt:lpstr> The Alliance Program</vt:lpstr>
      <vt:lpstr> OSHA Alliance Program Construction Roundtable</vt:lpstr>
      <vt:lpstr>Slide 5</vt:lpstr>
      <vt:lpstr> U.S. Construction Injury Statistics1</vt:lpstr>
      <vt:lpstr>Reducing Sprains, Strains, and Material Handling Injuries Requires Planning</vt:lpstr>
      <vt:lpstr>Plan the Work</vt:lpstr>
      <vt:lpstr> Job Hazard Analysis </vt:lpstr>
      <vt:lpstr> Job Hazard Analysis Example: Drywalling </vt:lpstr>
      <vt:lpstr> Planning - Material Handling </vt:lpstr>
      <vt:lpstr>Planning - Tools</vt:lpstr>
      <vt:lpstr>Planning - Repetitive Work</vt:lpstr>
      <vt:lpstr>Planning - Awkward Positions </vt:lpstr>
      <vt:lpstr>  Planning - Walking and Working Surfaces </vt:lpstr>
      <vt:lpstr>  Working at Ground Level </vt:lpstr>
      <vt:lpstr>Working at Ground Level - Motorized Concrete Screeds</vt:lpstr>
      <vt:lpstr>Working at Ground Level - Change Positions</vt:lpstr>
      <vt:lpstr>Working at Ground Level - Stand-up Screw Guns</vt:lpstr>
      <vt:lpstr>Working at Ground Level - Tie Rebar Standing Up</vt:lpstr>
      <vt:lpstr> Working Overhead</vt:lpstr>
      <vt:lpstr>Overhead Work - Extension Shafts for Drills</vt:lpstr>
      <vt:lpstr>Overhead Work - Pneumatic Drywall Finishing</vt:lpstr>
      <vt:lpstr>   Principles of Manual Lifting</vt:lpstr>
      <vt:lpstr>Manual Lifting - Power Zone</vt:lpstr>
      <vt:lpstr>Lifting, Holding, and Handling Materials - Deliver Grout Mechanically</vt:lpstr>
      <vt:lpstr>Lifting, Holding, and Handling Materials - Use Mechanical Equipment for Digging</vt:lpstr>
      <vt:lpstr>Lifting, Holding, and Handling Materials - Use Mechanized Equipment to Stage Materials</vt:lpstr>
      <vt:lpstr>Lifting, Holding, and Handling Materials - Lift from Power Zone</vt:lpstr>
      <vt:lpstr>Lifting, Holding, and Handling Materials - Use Dollies or Carts</vt:lpstr>
      <vt:lpstr>Lifting, Holding, and Handling Materials - Use Manual Hand Trucks</vt:lpstr>
      <vt:lpstr>Lifting, Holding, and Handling Materials - Use Wall Jack</vt:lpstr>
      <vt:lpstr>Lifting, Holding, and Handling Materials - Use Motorized Lift for Plywood, Lumber, and Masonry</vt:lpstr>
      <vt:lpstr>Lifting, Holding, and Handling Materials - Use Vacuum Handles or Vacuum Lifters</vt:lpstr>
      <vt:lpstr>Lifting, Holding, and Handling Materials - Specify Lightweight Concrete Block</vt:lpstr>
      <vt:lpstr>Hands and Wrist</vt:lpstr>
      <vt:lpstr>Tools - Properly Designed Tools</vt:lpstr>
      <vt:lpstr>Tools - Power Caulking Guns</vt:lpstr>
      <vt:lpstr>Tools - Battery Operated Cable Cutters</vt:lpstr>
      <vt:lpstr>Tools - Mechanical Wire Pullers</vt:lpstr>
      <vt:lpstr>Tools - Low Vibration Tools</vt:lpstr>
      <vt:lpstr>Additional Resources</vt:lpstr>
      <vt:lpstr> Additional Resources</vt:lpstr>
    </vt:vector>
  </TitlesOfParts>
  <Company>Bucknell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forConstruction Site Safety- 2 to 4 hour</dc:title>
  <dc:creator>John Mroszczyk</dc:creator>
  <cp:lastModifiedBy>owner</cp:lastModifiedBy>
  <cp:revision>564</cp:revision>
  <dcterms:created xsi:type="dcterms:W3CDTF">2003-11-02T20:41:10Z</dcterms:created>
  <dcterms:modified xsi:type="dcterms:W3CDTF">2010-07-12T16:57:23Z</dcterms:modified>
</cp:coreProperties>
</file>