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50"/>
  </p:notesMasterIdLst>
  <p:sldIdLst>
    <p:sldId id="256" r:id="rId2"/>
    <p:sldId id="257" r:id="rId3"/>
    <p:sldId id="258" r:id="rId4"/>
    <p:sldId id="259" r:id="rId5"/>
    <p:sldId id="260" r:id="rId6"/>
    <p:sldId id="310" r:id="rId7"/>
    <p:sldId id="311" r:id="rId8"/>
    <p:sldId id="261" r:id="rId9"/>
    <p:sldId id="262" r:id="rId10"/>
    <p:sldId id="263" r:id="rId11"/>
    <p:sldId id="264" r:id="rId12"/>
    <p:sldId id="265" r:id="rId13"/>
    <p:sldId id="266" r:id="rId14"/>
    <p:sldId id="267" r:id="rId15"/>
    <p:sldId id="268" r:id="rId16"/>
    <p:sldId id="269" r:id="rId17"/>
    <p:sldId id="271" r:id="rId18"/>
    <p:sldId id="277" r:id="rId19"/>
    <p:sldId id="280" r:id="rId20"/>
    <p:sldId id="282" r:id="rId21"/>
    <p:sldId id="283" r:id="rId22"/>
    <p:sldId id="281"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309" r:id="rId36"/>
    <p:sldId id="296" r:id="rId37"/>
    <p:sldId id="297" r:id="rId38"/>
    <p:sldId id="298" r:id="rId39"/>
    <p:sldId id="299" r:id="rId40"/>
    <p:sldId id="307" r:id="rId41"/>
    <p:sldId id="300" r:id="rId42"/>
    <p:sldId id="301" r:id="rId43"/>
    <p:sldId id="302" r:id="rId44"/>
    <p:sldId id="303" r:id="rId45"/>
    <p:sldId id="304" r:id="rId46"/>
    <p:sldId id="305" r:id="rId47"/>
    <p:sldId id="308" r:id="rId48"/>
    <p:sldId id="30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scriba" initials="tas" lastIdx="4"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4622" autoAdjust="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Files\Work%20Zone\Self%20Assessment\2010%20and%202011\2011\Copy%20of%202011_WZSA_data_draft_080411.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6566523605150265E-2"/>
          <c:y val="4.645482318586585E-2"/>
          <c:w val="0.83476394849785407"/>
          <c:h val="0.68598372838802824"/>
        </c:manualLayout>
      </c:layout>
      <c:barChart>
        <c:barDir val="col"/>
        <c:grouping val="clustered"/>
        <c:ser>
          <c:idx val="0"/>
          <c:order val="0"/>
          <c:tx>
            <c:v>2003</c:v>
          </c:tx>
          <c:spPr>
            <a:solidFill>
              <a:srgbClr val="9999FF"/>
            </a:solidFill>
            <a:ln w="12700">
              <a:solidFill>
                <a:srgbClr val="000000"/>
              </a:solidFill>
              <a:prstDash val="solid"/>
            </a:ln>
          </c:spPr>
          <c:dLbls>
            <c:delete val="1"/>
          </c:dLbls>
          <c:cat>
            <c:strRef>
              <c:f>'2011'!$BI$85:$BI$90</c:f>
              <c:strCache>
                <c:ptCount val="6"/>
                <c:pt idx="0">
                  <c:v>Leadership and Policy</c:v>
                </c:pt>
                <c:pt idx="1">
                  <c:v>Project Planning and Programming</c:v>
                </c:pt>
                <c:pt idx="2">
                  <c:v>Project Design</c:v>
                </c:pt>
                <c:pt idx="3">
                  <c:v>Project Construction and Operation</c:v>
                </c:pt>
                <c:pt idx="4">
                  <c:v>Communications and Education</c:v>
                </c:pt>
                <c:pt idx="5">
                  <c:v>Program Evaluation</c:v>
                </c:pt>
              </c:strCache>
            </c:strRef>
          </c:cat>
          <c:val>
            <c:numRef>
              <c:f>'2011'!$BJ$85:$BJ$90</c:f>
              <c:numCache>
                <c:formatCode>0.0</c:formatCode>
                <c:ptCount val="6"/>
                <c:pt idx="0">
                  <c:v>6.2596153846153904</c:v>
                </c:pt>
                <c:pt idx="1">
                  <c:v>6.1955128205128149</c:v>
                </c:pt>
                <c:pt idx="2">
                  <c:v>7.5124999999999975</c:v>
                </c:pt>
                <c:pt idx="3">
                  <c:v>8.0500000000000025</c:v>
                </c:pt>
                <c:pt idx="4">
                  <c:v>9.7346153846153669</c:v>
                </c:pt>
                <c:pt idx="5">
                  <c:v>4.6586538461538485</c:v>
                </c:pt>
              </c:numCache>
            </c:numRef>
          </c:val>
        </c:ser>
        <c:ser>
          <c:idx val="1"/>
          <c:order val="1"/>
          <c:tx>
            <c:v>2004</c:v>
          </c:tx>
          <c:spPr>
            <a:solidFill>
              <a:srgbClr val="993366"/>
            </a:solidFill>
            <a:ln w="12700">
              <a:solidFill>
                <a:srgbClr val="000000"/>
              </a:solidFill>
              <a:prstDash val="solid"/>
            </a:ln>
          </c:spPr>
          <c:dLbls>
            <c:delete val="1"/>
          </c:dLbls>
          <c:val>
            <c:numRef>
              <c:f>'2011'!$BK$85:$BK$90</c:f>
              <c:numCache>
                <c:formatCode>0.0</c:formatCode>
                <c:ptCount val="6"/>
                <c:pt idx="0">
                  <c:v>6.7307692307692371</c:v>
                </c:pt>
                <c:pt idx="1">
                  <c:v>6.4006410256410389</c:v>
                </c:pt>
                <c:pt idx="2">
                  <c:v>7.8044871794871726</c:v>
                </c:pt>
                <c:pt idx="3">
                  <c:v>8.4017094017094056</c:v>
                </c:pt>
                <c:pt idx="4">
                  <c:v>10.36153846153846</c:v>
                </c:pt>
                <c:pt idx="5">
                  <c:v>4.8557692307692308</c:v>
                </c:pt>
              </c:numCache>
            </c:numRef>
          </c:val>
        </c:ser>
        <c:ser>
          <c:idx val="2"/>
          <c:order val="2"/>
          <c:tx>
            <c:v>2005</c:v>
          </c:tx>
          <c:spPr>
            <a:solidFill>
              <a:srgbClr val="FFFFCC"/>
            </a:solidFill>
            <a:ln w="12700">
              <a:solidFill>
                <a:srgbClr val="000000"/>
              </a:solidFill>
              <a:prstDash val="solid"/>
            </a:ln>
          </c:spPr>
          <c:dLbls>
            <c:delete val="1"/>
          </c:dLbls>
          <c:val>
            <c:numRef>
              <c:f>'2011'!$BL$85:$BL$90</c:f>
              <c:numCache>
                <c:formatCode>0.0</c:formatCode>
                <c:ptCount val="6"/>
                <c:pt idx="0">
                  <c:v>7.1437500000000007</c:v>
                </c:pt>
                <c:pt idx="1">
                  <c:v>6.8194444444444464</c:v>
                </c:pt>
                <c:pt idx="2">
                  <c:v>8.2916666666666643</c:v>
                </c:pt>
                <c:pt idx="3">
                  <c:v>8.8402777777777679</c:v>
                </c:pt>
                <c:pt idx="4">
                  <c:v>11.15416666666667</c:v>
                </c:pt>
                <c:pt idx="5">
                  <c:v>5.25</c:v>
                </c:pt>
              </c:numCache>
            </c:numRef>
          </c:val>
        </c:ser>
        <c:ser>
          <c:idx val="3"/>
          <c:order val="3"/>
          <c:tx>
            <c:v>2006</c:v>
          </c:tx>
          <c:spPr>
            <a:solidFill>
              <a:srgbClr val="CCFFFF"/>
            </a:solidFill>
            <a:ln w="12700">
              <a:solidFill>
                <a:srgbClr val="000000"/>
              </a:solidFill>
              <a:prstDash val="solid"/>
            </a:ln>
          </c:spPr>
          <c:dLbls>
            <c:delete val="1"/>
          </c:dLbls>
          <c:val>
            <c:numRef>
              <c:f>'2011'!$BM$85:$BM$90</c:f>
              <c:numCache>
                <c:formatCode>0.0</c:formatCode>
                <c:ptCount val="6"/>
                <c:pt idx="0">
                  <c:v>7.55</c:v>
                </c:pt>
                <c:pt idx="1">
                  <c:v>6.9266666666666694</c:v>
                </c:pt>
                <c:pt idx="2">
                  <c:v>8.5466666666666704</c:v>
                </c:pt>
                <c:pt idx="3">
                  <c:v>8.9733333333333327</c:v>
                </c:pt>
                <c:pt idx="4">
                  <c:v>11.056000000000004</c:v>
                </c:pt>
                <c:pt idx="5">
                  <c:v>5.5049999999999955</c:v>
                </c:pt>
              </c:numCache>
            </c:numRef>
          </c:val>
        </c:ser>
        <c:ser>
          <c:idx val="4"/>
          <c:order val="4"/>
          <c:tx>
            <c:v>2007</c:v>
          </c:tx>
          <c:spPr>
            <a:solidFill>
              <a:srgbClr val="660066"/>
            </a:solidFill>
            <a:ln w="12700">
              <a:solidFill>
                <a:srgbClr val="000000"/>
              </a:solidFill>
              <a:prstDash val="solid"/>
            </a:ln>
          </c:spPr>
          <c:dLbls>
            <c:delete val="1"/>
          </c:dLbls>
          <c:val>
            <c:numRef>
              <c:f>'2011'!$BN$85:$BN$90</c:f>
              <c:numCache>
                <c:formatCode>0.0</c:formatCode>
                <c:ptCount val="6"/>
                <c:pt idx="0">
                  <c:v>8.2826923076923098</c:v>
                </c:pt>
                <c:pt idx="1">
                  <c:v>7.6185897435897445</c:v>
                </c:pt>
                <c:pt idx="2">
                  <c:v>9.1121794871794819</c:v>
                </c:pt>
                <c:pt idx="3">
                  <c:v>9.5384615384615383</c:v>
                </c:pt>
                <c:pt idx="4">
                  <c:v>11.307692307692321</c:v>
                </c:pt>
                <c:pt idx="5">
                  <c:v>6.2259615384615365</c:v>
                </c:pt>
              </c:numCache>
            </c:numRef>
          </c:val>
        </c:ser>
        <c:ser>
          <c:idx val="5"/>
          <c:order val="5"/>
          <c:tx>
            <c:v>2008</c:v>
          </c:tx>
          <c:spPr>
            <a:solidFill>
              <a:srgbClr val="FF8080"/>
            </a:solidFill>
            <a:ln w="12700">
              <a:solidFill>
                <a:srgbClr val="000000"/>
              </a:solidFill>
              <a:prstDash val="solid"/>
            </a:ln>
          </c:spPr>
          <c:dLbls>
            <c:delete val="1"/>
          </c:dLbls>
          <c:val>
            <c:numRef>
              <c:f>'2011'!$BO$85:$BO$90</c:f>
              <c:numCache>
                <c:formatCode>0.0</c:formatCode>
                <c:ptCount val="6"/>
                <c:pt idx="0">
                  <c:v>9.203846153846154</c:v>
                </c:pt>
                <c:pt idx="1">
                  <c:v>8.1698717948717796</c:v>
                </c:pt>
                <c:pt idx="2">
                  <c:v>9.532051282051281</c:v>
                </c:pt>
                <c:pt idx="3">
                  <c:v>9.9102564102564088</c:v>
                </c:pt>
                <c:pt idx="4">
                  <c:v>11.511538461538461</c:v>
                </c:pt>
                <c:pt idx="5">
                  <c:v>6.5769230769230784</c:v>
                </c:pt>
              </c:numCache>
            </c:numRef>
          </c:val>
        </c:ser>
        <c:ser>
          <c:idx val="6"/>
          <c:order val="6"/>
          <c:tx>
            <c:v>2009</c:v>
          </c:tx>
          <c:spPr>
            <a:solidFill>
              <a:srgbClr val="0066CC"/>
            </a:solidFill>
            <a:ln w="12700">
              <a:solidFill>
                <a:srgbClr val="000000"/>
              </a:solidFill>
              <a:prstDash val="solid"/>
            </a:ln>
          </c:spPr>
          <c:dLbls>
            <c:delete val="1"/>
          </c:dLbls>
          <c:val>
            <c:numRef>
              <c:f>'2011'!$BP$85:$BP$90</c:f>
              <c:numCache>
                <c:formatCode>0.0</c:formatCode>
                <c:ptCount val="6"/>
                <c:pt idx="0">
                  <c:v>9.5784313725490247</c:v>
                </c:pt>
                <c:pt idx="1">
                  <c:v>8.2254901960784288</c:v>
                </c:pt>
                <c:pt idx="2">
                  <c:v>9.7990196078431353</c:v>
                </c:pt>
                <c:pt idx="3">
                  <c:v>10.248366013071875</c:v>
                </c:pt>
                <c:pt idx="4">
                  <c:v>11.792156862745102</c:v>
                </c:pt>
                <c:pt idx="5">
                  <c:v>7.0245098039215685</c:v>
                </c:pt>
              </c:numCache>
            </c:numRef>
          </c:val>
        </c:ser>
        <c:ser>
          <c:idx val="7"/>
          <c:order val="7"/>
          <c:tx>
            <c:v>2010</c:v>
          </c:tx>
          <c:spPr>
            <a:solidFill>
              <a:srgbClr val="CCCCFF"/>
            </a:solidFill>
            <a:ln w="12700">
              <a:solidFill>
                <a:srgbClr val="000000"/>
              </a:solidFill>
              <a:prstDash val="solid"/>
            </a:ln>
          </c:spPr>
          <c:dLbls>
            <c:delete val="1"/>
          </c:dLbls>
          <c:val>
            <c:numRef>
              <c:f>'2011'!$BQ$85:$BQ$90</c:f>
              <c:numCache>
                <c:formatCode>0.0</c:formatCode>
                <c:ptCount val="6"/>
                <c:pt idx="0">
                  <c:v>9.8673076923077048</c:v>
                </c:pt>
                <c:pt idx="1">
                  <c:v>8.7307692307692442</c:v>
                </c:pt>
                <c:pt idx="2">
                  <c:v>10.230769230769241</c:v>
                </c:pt>
                <c:pt idx="3">
                  <c:v>10.508547008547017</c:v>
                </c:pt>
                <c:pt idx="4">
                  <c:v>12.338461538461539</c:v>
                </c:pt>
                <c:pt idx="5">
                  <c:v>7.2355769230769225</c:v>
                </c:pt>
              </c:numCache>
            </c:numRef>
          </c:val>
        </c:ser>
        <c:ser>
          <c:idx val="8"/>
          <c:order val="8"/>
          <c:tx>
            <c:v>2011</c:v>
          </c:tx>
          <c:spPr>
            <a:solidFill>
              <a:srgbClr val="000080"/>
            </a:solidFill>
            <a:ln w="12700">
              <a:solidFill>
                <a:srgbClr val="000000"/>
              </a:solidFill>
              <a:prstDash val="solid"/>
            </a:ln>
          </c:spPr>
          <c:dLbls>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showVal val="1"/>
          </c:dLbls>
          <c:val>
            <c:numRef>
              <c:f>'2011'!$BR$85:$BR$90</c:f>
              <c:numCache>
                <c:formatCode>0.0</c:formatCode>
                <c:ptCount val="6"/>
                <c:pt idx="0">
                  <c:v>10.030769230769245</c:v>
                </c:pt>
                <c:pt idx="1">
                  <c:v>8.8878205128205128</c:v>
                </c:pt>
                <c:pt idx="2">
                  <c:v>10.491987179487182</c:v>
                </c:pt>
                <c:pt idx="3">
                  <c:v>10.807692307692319</c:v>
                </c:pt>
                <c:pt idx="4">
                  <c:v>12.55</c:v>
                </c:pt>
                <c:pt idx="5">
                  <c:v>7.5</c:v>
                </c:pt>
              </c:numCache>
            </c:numRef>
          </c:val>
        </c:ser>
        <c:dLbls>
          <c:showVal val="1"/>
        </c:dLbls>
        <c:axId val="80239616"/>
        <c:axId val="80262272"/>
      </c:barChart>
      <c:catAx>
        <c:axId val="80239616"/>
        <c:scaling>
          <c:orientation val="minMax"/>
        </c:scaling>
        <c:axPos val="b"/>
        <c:title>
          <c:tx>
            <c:rich>
              <a:bodyPr/>
              <a:lstStyle/>
              <a:p>
                <a:pPr>
                  <a:defRPr sz="1000" b="1" i="0" u="none" strike="noStrike" baseline="0">
                    <a:solidFill>
                      <a:srgbClr val="000000"/>
                    </a:solidFill>
                    <a:latin typeface="Arial"/>
                    <a:ea typeface="Arial"/>
                    <a:cs typeface="Arial"/>
                  </a:defRPr>
                </a:pPr>
                <a:r>
                  <a:rPr lang="en-US"/>
                  <a:t>WZ SA Section</a:t>
                </a:r>
              </a:p>
            </c:rich>
          </c:tx>
          <c:layout>
            <c:manualLayout>
              <c:xMode val="edge"/>
              <c:yMode val="edge"/>
              <c:x val="0.44495019973037192"/>
              <c:y val="0.87187256765318322"/>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80262272"/>
        <c:crosses val="autoZero"/>
        <c:auto val="1"/>
        <c:lblAlgn val="ctr"/>
        <c:lblOffset val="100"/>
        <c:tickLblSkip val="1"/>
        <c:tickMarkSkip val="1"/>
      </c:catAx>
      <c:valAx>
        <c:axId val="80262272"/>
        <c:scaling>
          <c:orientation val="minMax"/>
        </c:scaling>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Average Rating</a:t>
                </a:r>
              </a:p>
            </c:rich>
          </c:tx>
          <c:layout>
            <c:manualLayout>
              <c:xMode val="edge"/>
              <c:yMode val="edge"/>
              <c:x val="2.3774110086773031E-2"/>
              <c:y val="0.22413838356412394"/>
            </c:manualLayout>
          </c:layout>
          <c:spPr>
            <a:noFill/>
            <a:ln w="25400">
              <a:noFill/>
            </a:ln>
          </c:spPr>
        </c:title>
        <c:numFmt formatCode="0.0"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80239616"/>
        <c:crosses val="autoZero"/>
        <c:crossBetween val="between"/>
      </c:valAx>
      <c:spPr>
        <a:solidFill>
          <a:srgbClr val="FFFFFF"/>
        </a:solidFill>
        <a:ln w="12700">
          <a:solidFill>
            <a:srgbClr val="808080"/>
          </a:solidFill>
          <a:prstDash val="solid"/>
        </a:ln>
      </c:spPr>
    </c:plotArea>
    <c:legend>
      <c:legendPos val="r"/>
      <c:layout>
        <c:manualLayout>
          <c:xMode val="edge"/>
          <c:yMode val="edge"/>
          <c:x val="0.12363406531478953"/>
          <c:y val="0.93150352973119643"/>
          <c:w val="0.77470152529866165"/>
          <c:h val="5.328287627839625E-2"/>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lineChart>
        <c:grouping val="standard"/>
        <c:ser>
          <c:idx val="0"/>
          <c:order val="0"/>
          <c:tx>
            <c:strRef>
              <c:f>Sheet1!$B$1</c:f>
              <c:strCache>
                <c:ptCount val="1"/>
                <c:pt idx="0">
                  <c:v>Fatal WZ Crashes</c:v>
                </c:pt>
              </c:strCache>
            </c:strRef>
          </c:tx>
          <c:marker>
            <c:symbol val="none"/>
          </c:marker>
          <c:cat>
            <c:numRef>
              <c:f>Sheet1!$A$2:$A$7</c:f>
              <c:numCache>
                <c:formatCode>General</c:formatCode>
                <c:ptCount val="6"/>
                <c:pt idx="0">
                  <c:v>2005</c:v>
                </c:pt>
                <c:pt idx="1">
                  <c:v>2006</c:v>
                </c:pt>
                <c:pt idx="2">
                  <c:v>2007</c:v>
                </c:pt>
                <c:pt idx="3">
                  <c:v>2008</c:v>
                </c:pt>
                <c:pt idx="4">
                  <c:v>2009</c:v>
                </c:pt>
                <c:pt idx="5">
                  <c:v>2010</c:v>
                </c:pt>
              </c:numCache>
            </c:numRef>
          </c:cat>
          <c:val>
            <c:numRef>
              <c:f>Sheet1!$B$2:$B$7</c:f>
              <c:numCache>
                <c:formatCode>General</c:formatCode>
                <c:ptCount val="6"/>
                <c:pt idx="0">
                  <c:v>21</c:v>
                </c:pt>
                <c:pt idx="1">
                  <c:v>18</c:v>
                </c:pt>
                <c:pt idx="2">
                  <c:v>19</c:v>
                </c:pt>
                <c:pt idx="3">
                  <c:v>16</c:v>
                </c:pt>
                <c:pt idx="4">
                  <c:v>20</c:v>
                </c:pt>
                <c:pt idx="5">
                  <c:v>27</c:v>
                </c:pt>
              </c:numCache>
            </c:numRef>
          </c:val>
        </c:ser>
        <c:marker val="1"/>
        <c:axId val="92594944"/>
        <c:axId val="92596480"/>
      </c:lineChart>
      <c:catAx>
        <c:axId val="92594944"/>
        <c:scaling>
          <c:orientation val="minMax"/>
        </c:scaling>
        <c:axPos val="b"/>
        <c:numFmt formatCode="General" sourceLinked="1"/>
        <c:tickLblPos val="nextTo"/>
        <c:crossAx val="92596480"/>
        <c:crosses val="autoZero"/>
        <c:auto val="1"/>
        <c:lblAlgn val="ctr"/>
        <c:lblOffset val="100"/>
      </c:catAx>
      <c:valAx>
        <c:axId val="92596480"/>
        <c:scaling>
          <c:orientation val="minMax"/>
        </c:scaling>
        <c:axPos val="l"/>
        <c:majorGridlines/>
        <c:numFmt formatCode="General" sourceLinked="1"/>
        <c:tickLblPos val="nextTo"/>
        <c:crossAx val="92594944"/>
        <c:crosses val="autoZero"/>
        <c:crossBetween val="between"/>
      </c:valAx>
    </c:plotArea>
    <c:legend>
      <c:legendPos val="b"/>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BFD93-8E21-4F44-A067-0EC56B8D355C}" type="datetimeFigureOut">
              <a:rPr lang="en-US" smtClean="0"/>
              <a:pPr/>
              <a:t>10/27/2011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8E90D-6938-4C54-A838-D6AE0FE111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D5EE2-051A-45FC-B9CE-9F8596DFBBB0}" type="slidenum">
              <a:rPr lang="en-US"/>
              <a:pPr/>
              <a:t>6</a:t>
            </a:fld>
            <a:endParaRPr lang="en-US"/>
          </a:p>
        </p:txBody>
      </p:sp>
      <p:sp>
        <p:nvSpPr>
          <p:cNvPr id="258050" name="Rectangle 2"/>
          <p:cNvSpPr>
            <a:spLocks noRo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a:t>The WZ Rule is built on better understanding and managing WZ safety and mobility impacts.  This requires data and information.  </a:t>
            </a:r>
          </a:p>
          <a:p>
            <a:endParaRPr lang="en-US"/>
          </a:p>
          <a:p>
            <a:r>
              <a:rPr lang="en-US"/>
              <a:t>Recognizing this, the WZ Safety and Mobility Rule includes provisions for impacts assessment, data, and process reviews.  In updating this Rule, FHWA expanded the data provision to include operational data.  Operational data – such as traffic volumes/exposure and queues – are critical to understanding both the safety and mobility impacts of WZs.</a:t>
            </a:r>
          </a:p>
          <a:p>
            <a:endParaRPr lang="en-US"/>
          </a:p>
          <a:p>
            <a:r>
              <a:rPr lang="en-US"/>
              <a:t>Having WZ performance measures can helps an agency focus in on an agreed upon set of key parameters so that data collection efforts can be done efficiently and data used effectively to make decisions.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BBBA9-EE47-4D1F-ACA6-3FB339E5B1F7}" type="slidenum">
              <a:rPr lang="en-US"/>
              <a:pPr/>
              <a:t>7</a:t>
            </a:fld>
            <a:endParaRPr lang="en-US"/>
          </a:p>
        </p:txBody>
      </p:sp>
      <p:sp>
        <p:nvSpPr>
          <p:cNvPr id="295938" name="Rectangle 2"/>
          <p:cNvSpPr>
            <a:spLocks noRo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 days or night when work activity occurs</a:t>
            </a:r>
          </a:p>
          <a:p>
            <a:pPr lvl="1"/>
            <a:r>
              <a:rPr lang="en-US" dirty="0" smtClean="0"/>
              <a:t>Average hours of work per day or night</a:t>
            </a:r>
          </a:p>
          <a:p>
            <a:pPr lvl="1"/>
            <a:r>
              <a:rPr lang="en-US" dirty="0" smtClean="0"/>
              <a:t>% work hours with lane closures</a:t>
            </a:r>
          </a:p>
          <a:p>
            <a:pPr lvl="1"/>
            <a:r>
              <a:rPr lang="en-US" dirty="0" smtClean="0"/>
              <a:t>Lane-mile-hour of closures (overall, during certain time periods)</a:t>
            </a:r>
          </a:p>
          <a:p>
            <a:endParaRPr lang="en-US" dirty="0" smtClean="0"/>
          </a:p>
          <a:p>
            <a:pPr lvl="1"/>
            <a:r>
              <a:rPr lang="en-US" dirty="0" smtClean="0"/>
              <a:t>Counts (possibly by severity)</a:t>
            </a:r>
          </a:p>
          <a:p>
            <a:pPr lvl="1"/>
            <a:r>
              <a:rPr lang="en-US" dirty="0" smtClean="0"/>
              <a:t>% of crashes of a certain type</a:t>
            </a:r>
          </a:p>
          <a:p>
            <a:pPr lvl="1"/>
            <a:r>
              <a:rPr lang="en-US" dirty="0" smtClean="0"/>
              <a:t>Rates per vehicle-mile-traveled (or change in rate)</a:t>
            </a:r>
          </a:p>
          <a:p>
            <a:pPr lvl="1"/>
            <a:r>
              <a:rPr lang="en-US" dirty="0" smtClean="0"/>
              <a:t>% of projects that exceed an acceptable crash rate (or change in rate)</a:t>
            </a:r>
          </a:p>
          <a:p>
            <a:pPr lvl="1"/>
            <a:r>
              <a:rPr lang="en-US" dirty="0" smtClean="0"/>
              <a:t>$ or % change in crash costs compared to the expected no-work-zone costs</a:t>
            </a:r>
          </a:p>
          <a:p>
            <a:pPr lvl="1"/>
            <a:r>
              <a:rPr lang="en-US" dirty="0" smtClean="0"/>
              <a:t>Highway worker injuries or rate per hours worked</a:t>
            </a:r>
          </a:p>
          <a:p>
            <a:endParaRPr lang="en-US" dirty="0"/>
          </a:p>
        </p:txBody>
      </p:sp>
      <p:sp>
        <p:nvSpPr>
          <p:cNvPr id="4" name="Slide Number Placeholder 3"/>
          <p:cNvSpPr>
            <a:spLocks noGrp="1"/>
          </p:cNvSpPr>
          <p:nvPr>
            <p:ph type="sldNum" sz="quarter" idx="10"/>
          </p:nvPr>
        </p:nvSpPr>
        <p:spPr/>
        <p:txBody>
          <a:bodyPr/>
          <a:lstStyle/>
          <a:p>
            <a:fld id="{D958E90D-6938-4C54-A838-D6AE0FE11185}"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C5B8FE8-20AD-4607-8680-22A5E3345484}" type="datetimeFigureOut">
              <a:rPr lang="en-US" smtClean="0"/>
              <a:pPr/>
              <a:t>10/27/2011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F3381A26-349A-4DAF-8423-5BBDB8750225}"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C5B8FE8-20AD-4607-8680-22A5E3345484}" type="datetimeFigureOut">
              <a:rPr lang="en-US" smtClean="0"/>
              <a:pPr/>
              <a:t>10/27/2011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381A26-349A-4DAF-8423-5BBDB87502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C5B8FE8-20AD-4607-8680-22A5E3345484}" type="datetimeFigureOut">
              <a:rPr lang="en-US" smtClean="0"/>
              <a:pPr/>
              <a:t>10/27/2011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381A26-349A-4DAF-8423-5BBDB87502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C5B8FE8-20AD-4607-8680-22A5E3345484}" type="datetimeFigureOut">
              <a:rPr lang="en-US" smtClean="0"/>
              <a:pPr/>
              <a:t>10/27/2011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381A26-349A-4DAF-8423-5BBDB87502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C5B8FE8-20AD-4607-8680-22A5E3345484}" type="datetimeFigureOut">
              <a:rPr lang="en-US" smtClean="0"/>
              <a:pPr/>
              <a:t>10/27/2011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381A26-349A-4DAF-8423-5BBDB8750225}"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C5B8FE8-20AD-4607-8680-22A5E3345484}" type="datetimeFigureOut">
              <a:rPr lang="en-US" smtClean="0"/>
              <a:pPr/>
              <a:t>10/27/2011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3381A26-349A-4DAF-8423-5BBDB87502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C5B8FE8-20AD-4607-8680-22A5E3345484}" type="datetimeFigureOut">
              <a:rPr lang="en-US" smtClean="0"/>
              <a:pPr/>
              <a:t>10/27/2011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3381A26-349A-4DAF-8423-5BBDB87502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C5B8FE8-20AD-4607-8680-22A5E3345484}" type="datetimeFigureOut">
              <a:rPr lang="en-US" smtClean="0"/>
              <a:pPr/>
              <a:t>10/27/2011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3381A26-349A-4DAF-8423-5BBDB87502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C5B8FE8-20AD-4607-8680-22A5E3345484}" type="datetimeFigureOut">
              <a:rPr lang="en-US" smtClean="0"/>
              <a:pPr/>
              <a:t>10/27/2011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3381A26-349A-4DAF-8423-5BBDB8750225}"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C5B8FE8-20AD-4607-8680-22A5E3345484}" type="datetimeFigureOut">
              <a:rPr lang="en-US" smtClean="0"/>
              <a:pPr/>
              <a:t>10/27/2011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3381A26-349A-4DAF-8423-5BBDB87502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C5B8FE8-20AD-4607-8680-22A5E3345484}" type="datetimeFigureOut">
              <a:rPr lang="en-US" smtClean="0"/>
              <a:pPr/>
              <a:t>10/27/2011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3381A26-349A-4DAF-8423-5BBDB8750225}"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C5B8FE8-20AD-4607-8680-22A5E3345484}" type="datetimeFigureOut">
              <a:rPr lang="en-US" smtClean="0"/>
              <a:pPr/>
              <a:t>10/27/2011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381A26-349A-4DAF-8423-5BBDB8750225}"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ops.fhwa.dot.gov/wz/decision_support/performance-development.ht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g-ullman@tamu.edu" TargetMode="External"/><Relationship Id="rId2" Type="http://schemas.openxmlformats.org/officeDocument/2006/relationships/hyperlink" Target="mailto:Tracy.Scriba@dot.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09600"/>
            <a:ext cx="7406640" cy="1472184"/>
          </a:xfrm>
        </p:spPr>
        <p:txBody>
          <a:bodyPr>
            <a:normAutofit fontScale="90000"/>
          </a:bodyPr>
          <a:lstStyle/>
          <a:p>
            <a:r>
              <a:rPr lang="en-US" dirty="0" smtClean="0"/>
              <a:t>A Tutorial on Establishing Effective Work Zone Performance Measures</a:t>
            </a:r>
            <a:endParaRPr lang="en-US" dirty="0"/>
          </a:p>
        </p:txBody>
      </p:sp>
      <p:sp>
        <p:nvSpPr>
          <p:cNvPr id="3" name="Subtitle 2"/>
          <p:cNvSpPr>
            <a:spLocks noGrp="1"/>
          </p:cNvSpPr>
          <p:nvPr>
            <p:ph type="subTitle" idx="1"/>
          </p:nvPr>
        </p:nvSpPr>
        <p:spPr>
          <a:xfrm>
            <a:off x="1295400" y="2438400"/>
            <a:ext cx="3352800" cy="2667000"/>
          </a:xfrm>
        </p:spPr>
        <p:txBody>
          <a:bodyPr>
            <a:normAutofit fontScale="92500" lnSpcReduction="10000"/>
          </a:bodyPr>
          <a:lstStyle/>
          <a:p>
            <a:pPr algn="ctr"/>
            <a:r>
              <a:rPr lang="en-US" dirty="0" smtClean="0"/>
              <a:t>Tracy </a:t>
            </a:r>
            <a:r>
              <a:rPr lang="en-US" dirty="0" err="1" smtClean="0"/>
              <a:t>Scriba</a:t>
            </a:r>
            <a:r>
              <a:rPr lang="en-US" dirty="0" smtClean="0"/>
              <a:t>, </a:t>
            </a:r>
          </a:p>
          <a:p>
            <a:pPr algn="ctr"/>
            <a:r>
              <a:rPr lang="en-US" dirty="0" smtClean="0"/>
              <a:t>Federal Highway Administration</a:t>
            </a:r>
          </a:p>
          <a:p>
            <a:pPr algn="ctr"/>
            <a:r>
              <a:rPr lang="en-US" dirty="0" smtClean="0"/>
              <a:t>and</a:t>
            </a:r>
          </a:p>
          <a:p>
            <a:pPr algn="ctr"/>
            <a:r>
              <a:rPr lang="en-US" dirty="0" smtClean="0"/>
              <a:t>Gerald Ullman, </a:t>
            </a:r>
          </a:p>
          <a:p>
            <a:pPr algn="ctr"/>
            <a:r>
              <a:rPr lang="en-US" dirty="0" smtClean="0"/>
              <a:t>Texas Transportation Institute</a:t>
            </a:r>
          </a:p>
          <a:p>
            <a:pPr algn="ctr"/>
            <a:endParaRPr lang="en-US" dirty="0" smtClean="0"/>
          </a:p>
          <a:p>
            <a:pPr algn="ctr"/>
            <a:endParaRPr lang="en-US" dirty="0" smtClean="0"/>
          </a:p>
        </p:txBody>
      </p:sp>
      <p:pic>
        <p:nvPicPr>
          <p:cNvPr id="7" name="Picture 6" descr="USDOT-FHWA-01-Color.jpg"/>
          <p:cNvPicPr>
            <a:picLocks noChangeAspect="1"/>
          </p:cNvPicPr>
          <p:nvPr/>
        </p:nvPicPr>
        <p:blipFill>
          <a:blip r:embed="rId2" cstate="print"/>
          <a:stretch>
            <a:fillRect/>
          </a:stretch>
        </p:blipFill>
        <p:spPr>
          <a:xfrm>
            <a:off x="1070610" y="6305174"/>
            <a:ext cx="2129790" cy="324226"/>
          </a:xfrm>
          <a:prstGeom prst="rect">
            <a:avLst/>
          </a:prstGeom>
        </p:spPr>
      </p:pic>
      <p:pic>
        <p:nvPicPr>
          <p:cNvPr id="8" name="Picture 7" descr="89a_Color_TTI_Logo.gif"/>
          <p:cNvPicPr>
            <a:picLocks noChangeAspect="1"/>
          </p:cNvPicPr>
          <p:nvPr/>
        </p:nvPicPr>
        <p:blipFill>
          <a:blip r:embed="rId3" cstate="print"/>
          <a:stretch>
            <a:fillRect/>
          </a:stretch>
        </p:blipFill>
        <p:spPr>
          <a:xfrm>
            <a:off x="7467600" y="6324600"/>
            <a:ext cx="1550368" cy="351877"/>
          </a:xfrm>
          <a:prstGeom prst="rect">
            <a:avLst/>
          </a:prstGeom>
        </p:spPr>
      </p:pic>
      <p:pic>
        <p:nvPicPr>
          <p:cNvPr id="14346" name="Picture 10"/>
          <p:cNvPicPr>
            <a:picLocks noChangeAspect="1" noChangeArrowheads="1"/>
          </p:cNvPicPr>
          <p:nvPr/>
        </p:nvPicPr>
        <p:blipFill>
          <a:blip r:embed="rId4" cstate="print"/>
          <a:srcRect/>
          <a:stretch>
            <a:fillRect/>
          </a:stretch>
        </p:blipFill>
        <p:spPr bwMode="auto">
          <a:xfrm>
            <a:off x="5410200" y="2514600"/>
            <a:ext cx="3315514" cy="3048000"/>
          </a:xfrm>
          <a:prstGeom prst="rect">
            <a:avLst/>
          </a:prstGeom>
          <a:noFill/>
        </p:spPr>
      </p:pic>
      <p:pic>
        <p:nvPicPr>
          <p:cNvPr id="19" name="Picture 18" descr="wz_logo_new.jpg"/>
          <p:cNvPicPr>
            <a:picLocks noChangeAspect="1"/>
          </p:cNvPicPr>
          <p:nvPr/>
        </p:nvPicPr>
        <p:blipFill>
          <a:blip r:embed="rId5" cstate="print"/>
          <a:stretch>
            <a:fillRect/>
          </a:stretch>
        </p:blipFill>
        <p:spPr>
          <a:xfrm>
            <a:off x="4191000" y="6185450"/>
            <a:ext cx="2438400" cy="5889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 Zone Performance Measurement Myths</a:t>
            </a:r>
            <a:endParaRPr lang="en-US" dirty="0"/>
          </a:p>
        </p:txBody>
      </p:sp>
      <p:sp>
        <p:nvSpPr>
          <p:cNvPr id="3" name="Content Placeholder 2"/>
          <p:cNvSpPr>
            <a:spLocks noGrp="1"/>
          </p:cNvSpPr>
          <p:nvPr>
            <p:ph idx="1"/>
          </p:nvPr>
        </p:nvSpPr>
        <p:spPr>
          <a:xfrm>
            <a:off x="1371600" y="1600200"/>
            <a:ext cx="7498080" cy="4800600"/>
          </a:xfrm>
        </p:spPr>
        <p:txBody>
          <a:bodyPr>
            <a:normAutofit lnSpcReduction="10000"/>
          </a:bodyPr>
          <a:lstStyle/>
          <a:p>
            <a:r>
              <a:rPr lang="en-US" dirty="0" smtClean="0"/>
              <a:t>“Measurements must be obtained for all work zones”</a:t>
            </a:r>
          </a:p>
          <a:p>
            <a:pPr lvl="1"/>
            <a:r>
              <a:rPr lang="en-US" dirty="0" smtClean="0"/>
              <a:t>Reality:  It may be only necessary to monitor a set of key work zones </a:t>
            </a:r>
          </a:p>
          <a:p>
            <a:r>
              <a:rPr lang="en-US" dirty="0" smtClean="0"/>
              <a:t>“Measurements must be continuous at the work zones that are monitored”</a:t>
            </a:r>
          </a:p>
          <a:p>
            <a:pPr lvl="1"/>
            <a:r>
              <a:rPr lang="en-US" dirty="0" smtClean="0"/>
              <a:t>Reality:  It may only be necessary to obtain a few key measurements during the right times and at the right locations in a work zone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 Zone Performance Measurement Myths</a:t>
            </a:r>
            <a:endParaRPr lang="en-US" dirty="0"/>
          </a:p>
        </p:txBody>
      </p:sp>
      <p:sp>
        <p:nvSpPr>
          <p:cNvPr id="3" name="Content Placeholder 2"/>
          <p:cNvSpPr>
            <a:spLocks noGrp="1"/>
          </p:cNvSpPr>
          <p:nvPr>
            <p:ph idx="1"/>
          </p:nvPr>
        </p:nvSpPr>
        <p:spPr>
          <a:xfrm>
            <a:off x="1447800" y="1676400"/>
            <a:ext cx="7498080" cy="4648200"/>
          </a:xfrm>
        </p:spPr>
        <p:txBody>
          <a:bodyPr>
            <a:normAutofit/>
          </a:bodyPr>
          <a:lstStyle/>
          <a:p>
            <a:r>
              <a:rPr lang="en-US" dirty="0" smtClean="0"/>
              <a:t>“A lot of time and money must be spent on data collection”</a:t>
            </a:r>
          </a:p>
          <a:p>
            <a:pPr lvl="1"/>
            <a:r>
              <a:rPr lang="en-US" dirty="0" smtClean="0"/>
              <a:t>Reality:  Depending on project characteristics, low-cost data collection methods may be available and appropriate</a:t>
            </a:r>
          </a:p>
          <a:p>
            <a:pPr lvl="1"/>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 Zone Performance Measurement Myths</a:t>
            </a:r>
            <a:endParaRPr lang="en-US" dirty="0"/>
          </a:p>
        </p:txBody>
      </p:sp>
      <p:sp>
        <p:nvSpPr>
          <p:cNvPr id="3" name="Content Placeholder 2"/>
          <p:cNvSpPr>
            <a:spLocks noGrp="1"/>
          </p:cNvSpPr>
          <p:nvPr>
            <p:ph idx="1"/>
          </p:nvPr>
        </p:nvSpPr>
        <p:spPr>
          <a:xfrm>
            <a:off x="1435608" y="1676400"/>
            <a:ext cx="7498080" cy="4876800"/>
          </a:xfrm>
        </p:spPr>
        <p:txBody>
          <a:bodyPr>
            <a:normAutofit lnSpcReduction="10000"/>
          </a:bodyPr>
          <a:lstStyle/>
          <a:p>
            <a:r>
              <a:rPr lang="en-US" dirty="0" smtClean="0"/>
              <a:t>“A lot of time and money must be spent on data collection”</a:t>
            </a:r>
          </a:p>
          <a:p>
            <a:pPr lvl="1"/>
            <a:r>
              <a:rPr lang="en-US" dirty="0" smtClean="0"/>
              <a:t>Reality: depending on project characteristics and agency goals, low-cost data collection methods may be available and appropriate</a:t>
            </a:r>
          </a:p>
          <a:p>
            <a:pPr lvl="1"/>
            <a:endParaRPr lang="en-US" sz="1400" dirty="0" smtClean="0"/>
          </a:p>
          <a:p>
            <a:pPr>
              <a:buNone/>
            </a:pPr>
            <a:r>
              <a:rPr lang="en-US" b="1" i="1" dirty="0" smtClean="0"/>
              <a:t>Work zone performance measurement is simply a tool that can help an agency accomplish its mission more effectively</a:t>
            </a:r>
            <a:endParaRPr lang="en-US" b="1"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057400"/>
            <a:ext cx="7498080" cy="2971800"/>
          </a:xfrm>
        </p:spPr>
        <p:txBody>
          <a:bodyPr>
            <a:normAutofit/>
          </a:bodyPr>
          <a:lstStyle/>
          <a:p>
            <a:r>
              <a:rPr lang="en-US" dirty="0" smtClean="0"/>
              <a:t>Making Work Zone Performance Measurement Happen in your Agency </a:t>
            </a:r>
            <a:endParaRPr lang="en-US" dirty="0"/>
          </a:p>
        </p:txBody>
      </p:sp>
      <p:pic>
        <p:nvPicPr>
          <p:cNvPr id="5" name="Picture 4"/>
          <p:cNvPicPr/>
          <p:nvPr/>
        </p:nvPicPr>
        <p:blipFill>
          <a:blip r:embed="rId2" cstate="print"/>
          <a:srcRect/>
          <a:stretch>
            <a:fillRect/>
          </a:stretch>
        </p:blipFill>
        <p:spPr bwMode="auto">
          <a:xfrm>
            <a:off x="4495800" y="4648200"/>
            <a:ext cx="3733800" cy="1905000"/>
          </a:xfrm>
          <a:prstGeom prst="rect">
            <a:avLst/>
          </a:prstGeom>
          <a:noFill/>
          <a:ln w="19050">
            <a:solidFill>
              <a:srgbClr val="333399"/>
            </a:solidFill>
            <a:miter lim="800000"/>
            <a:headEnd/>
            <a:tailEnd/>
          </a:ln>
        </p:spPr>
      </p:pic>
      <p:pic>
        <p:nvPicPr>
          <p:cNvPr id="6" name="Picture 5" descr="NJ TMC2.jpg"/>
          <p:cNvPicPr/>
          <p:nvPr/>
        </p:nvPicPr>
        <p:blipFill>
          <a:blip r:embed="rId3" cstate="print"/>
          <a:srcRect/>
          <a:stretch>
            <a:fillRect/>
          </a:stretch>
        </p:blipFill>
        <p:spPr bwMode="auto">
          <a:xfrm>
            <a:off x="1752600" y="381000"/>
            <a:ext cx="2330012" cy="1749973"/>
          </a:xfrm>
          <a:prstGeom prst="rect">
            <a:avLst/>
          </a:prstGeom>
          <a:noFill/>
        </p:spPr>
      </p:pic>
      <p:pic>
        <p:nvPicPr>
          <p:cNvPr id="15363" name="Picture 3" descr="C:\Documents and Settings\g-ullman\Local Settings\Temporary Internet Files\Content.IE5\FL2A7R31\MP900431659[1].jpg"/>
          <p:cNvPicPr>
            <a:picLocks noChangeAspect="1" noChangeArrowheads="1"/>
          </p:cNvPicPr>
          <p:nvPr/>
        </p:nvPicPr>
        <p:blipFill>
          <a:blip r:embed="rId4" cstate="print"/>
          <a:srcRect l="44719" t="3532" r="5855"/>
          <a:stretch>
            <a:fillRect/>
          </a:stretch>
        </p:blipFill>
        <p:spPr bwMode="auto">
          <a:xfrm>
            <a:off x="6553200" y="381000"/>
            <a:ext cx="1600200" cy="208133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Key Steps</a:t>
            </a:r>
            <a:endParaRPr lang="en-US" sz="4000" dirty="0"/>
          </a:p>
        </p:txBody>
      </p:sp>
      <p:sp>
        <p:nvSpPr>
          <p:cNvPr id="3" name="Content Placeholder 2"/>
          <p:cNvSpPr>
            <a:spLocks noGrp="1"/>
          </p:cNvSpPr>
          <p:nvPr>
            <p:ph idx="1"/>
          </p:nvPr>
        </p:nvSpPr>
        <p:spPr/>
        <p:txBody>
          <a:bodyPr>
            <a:normAutofit lnSpcReduction="10000"/>
          </a:bodyPr>
          <a:lstStyle/>
          <a:p>
            <a:pPr marL="596646" indent="-514350">
              <a:buFont typeface="+mj-lt"/>
              <a:buAutoNum type="arabicPeriod"/>
            </a:pPr>
            <a:r>
              <a:rPr lang="en-US" dirty="0" smtClean="0"/>
              <a:t>Identify and engage stakeholders</a:t>
            </a:r>
          </a:p>
          <a:p>
            <a:pPr marL="596646" indent="-514350">
              <a:buFont typeface="+mj-lt"/>
              <a:buAutoNum type="arabicPeriod"/>
            </a:pPr>
            <a:r>
              <a:rPr lang="en-US" dirty="0" smtClean="0"/>
              <a:t>Select appropriate measures</a:t>
            </a:r>
          </a:p>
          <a:p>
            <a:pPr marL="596646" indent="-514350">
              <a:buFont typeface="+mj-lt"/>
              <a:buAutoNum type="arabicPeriod"/>
            </a:pPr>
            <a:r>
              <a:rPr lang="en-US" dirty="0" smtClean="0"/>
              <a:t>Identify available data sources</a:t>
            </a:r>
          </a:p>
          <a:p>
            <a:pPr marL="596646" indent="-514350">
              <a:buFont typeface="+mj-lt"/>
              <a:buAutoNum type="arabicPeriod"/>
            </a:pPr>
            <a:r>
              <a:rPr lang="en-US" dirty="0" smtClean="0"/>
              <a:t>Define analysis requirements</a:t>
            </a:r>
          </a:p>
          <a:p>
            <a:pPr marL="596646" indent="-514350">
              <a:buFont typeface="+mj-lt"/>
              <a:buAutoNum type="arabicPeriod"/>
            </a:pPr>
            <a:r>
              <a:rPr lang="en-US" dirty="0" smtClean="0"/>
              <a:t>Assign roles and responsibilities</a:t>
            </a:r>
          </a:p>
          <a:p>
            <a:pPr marL="596646" indent="-514350">
              <a:buFont typeface="+mj-lt"/>
              <a:buAutoNum type="arabicPeriod"/>
            </a:pPr>
            <a:r>
              <a:rPr lang="en-US" dirty="0" smtClean="0"/>
              <a:t>Define methods for disseminating results</a:t>
            </a:r>
          </a:p>
          <a:p>
            <a:pPr marL="596646" indent="-514350">
              <a:buFont typeface="+mj-lt"/>
              <a:buAutoNum type="arabicPeriod"/>
            </a:pPr>
            <a:r>
              <a:rPr lang="en-US" dirty="0" smtClean="0"/>
              <a:t>Periodically review and refine measures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1. Identify and Engage Stakeholders to Define:</a:t>
            </a:r>
            <a:endParaRPr lang="en-US" sz="4000" dirty="0"/>
          </a:p>
        </p:txBody>
      </p:sp>
      <p:sp>
        <p:nvSpPr>
          <p:cNvPr id="3" name="Content Placeholder 2"/>
          <p:cNvSpPr>
            <a:spLocks noGrp="1"/>
          </p:cNvSpPr>
          <p:nvPr>
            <p:ph idx="1"/>
          </p:nvPr>
        </p:nvSpPr>
        <p:spPr>
          <a:xfrm>
            <a:off x="1371600" y="1752600"/>
            <a:ext cx="7498080" cy="4800600"/>
          </a:xfrm>
        </p:spPr>
        <p:txBody>
          <a:bodyPr/>
          <a:lstStyle/>
          <a:p>
            <a:r>
              <a:rPr lang="en-US" dirty="0" smtClean="0"/>
              <a:t>Needs for performance measures</a:t>
            </a:r>
          </a:p>
          <a:p>
            <a:r>
              <a:rPr lang="en-US" dirty="0" smtClean="0"/>
              <a:t>Performance goals or targets (based on policy and procedures)</a:t>
            </a:r>
          </a:p>
          <a:p>
            <a:r>
              <a:rPr lang="en-US" dirty="0" smtClean="0"/>
              <a:t>Performance measurement “champions”</a:t>
            </a:r>
            <a:endParaRPr lang="en-US" dirty="0"/>
          </a:p>
        </p:txBody>
      </p:sp>
      <p:pic>
        <p:nvPicPr>
          <p:cNvPr id="3074" name="Picture 2" descr="C:\Documents and Settings\g-ullman\Local Settings\Temporary Internet Files\Content.IE5\UEOY1Y1M\MM900309805[1].gif"/>
          <p:cNvPicPr>
            <a:picLocks noChangeAspect="1" noChangeArrowheads="1" noCrop="1"/>
          </p:cNvPicPr>
          <p:nvPr/>
        </p:nvPicPr>
        <p:blipFill>
          <a:blip r:embed="rId2" cstate="print"/>
          <a:srcRect/>
          <a:stretch>
            <a:fillRect/>
          </a:stretch>
        </p:blipFill>
        <p:spPr bwMode="auto">
          <a:xfrm>
            <a:off x="6324600" y="4558393"/>
            <a:ext cx="1752600" cy="169000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2. Select the Measures</a:t>
            </a:r>
            <a:endParaRPr lang="en-US" sz="4000" dirty="0"/>
          </a:p>
        </p:txBody>
      </p:sp>
      <p:sp>
        <p:nvSpPr>
          <p:cNvPr id="3" name="Content Placeholder 2"/>
          <p:cNvSpPr>
            <a:spLocks noGrp="1"/>
          </p:cNvSpPr>
          <p:nvPr>
            <p:ph idx="1"/>
          </p:nvPr>
        </p:nvSpPr>
        <p:spPr/>
        <p:txBody>
          <a:bodyPr/>
          <a:lstStyle/>
          <a:p>
            <a:r>
              <a:rPr lang="en-US" dirty="0" smtClean="0"/>
              <a:t>Base on the performance goals or targets identified</a:t>
            </a:r>
          </a:p>
          <a:p>
            <a:r>
              <a:rPr lang="en-US" dirty="0" smtClean="0"/>
              <a:t>Keep to a manageable number</a:t>
            </a:r>
          </a:p>
          <a:p>
            <a:r>
              <a:rPr lang="en-US" dirty="0" smtClean="0"/>
              <a:t>Consider data needs</a:t>
            </a:r>
          </a:p>
          <a:p>
            <a:r>
              <a:rPr lang="en-US" dirty="0" smtClean="0"/>
              <a:t>Start simple, refine and expand as needs and uses dictate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Measures to consider</a:t>
            </a:r>
            <a:endParaRPr lang="en-US" sz="4000" dirty="0">
              <a:solidFill>
                <a:schemeClr val="tx2">
                  <a:lumMod val="40000"/>
                  <a:lumOff val="60000"/>
                </a:schemeClr>
              </a:solidFill>
            </a:endParaRPr>
          </a:p>
        </p:txBody>
      </p:sp>
      <p:sp>
        <p:nvSpPr>
          <p:cNvPr id="5" name="Content Placeholder 4"/>
          <p:cNvSpPr>
            <a:spLocks noGrp="1"/>
          </p:cNvSpPr>
          <p:nvPr>
            <p:ph sz="half" idx="1"/>
          </p:nvPr>
        </p:nvSpPr>
        <p:spPr/>
        <p:txBody>
          <a:bodyPr>
            <a:normAutofit/>
          </a:bodyPr>
          <a:lstStyle/>
          <a:p>
            <a:r>
              <a:rPr lang="en-US" dirty="0" smtClean="0"/>
              <a:t>Exposure</a:t>
            </a:r>
          </a:p>
          <a:p>
            <a:pPr lvl="1"/>
            <a:r>
              <a:rPr lang="en-US" dirty="0" smtClean="0"/>
              <a:t>Vehicle exposure</a:t>
            </a:r>
          </a:p>
          <a:p>
            <a:pPr lvl="1"/>
            <a:r>
              <a:rPr lang="en-US" dirty="0" smtClean="0"/>
              <a:t>Work activity exposure</a:t>
            </a:r>
          </a:p>
          <a:p>
            <a:r>
              <a:rPr lang="en-US" dirty="0" smtClean="0"/>
              <a:t>Safety</a:t>
            </a:r>
          </a:p>
          <a:p>
            <a:pPr lvl="1"/>
            <a:r>
              <a:rPr lang="en-US" dirty="0" smtClean="0"/>
              <a:t>Crashes or accidents </a:t>
            </a:r>
          </a:p>
          <a:p>
            <a:pPr lvl="1"/>
            <a:r>
              <a:rPr lang="en-US" dirty="0" smtClean="0"/>
              <a:t>Safety surrogates</a:t>
            </a:r>
          </a:p>
        </p:txBody>
      </p:sp>
      <p:sp>
        <p:nvSpPr>
          <p:cNvPr id="4" name="Content Placeholder 3"/>
          <p:cNvSpPr>
            <a:spLocks noGrp="1"/>
          </p:cNvSpPr>
          <p:nvPr>
            <p:ph sz="half" idx="2"/>
          </p:nvPr>
        </p:nvSpPr>
        <p:spPr/>
        <p:txBody>
          <a:bodyPr>
            <a:normAutofit/>
          </a:bodyPr>
          <a:lstStyle/>
          <a:p>
            <a:r>
              <a:rPr lang="en-US" dirty="0" smtClean="0"/>
              <a:t>Mobility</a:t>
            </a:r>
          </a:p>
          <a:p>
            <a:pPr lvl="1"/>
            <a:r>
              <a:rPr lang="en-US" dirty="0" smtClean="0"/>
              <a:t>Queues </a:t>
            </a:r>
          </a:p>
          <a:p>
            <a:pPr lvl="1"/>
            <a:r>
              <a:rPr lang="en-US" dirty="0" smtClean="0"/>
              <a:t>Travel times or delays</a:t>
            </a:r>
          </a:p>
          <a:p>
            <a:pPr lvl="1"/>
            <a:r>
              <a:rPr lang="en-US" dirty="0" smtClean="0"/>
              <a:t>Travel time reliability</a:t>
            </a:r>
          </a:p>
          <a:p>
            <a:pPr lvl="1"/>
            <a:r>
              <a:rPr lang="en-US" dirty="0" smtClean="0"/>
              <a:t>Agency ratings</a:t>
            </a:r>
          </a:p>
          <a:p>
            <a:pPr lvl="1"/>
            <a:r>
              <a:rPr lang="en-US" dirty="0" smtClean="0"/>
              <a:t>Customer complaints or ratings</a:t>
            </a:r>
          </a:p>
          <a:p>
            <a:pPr>
              <a:buNone/>
            </a:pPr>
            <a:endParaRPr lang="en-US" dirty="0"/>
          </a:p>
        </p:txBody>
      </p:sp>
      <p:pic>
        <p:nvPicPr>
          <p:cNvPr id="5122" name="Picture 2" descr="C:\Documents and Settings\g-ullman\Local Settings\Temporary Internet Files\Content.IE5\3ZBUGADT\MC900078762[1].wmf"/>
          <p:cNvPicPr>
            <a:picLocks noChangeAspect="1" noChangeArrowheads="1"/>
          </p:cNvPicPr>
          <p:nvPr/>
        </p:nvPicPr>
        <p:blipFill>
          <a:blip r:embed="rId3" cstate="print"/>
          <a:srcRect/>
          <a:stretch>
            <a:fillRect/>
          </a:stretch>
        </p:blipFill>
        <p:spPr bwMode="auto">
          <a:xfrm>
            <a:off x="6495458" y="5181600"/>
            <a:ext cx="1319804" cy="1524000"/>
          </a:xfrm>
          <a:prstGeom prst="rect">
            <a:avLst/>
          </a:prstGeom>
          <a:noFill/>
        </p:spPr>
      </p:pic>
      <p:pic>
        <p:nvPicPr>
          <p:cNvPr id="10" name="Picture 9" descr="I-45_WkZnSplit-07.tif"/>
          <p:cNvPicPr>
            <a:picLocks noChangeAspect="1"/>
          </p:cNvPicPr>
          <p:nvPr/>
        </p:nvPicPr>
        <p:blipFill>
          <a:blip r:embed="rId4" cstate="print"/>
          <a:srcRect l="9375" t="25124" r="31250" b="22015"/>
          <a:stretch>
            <a:fillRect/>
          </a:stretch>
        </p:blipFill>
        <p:spPr>
          <a:xfrm>
            <a:off x="2057400" y="5105400"/>
            <a:ext cx="2590800" cy="154538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868680"/>
          </a:xfrm>
        </p:spPr>
        <p:txBody>
          <a:bodyPr>
            <a:normAutofit fontScale="90000"/>
          </a:bodyPr>
          <a:lstStyle/>
          <a:p>
            <a:r>
              <a:rPr lang="en-US" sz="4000" dirty="0" smtClean="0"/>
              <a:t>3. Identify Data Needs and Sources</a:t>
            </a:r>
            <a:endParaRPr lang="en-US" sz="4000" dirty="0"/>
          </a:p>
        </p:txBody>
      </p:sp>
      <p:sp>
        <p:nvSpPr>
          <p:cNvPr id="3" name="Content Placeholder 2"/>
          <p:cNvSpPr>
            <a:spLocks noGrp="1"/>
          </p:cNvSpPr>
          <p:nvPr>
            <p:ph sz="half" idx="1"/>
          </p:nvPr>
        </p:nvSpPr>
        <p:spPr>
          <a:xfrm>
            <a:off x="1143000" y="1371600"/>
            <a:ext cx="3950208" cy="5334000"/>
          </a:xfrm>
        </p:spPr>
        <p:txBody>
          <a:bodyPr>
            <a:normAutofit/>
          </a:bodyPr>
          <a:lstStyle/>
          <a:p>
            <a:r>
              <a:rPr lang="en-US" dirty="0" smtClean="0"/>
              <a:t>Exposure data</a:t>
            </a:r>
          </a:p>
          <a:p>
            <a:pPr lvl="1"/>
            <a:r>
              <a:rPr lang="en-US" sz="2000" dirty="0" smtClean="0"/>
              <a:t>Project plans</a:t>
            </a:r>
          </a:p>
          <a:p>
            <a:pPr lvl="1"/>
            <a:r>
              <a:rPr lang="en-US" sz="2000" dirty="0" smtClean="0"/>
              <a:t>Agency construction management database</a:t>
            </a:r>
          </a:p>
          <a:p>
            <a:pPr lvl="1"/>
            <a:r>
              <a:rPr lang="en-US" sz="2000" dirty="0" smtClean="0"/>
              <a:t>Inspector diaries</a:t>
            </a:r>
          </a:p>
          <a:p>
            <a:pPr lvl="1"/>
            <a:r>
              <a:rPr lang="en-US" sz="2000" dirty="0" smtClean="0"/>
              <a:t>Lane closure request databases</a:t>
            </a:r>
          </a:p>
          <a:p>
            <a:pPr lvl="1"/>
            <a:r>
              <a:rPr lang="en-US" sz="2000" dirty="0" smtClean="0"/>
              <a:t>Automatic traffic recorder (ATR) counts</a:t>
            </a:r>
          </a:p>
          <a:p>
            <a:pPr lvl="1"/>
            <a:r>
              <a:rPr lang="en-US" sz="2000" dirty="0" smtClean="0"/>
              <a:t>Planning division AADT estimates</a:t>
            </a:r>
          </a:p>
          <a:p>
            <a:pPr lvl="1"/>
            <a:r>
              <a:rPr lang="en-US" sz="2000" dirty="0" smtClean="0"/>
              <a:t>Manual counts</a:t>
            </a:r>
          </a:p>
          <a:p>
            <a:pPr lvl="1"/>
            <a:r>
              <a:rPr lang="en-US" sz="2000" dirty="0" smtClean="0"/>
              <a:t>Real-time electronic traffic surveillance data</a:t>
            </a:r>
          </a:p>
        </p:txBody>
      </p:sp>
      <p:sp>
        <p:nvSpPr>
          <p:cNvPr id="4" name="Content Placeholder 3"/>
          <p:cNvSpPr>
            <a:spLocks noGrp="1"/>
          </p:cNvSpPr>
          <p:nvPr>
            <p:ph sz="half" idx="2"/>
          </p:nvPr>
        </p:nvSpPr>
        <p:spPr>
          <a:xfrm>
            <a:off x="5276088" y="1295400"/>
            <a:ext cx="3657600" cy="4892040"/>
          </a:xfrm>
        </p:spPr>
        <p:txBody>
          <a:bodyPr>
            <a:normAutofit/>
          </a:bodyPr>
          <a:lstStyle/>
          <a:p>
            <a:r>
              <a:rPr lang="en-US" dirty="0" smtClean="0"/>
              <a:t>Safety data</a:t>
            </a:r>
          </a:p>
          <a:p>
            <a:pPr lvl="1"/>
            <a:r>
              <a:rPr lang="en-US" sz="2000" dirty="0" smtClean="0"/>
              <a:t>Statewide crash database</a:t>
            </a:r>
          </a:p>
          <a:p>
            <a:pPr lvl="1"/>
            <a:r>
              <a:rPr lang="en-US" sz="2000" dirty="0" smtClean="0"/>
              <a:t>Agency collected work zone crash data</a:t>
            </a:r>
          </a:p>
          <a:p>
            <a:pPr lvl="1"/>
            <a:r>
              <a:rPr lang="en-US" sz="2000" dirty="0" smtClean="0"/>
              <a:t>Occupational safety records</a:t>
            </a:r>
          </a:p>
          <a:p>
            <a:pPr lvl="1"/>
            <a:r>
              <a:rPr lang="en-US" sz="2000" dirty="0" smtClean="0"/>
              <a:t>Agency field reviews</a:t>
            </a:r>
          </a:p>
          <a:p>
            <a:pPr lvl="1"/>
            <a:r>
              <a:rPr lang="en-US" sz="2000" dirty="0" smtClean="0"/>
              <a:t>Service patrol or EMS dispatch logs</a:t>
            </a:r>
          </a:p>
          <a:p>
            <a:endParaRPr lang="en-US" dirty="0"/>
          </a:p>
        </p:txBody>
      </p:sp>
      <p:pic>
        <p:nvPicPr>
          <p:cNvPr id="17411" name="Picture 3" descr="C:\Documents and Settings\g-ullman\Local Settings\Temporary Internet Files\Content.IE5\TGBR239Y\MP900400928[1].jpg"/>
          <p:cNvPicPr>
            <a:picLocks noChangeAspect="1" noChangeArrowheads="1"/>
          </p:cNvPicPr>
          <p:nvPr/>
        </p:nvPicPr>
        <p:blipFill>
          <a:blip r:embed="rId2" cstate="print"/>
          <a:srcRect/>
          <a:stretch>
            <a:fillRect/>
          </a:stretch>
        </p:blipFill>
        <p:spPr bwMode="auto">
          <a:xfrm>
            <a:off x="6553200" y="5257800"/>
            <a:ext cx="1607686" cy="107137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3. Identify Data Sources (cont’d)</a:t>
            </a:r>
            <a:endParaRPr lang="en-US" sz="4000" dirty="0"/>
          </a:p>
        </p:txBody>
      </p:sp>
      <p:sp>
        <p:nvSpPr>
          <p:cNvPr id="3" name="Content Placeholder 2"/>
          <p:cNvSpPr>
            <a:spLocks noGrp="1"/>
          </p:cNvSpPr>
          <p:nvPr>
            <p:ph sz="half" idx="1"/>
          </p:nvPr>
        </p:nvSpPr>
        <p:spPr>
          <a:xfrm>
            <a:off x="1435608" y="1524000"/>
            <a:ext cx="7327392" cy="4663440"/>
          </a:xfrm>
        </p:spPr>
        <p:txBody>
          <a:bodyPr/>
          <a:lstStyle/>
          <a:p>
            <a:r>
              <a:rPr lang="en-US" dirty="0" smtClean="0"/>
              <a:t>Mobility data</a:t>
            </a:r>
          </a:p>
          <a:p>
            <a:pPr lvl="1"/>
            <a:r>
              <a:rPr lang="en-US" sz="2000" dirty="0" smtClean="0"/>
              <a:t>Electronic traffic surveillance technologies</a:t>
            </a:r>
          </a:p>
          <a:p>
            <a:pPr lvl="1"/>
            <a:r>
              <a:rPr lang="en-US" sz="2000" dirty="0" smtClean="0"/>
              <a:t>Observations and documentation of queues by field personnel or transportation management center operations staff</a:t>
            </a:r>
          </a:p>
          <a:p>
            <a:pPr lvl="1"/>
            <a:r>
              <a:rPr lang="en-US" sz="2000" dirty="0" smtClean="0"/>
              <a:t>Travel time runs by staff or interns</a:t>
            </a:r>
          </a:p>
          <a:p>
            <a:pPr lvl="1"/>
            <a:r>
              <a:rPr lang="en-US" sz="2000" dirty="0" smtClean="0"/>
              <a:t>Agency inspection scores</a:t>
            </a:r>
          </a:p>
          <a:p>
            <a:pPr lvl="1"/>
            <a:r>
              <a:rPr lang="en-US" sz="2000" dirty="0" smtClean="0"/>
              <a:t>Customer survey responses</a:t>
            </a:r>
          </a:p>
          <a:p>
            <a:pPr lvl="1"/>
            <a:r>
              <a:rPr lang="en-US" sz="2000" dirty="0" smtClean="0"/>
              <a:t>Customer complaint files</a:t>
            </a:r>
          </a:p>
          <a:p>
            <a:pPr lvl="1">
              <a:buNone/>
            </a:pPr>
            <a:endParaRPr lang="en-US" sz="2000" dirty="0" smtClean="0"/>
          </a:p>
        </p:txBody>
      </p:sp>
      <p:pic>
        <p:nvPicPr>
          <p:cNvPr id="16386" name="Picture 2" descr="C:\Documents and Settings\g-ullman\Local Settings\Temporary Internet Files\Content.IE5\TGBR239Y\MP900285144[1].jpg"/>
          <p:cNvPicPr>
            <a:picLocks noChangeAspect="1" noChangeArrowheads="1"/>
          </p:cNvPicPr>
          <p:nvPr/>
        </p:nvPicPr>
        <p:blipFill>
          <a:blip r:embed="rId2" cstate="print"/>
          <a:srcRect/>
          <a:stretch>
            <a:fillRect/>
          </a:stretch>
        </p:blipFill>
        <p:spPr bwMode="auto">
          <a:xfrm>
            <a:off x="5410200" y="4800600"/>
            <a:ext cx="2265113" cy="1487424"/>
          </a:xfrm>
          <a:prstGeom prst="rect">
            <a:avLst/>
          </a:prstGeom>
          <a:noFill/>
        </p:spPr>
      </p:pic>
      <p:pic>
        <p:nvPicPr>
          <p:cNvPr id="16387" name="Picture 3" descr="C:\Documents and Settings\g-ullman\Local Settings\Temporary Internet Files\Content.IE5\58FNK1NX\MC900434929[1].png"/>
          <p:cNvPicPr>
            <a:picLocks noChangeAspect="1" noChangeArrowheads="1"/>
          </p:cNvPicPr>
          <p:nvPr/>
        </p:nvPicPr>
        <p:blipFill>
          <a:blip r:embed="rId3" cstate="print"/>
          <a:srcRect/>
          <a:stretch>
            <a:fillRect/>
          </a:stretch>
        </p:blipFill>
        <p:spPr bwMode="auto">
          <a:xfrm>
            <a:off x="7315200" y="3124200"/>
            <a:ext cx="1295286" cy="129528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Work Zone </a:t>
            </a:r>
            <a:br>
              <a:rPr lang="en-US" dirty="0" smtClean="0"/>
            </a:br>
            <a:r>
              <a:rPr lang="en-US" dirty="0" smtClean="0"/>
              <a:t>Performance Measurement?</a:t>
            </a:r>
            <a:endParaRPr lang="en-US" dirty="0"/>
          </a:p>
        </p:txBody>
      </p:sp>
      <p:sp>
        <p:nvSpPr>
          <p:cNvPr id="3" name="Content Placeholder 2"/>
          <p:cNvSpPr>
            <a:spLocks noGrp="1"/>
          </p:cNvSpPr>
          <p:nvPr>
            <p:ph idx="1"/>
          </p:nvPr>
        </p:nvSpPr>
        <p:spPr>
          <a:xfrm>
            <a:off x="1295400" y="1600200"/>
            <a:ext cx="7638288" cy="4724400"/>
          </a:xfrm>
        </p:spPr>
        <p:txBody>
          <a:bodyPr/>
          <a:lstStyle/>
          <a:p>
            <a:r>
              <a:rPr lang="en-US" dirty="0" smtClean="0"/>
              <a:t>Determining progress or level of attainment towards specific defined agency objectives regarding:</a:t>
            </a:r>
          </a:p>
          <a:p>
            <a:pPr lvl="1"/>
            <a:r>
              <a:rPr lang="en-US" dirty="0" smtClean="0"/>
              <a:t>Safety</a:t>
            </a:r>
          </a:p>
          <a:p>
            <a:pPr lvl="1"/>
            <a:r>
              <a:rPr lang="en-US" dirty="0" smtClean="0"/>
              <a:t>Mobility</a:t>
            </a:r>
          </a:p>
          <a:p>
            <a:pPr lvl="1"/>
            <a:r>
              <a:rPr lang="en-US" dirty="0" smtClean="0"/>
              <a:t>Customer satisfaction</a:t>
            </a:r>
          </a:p>
          <a:p>
            <a:pPr lvl="1"/>
            <a:r>
              <a:rPr lang="en-US" dirty="0" smtClean="0"/>
              <a:t>Agency/contractor efficiency and quality</a:t>
            </a:r>
          </a:p>
          <a:p>
            <a:r>
              <a:rPr lang="en-US" dirty="0" smtClean="0"/>
              <a:t>Evidence based</a:t>
            </a:r>
          </a:p>
        </p:txBody>
      </p:sp>
      <p:pic>
        <p:nvPicPr>
          <p:cNvPr id="1026" name="Picture 2" descr="C:\Documents and Settings\g-ullman\Local Settings\Temporary Internet Files\Content.IE5\2P4PJXMH\MC900431538[1].png"/>
          <p:cNvPicPr>
            <a:picLocks noChangeAspect="1" noChangeArrowheads="1"/>
          </p:cNvPicPr>
          <p:nvPr/>
        </p:nvPicPr>
        <p:blipFill>
          <a:blip r:embed="rId2" cstate="print"/>
          <a:srcRect/>
          <a:stretch>
            <a:fillRect/>
          </a:stretch>
        </p:blipFill>
        <p:spPr bwMode="auto">
          <a:xfrm>
            <a:off x="4724400" y="5234122"/>
            <a:ext cx="1676400" cy="155327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Electronic Traffic Surveillance Sources</a:t>
            </a:r>
            <a:endParaRPr lang="en-US" dirty="0"/>
          </a:p>
        </p:txBody>
      </p:sp>
      <p:sp>
        <p:nvSpPr>
          <p:cNvPr id="3" name="Content Placeholder 2"/>
          <p:cNvSpPr>
            <a:spLocks noGrp="1"/>
          </p:cNvSpPr>
          <p:nvPr>
            <p:ph idx="1"/>
          </p:nvPr>
        </p:nvSpPr>
        <p:spPr>
          <a:xfrm>
            <a:off x="1447800" y="1524000"/>
            <a:ext cx="7498080" cy="5105400"/>
          </a:xfrm>
        </p:spPr>
        <p:txBody>
          <a:bodyPr>
            <a:normAutofit fontScale="92500" lnSpcReduction="20000"/>
          </a:bodyPr>
          <a:lstStyle/>
          <a:p>
            <a:r>
              <a:rPr lang="en-US" dirty="0" smtClean="0"/>
              <a:t>Point measurements of speed, volume</a:t>
            </a:r>
          </a:p>
          <a:p>
            <a:pPr lvl="1"/>
            <a:r>
              <a:rPr lang="en-US" dirty="0" smtClean="0"/>
              <a:t>Existing transportation management system spot sensors</a:t>
            </a:r>
          </a:p>
          <a:p>
            <a:pPr lvl="1"/>
            <a:r>
              <a:rPr lang="en-US" dirty="0" smtClean="0"/>
              <a:t>Work zone ITS deployments</a:t>
            </a:r>
          </a:p>
          <a:p>
            <a:pPr lvl="1"/>
            <a:r>
              <a:rPr lang="en-US" dirty="0" smtClean="0"/>
              <a:t>Portable traffic monitoring devices</a:t>
            </a:r>
          </a:p>
          <a:p>
            <a:r>
              <a:rPr lang="en-US" dirty="0" smtClean="0"/>
              <a:t>Point-to-point travel times</a:t>
            </a:r>
          </a:p>
          <a:p>
            <a:pPr lvl="1"/>
            <a:r>
              <a:rPr lang="en-US" dirty="0" smtClean="0"/>
              <a:t>Automatic vehicle location, identification systems</a:t>
            </a:r>
          </a:p>
          <a:p>
            <a:pPr lvl="1"/>
            <a:r>
              <a:rPr lang="en-US" dirty="0" smtClean="0"/>
              <a:t>License-plate recognition systems</a:t>
            </a:r>
          </a:p>
          <a:p>
            <a:pPr lvl="1"/>
            <a:r>
              <a:rPr lang="en-US" dirty="0" smtClean="0"/>
              <a:t>Cellular telephone signal tracking</a:t>
            </a:r>
          </a:p>
          <a:p>
            <a:pPr lvl="1"/>
            <a:r>
              <a:rPr lang="en-US" dirty="0" smtClean="0"/>
              <a:t>Bluetooth</a:t>
            </a:r>
          </a:p>
          <a:p>
            <a:pPr lvl="1"/>
            <a:r>
              <a:rPr lang="en-US" dirty="0" smtClean="0"/>
              <a:t>Purchase of private-sector data</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Manual Documentation of Queues</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524000" y="1600200"/>
            <a:ext cx="6984500" cy="49244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4. Define Analysis Requirements</a:t>
            </a:r>
            <a:endParaRPr lang="en-US" sz="4000" dirty="0"/>
          </a:p>
        </p:txBody>
      </p:sp>
      <p:sp>
        <p:nvSpPr>
          <p:cNvPr id="3" name="Content Placeholder 2"/>
          <p:cNvSpPr>
            <a:spLocks noGrp="1"/>
          </p:cNvSpPr>
          <p:nvPr>
            <p:ph idx="1"/>
          </p:nvPr>
        </p:nvSpPr>
        <p:spPr>
          <a:xfrm>
            <a:off x="1435608" y="1828800"/>
            <a:ext cx="4431792" cy="4419600"/>
          </a:xfrm>
        </p:spPr>
        <p:txBody>
          <a:bodyPr/>
          <a:lstStyle/>
          <a:p>
            <a:r>
              <a:rPr lang="en-US" dirty="0" smtClean="0"/>
              <a:t>Estimating travel times and delays from queue length documentation</a:t>
            </a:r>
          </a:p>
          <a:p>
            <a:r>
              <a:rPr lang="en-US" dirty="0" smtClean="0"/>
              <a:t>Estimating queue lengths from spot sensor data</a:t>
            </a:r>
          </a:p>
          <a:p>
            <a:pPr>
              <a:buNone/>
            </a:pPr>
            <a:endParaRPr lang="en-US" dirty="0"/>
          </a:p>
        </p:txBody>
      </p:sp>
      <p:pic>
        <p:nvPicPr>
          <p:cNvPr id="4" name="Picture 3" descr="No shoulders - San Antonio.jpg"/>
          <p:cNvPicPr>
            <a:picLocks noChangeAspect="1"/>
          </p:cNvPicPr>
          <p:nvPr/>
        </p:nvPicPr>
        <p:blipFill>
          <a:blip r:embed="rId2" cstate="print"/>
          <a:stretch>
            <a:fillRect/>
          </a:stretch>
        </p:blipFill>
        <p:spPr>
          <a:xfrm>
            <a:off x="6324600" y="2286000"/>
            <a:ext cx="2032000" cy="1524000"/>
          </a:xfrm>
          <a:prstGeom prst="rect">
            <a:avLst/>
          </a:prstGeom>
        </p:spPr>
      </p:pic>
      <p:pic>
        <p:nvPicPr>
          <p:cNvPr id="2052" name="Picture 4" descr="C:\Documents and Settings\g-ullman\Local Settings\Temporary Internet Files\Content.IE5\PNULEYLR\MM900178101[1].gif"/>
          <p:cNvPicPr>
            <a:picLocks noChangeAspect="1" noChangeArrowheads="1" noCrop="1"/>
          </p:cNvPicPr>
          <p:nvPr/>
        </p:nvPicPr>
        <p:blipFill>
          <a:blip r:embed="rId3" cstate="print"/>
          <a:srcRect/>
          <a:stretch>
            <a:fillRect/>
          </a:stretch>
        </p:blipFill>
        <p:spPr bwMode="auto">
          <a:xfrm>
            <a:off x="6781800" y="4572000"/>
            <a:ext cx="1296871" cy="179230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Travel Times from Queue Lengths</a:t>
            </a:r>
            <a:endParaRPr lang="en-US" dirty="0"/>
          </a:p>
        </p:txBody>
      </p:sp>
      <p:sp>
        <p:nvSpPr>
          <p:cNvPr id="3" name="Content Placeholder 2"/>
          <p:cNvSpPr>
            <a:spLocks noGrp="1"/>
          </p:cNvSpPr>
          <p:nvPr>
            <p:ph idx="1"/>
          </p:nvPr>
        </p:nvSpPr>
        <p:spPr>
          <a:xfrm>
            <a:off x="1435608" y="3810000"/>
            <a:ext cx="7498080" cy="2438400"/>
          </a:xfrm>
        </p:spPr>
        <p:txBody>
          <a:bodyPr>
            <a:normAutofit/>
          </a:bodyPr>
          <a:lstStyle/>
          <a:p>
            <a:r>
              <a:rPr lang="en-US" sz="2800" dirty="0" smtClean="0"/>
              <a:t>Notes:</a:t>
            </a:r>
          </a:p>
          <a:p>
            <a:pPr lvl="1"/>
            <a:r>
              <a:rPr lang="en-US" sz="2400" dirty="0" smtClean="0"/>
              <a:t>Appropriate only if pre-work zone conditions do not experience queues</a:t>
            </a:r>
          </a:p>
          <a:p>
            <a:pPr lvl="1"/>
            <a:r>
              <a:rPr lang="en-US" sz="2400" dirty="0" smtClean="0"/>
              <a:t>Other speed/density/flow relationships could be assumed</a:t>
            </a:r>
          </a:p>
        </p:txBody>
      </p:sp>
      <p:pic>
        <p:nvPicPr>
          <p:cNvPr id="4" name="Picture 3" descr="The figure depicts a roadway segment with a work zone lane closure.  Traffic is moving at a capacity flow rate and speed over the length of the work zone Lwz past the lane closure.  Upstream of the lane closure, a queue exists upstream for some distance Lq that is operating at the average speed in queue."/>
          <p:cNvPicPr/>
          <p:nvPr/>
        </p:nvPicPr>
        <p:blipFill>
          <a:blip r:embed="rId2" cstate="print"/>
          <a:srcRect/>
          <a:stretch>
            <a:fillRect/>
          </a:stretch>
        </p:blipFill>
        <p:spPr bwMode="auto">
          <a:xfrm>
            <a:off x="1981200" y="1371600"/>
            <a:ext cx="5943600" cy="208293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Queues from Spot Speed Sensors</a:t>
            </a:r>
            <a:endParaRPr lang="en-US" dirty="0"/>
          </a:p>
        </p:txBody>
      </p:sp>
      <p:sp>
        <p:nvSpPr>
          <p:cNvPr id="7" name="Content Placeholder 6"/>
          <p:cNvSpPr>
            <a:spLocks noGrp="1"/>
          </p:cNvSpPr>
          <p:nvPr>
            <p:ph sz="half" idx="1"/>
          </p:nvPr>
        </p:nvSpPr>
        <p:spPr>
          <a:xfrm>
            <a:off x="1143000" y="1447800"/>
            <a:ext cx="3886200" cy="5257800"/>
          </a:xfrm>
        </p:spPr>
        <p:txBody>
          <a:bodyPr>
            <a:normAutofit lnSpcReduction="10000"/>
          </a:bodyPr>
          <a:lstStyle/>
          <a:p>
            <a:r>
              <a:rPr lang="en-US" dirty="0" smtClean="0"/>
              <a:t>Steps:</a:t>
            </a:r>
          </a:p>
          <a:p>
            <a:pPr lvl="1"/>
            <a:r>
              <a:rPr lang="en-US" dirty="0" smtClean="0"/>
              <a:t>Divide roadway into segments of uniform speed</a:t>
            </a:r>
          </a:p>
          <a:p>
            <a:pPr lvl="1"/>
            <a:r>
              <a:rPr lang="en-US" dirty="0" smtClean="0"/>
              <a:t>Examine speeds and volumes hour-by-hour</a:t>
            </a:r>
          </a:p>
          <a:p>
            <a:pPr lvl="1"/>
            <a:r>
              <a:rPr lang="en-US" dirty="0" smtClean="0"/>
              <a:t>Compare speeds across sensors</a:t>
            </a:r>
          </a:p>
          <a:p>
            <a:pPr lvl="1"/>
            <a:r>
              <a:rPr lang="en-US" dirty="0" smtClean="0"/>
              <a:t>Sum regions where speeds are below thresholds</a:t>
            </a:r>
          </a:p>
          <a:p>
            <a:pPr lvl="1"/>
            <a:r>
              <a:rPr lang="en-US" dirty="0" smtClean="0"/>
              <a:t>Compute individual and vehicle-hours of delay</a:t>
            </a:r>
            <a:endParaRPr lang="en-US" dirty="0"/>
          </a:p>
        </p:txBody>
      </p:sp>
      <p:pic>
        <p:nvPicPr>
          <p:cNvPr id="5" name="Picture 4" descr="The figure shows a drawing of a roadway with sensors located 0.2, 0.8, and 1.3 miles from a work zone lane closure, and graphs of speed versus time are next to each of the sensors. "/>
          <p:cNvPicPr/>
          <p:nvPr/>
        </p:nvPicPr>
        <p:blipFill>
          <a:blip r:embed="rId2" cstate="print"/>
          <a:srcRect/>
          <a:stretch>
            <a:fillRect/>
          </a:stretch>
        </p:blipFill>
        <p:spPr bwMode="auto">
          <a:xfrm>
            <a:off x="5029200" y="1143000"/>
            <a:ext cx="4038600" cy="5562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5. Assign Roles and Responsibilities</a:t>
            </a:r>
            <a:endParaRPr lang="en-US" dirty="0"/>
          </a:p>
        </p:txBody>
      </p:sp>
      <p:sp>
        <p:nvSpPr>
          <p:cNvPr id="6" name="Content Placeholder 5"/>
          <p:cNvSpPr>
            <a:spLocks noGrp="1"/>
          </p:cNvSpPr>
          <p:nvPr>
            <p:ph idx="1"/>
          </p:nvPr>
        </p:nvSpPr>
        <p:spPr>
          <a:xfrm>
            <a:off x="1435608" y="1752600"/>
            <a:ext cx="7498080" cy="4495800"/>
          </a:xfrm>
        </p:spPr>
        <p:txBody>
          <a:bodyPr/>
          <a:lstStyle/>
          <a:p>
            <a:r>
              <a:rPr lang="en-US" dirty="0" smtClean="0"/>
              <a:t>Data collection</a:t>
            </a:r>
          </a:p>
          <a:p>
            <a:r>
              <a:rPr lang="en-US" dirty="0" smtClean="0"/>
              <a:t>Analysis</a:t>
            </a:r>
          </a:p>
          <a:p>
            <a:r>
              <a:rPr lang="en-US" dirty="0" smtClean="0"/>
              <a:t>Decision-making</a:t>
            </a:r>
          </a:p>
          <a:p>
            <a:r>
              <a:rPr lang="en-US" dirty="0" smtClean="0"/>
              <a:t>Dissemination</a:t>
            </a:r>
            <a:endParaRPr lang="en-US" dirty="0"/>
          </a:p>
        </p:txBody>
      </p:sp>
      <p:pic>
        <p:nvPicPr>
          <p:cNvPr id="6148" name="Picture 4" descr="C:\Documents and Settings\g-ullman\Local Settings\Temporary Internet Files\Content.IE5\JBCOOV10\MC910217208[1].wmf"/>
          <p:cNvPicPr>
            <a:picLocks noChangeAspect="1" noChangeArrowheads="1"/>
          </p:cNvPicPr>
          <p:nvPr/>
        </p:nvPicPr>
        <p:blipFill>
          <a:blip r:embed="rId2" cstate="print"/>
          <a:srcRect/>
          <a:stretch>
            <a:fillRect/>
          </a:stretch>
        </p:blipFill>
        <p:spPr bwMode="auto">
          <a:xfrm>
            <a:off x="6400800" y="2895600"/>
            <a:ext cx="1611173" cy="1826971"/>
          </a:xfrm>
          <a:prstGeom prst="rect">
            <a:avLst/>
          </a:prstGeom>
          <a:noFill/>
        </p:spPr>
      </p:pic>
      <p:pic>
        <p:nvPicPr>
          <p:cNvPr id="6149" name="Picture 5" descr="C:\Documents and Settings\g-ullman\Local Settings\Temporary Internet Files\Content.IE5\JBCOOV10\MM900286747[1].gif"/>
          <p:cNvPicPr>
            <a:picLocks noChangeAspect="1" noChangeArrowheads="1" noCrop="1"/>
          </p:cNvPicPr>
          <p:nvPr/>
        </p:nvPicPr>
        <p:blipFill>
          <a:blip r:embed="rId3" cstate="print"/>
          <a:srcRect/>
          <a:stretch>
            <a:fillRect/>
          </a:stretch>
        </p:blipFill>
        <p:spPr bwMode="auto">
          <a:xfrm>
            <a:off x="1828800" y="4724400"/>
            <a:ext cx="1519604" cy="145256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Define Methods for Disseminating Results</a:t>
            </a:r>
            <a:endParaRPr lang="en-US" dirty="0"/>
          </a:p>
        </p:txBody>
      </p:sp>
      <p:sp>
        <p:nvSpPr>
          <p:cNvPr id="3" name="Content Placeholder 2"/>
          <p:cNvSpPr>
            <a:spLocks noGrp="1"/>
          </p:cNvSpPr>
          <p:nvPr>
            <p:ph idx="1"/>
          </p:nvPr>
        </p:nvSpPr>
        <p:spPr>
          <a:xfrm>
            <a:off x="1435608" y="1752600"/>
            <a:ext cx="7498080" cy="4495800"/>
          </a:xfrm>
        </p:spPr>
        <p:txBody>
          <a:bodyPr/>
          <a:lstStyle/>
          <a:p>
            <a:r>
              <a:rPr lang="en-US" dirty="0" smtClean="0"/>
              <a:t>Consider key users</a:t>
            </a:r>
          </a:p>
          <a:p>
            <a:pPr lvl="1"/>
            <a:r>
              <a:rPr lang="en-US" dirty="0" smtClean="0"/>
              <a:t>Technical managers and decision makers</a:t>
            </a:r>
          </a:p>
          <a:p>
            <a:pPr lvl="1"/>
            <a:r>
              <a:rPr lang="en-US" dirty="0" smtClean="0"/>
              <a:t>Public and political leaders</a:t>
            </a:r>
          </a:p>
          <a:p>
            <a:r>
              <a:rPr lang="en-US" dirty="0" smtClean="0"/>
              <a:t>Tailor messages to each user group as appropriate</a:t>
            </a:r>
          </a:p>
          <a:p>
            <a:pPr lvl="1"/>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Review and Refine Measures</a:t>
            </a:r>
            <a:endParaRPr lang="en-US" dirty="0"/>
          </a:p>
        </p:txBody>
      </p:sp>
      <p:sp>
        <p:nvSpPr>
          <p:cNvPr id="3" name="Content Placeholder 2"/>
          <p:cNvSpPr>
            <a:spLocks noGrp="1"/>
          </p:cNvSpPr>
          <p:nvPr>
            <p:ph idx="1"/>
          </p:nvPr>
        </p:nvSpPr>
        <p:spPr>
          <a:xfrm>
            <a:off x="1435608" y="1752600"/>
            <a:ext cx="7498080" cy="4495800"/>
          </a:xfrm>
        </p:spPr>
        <p:txBody>
          <a:bodyPr/>
          <a:lstStyle/>
          <a:p>
            <a:r>
              <a:rPr lang="en-US" dirty="0" smtClean="0"/>
              <a:t>Key questions:</a:t>
            </a:r>
          </a:p>
          <a:p>
            <a:pPr lvl="1"/>
            <a:r>
              <a:rPr lang="en-US" dirty="0" smtClean="0"/>
              <a:t>Do measures aid in evaluating progress?</a:t>
            </a:r>
          </a:p>
          <a:p>
            <a:pPr lvl="1"/>
            <a:r>
              <a:rPr lang="en-US" dirty="0" smtClean="0"/>
              <a:t>Do measures point to changes that may be needed in policies or procedures?</a:t>
            </a:r>
            <a:endParaRPr lang="en-US" dirty="0"/>
          </a:p>
        </p:txBody>
      </p:sp>
      <p:pic>
        <p:nvPicPr>
          <p:cNvPr id="7175" name="Picture 7" descr="C:\Documents and Settings\g-ullman\Local Settings\Temporary Internet Files\Content.IE5\0NWO0KLV\MC900281256[1].wmf"/>
          <p:cNvPicPr>
            <a:picLocks noChangeAspect="1" noChangeArrowheads="1"/>
          </p:cNvPicPr>
          <p:nvPr/>
        </p:nvPicPr>
        <p:blipFill>
          <a:blip r:embed="rId2" cstate="print"/>
          <a:srcRect/>
          <a:stretch>
            <a:fillRect/>
          </a:stretch>
        </p:blipFill>
        <p:spPr bwMode="auto">
          <a:xfrm>
            <a:off x="5410200" y="4038600"/>
            <a:ext cx="2868440" cy="2430855"/>
          </a:xfrm>
          <a:prstGeom prst="rect">
            <a:avLst/>
          </a:prstGeom>
          <a:noFill/>
        </p:spPr>
      </p:pic>
      <p:pic>
        <p:nvPicPr>
          <p:cNvPr id="7176" name="Picture 8" descr="C:\Documents and Settings\g-ullman\Local Settings\Temporary Internet Files\Content.IE5\C5FUKWU3\MC900078805[1].wmf"/>
          <p:cNvPicPr>
            <a:picLocks noChangeAspect="1" noChangeArrowheads="1"/>
          </p:cNvPicPr>
          <p:nvPr/>
        </p:nvPicPr>
        <p:blipFill>
          <a:blip r:embed="rId3" cstate="print"/>
          <a:srcRect/>
          <a:stretch>
            <a:fillRect/>
          </a:stretch>
        </p:blipFill>
        <p:spPr bwMode="auto">
          <a:xfrm>
            <a:off x="1981200" y="3962400"/>
            <a:ext cx="2943225" cy="26289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600200"/>
            <a:ext cx="7498080" cy="1143000"/>
          </a:xfrm>
        </p:spPr>
        <p:txBody>
          <a:bodyPr>
            <a:normAutofit fontScale="90000"/>
          </a:bodyPr>
          <a:lstStyle/>
          <a:p>
            <a:r>
              <a:rPr lang="en-US" dirty="0" smtClean="0"/>
              <a:t>Work Zone Performance Measurement – Getting Started</a:t>
            </a:r>
            <a:endParaRPr lang="en-US" dirty="0"/>
          </a:p>
        </p:txBody>
      </p:sp>
      <p:pic>
        <p:nvPicPr>
          <p:cNvPr id="8196" name="Picture 4" descr="C:\Documents and Settings\g-ullman\Local Settings\Temporary Internet Files\Content.IE5\JBCOOV10\MP900422512[1].jpg"/>
          <p:cNvPicPr>
            <a:picLocks noChangeAspect="1" noChangeArrowheads="1"/>
          </p:cNvPicPr>
          <p:nvPr/>
        </p:nvPicPr>
        <p:blipFill>
          <a:blip r:embed="rId2" cstate="print"/>
          <a:srcRect/>
          <a:stretch>
            <a:fillRect/>
          </a:stretch>
        </p:blipFill>
        <p:spPr bwMode="auto">
          <a:xfrm>
            <a:off x="3657600" y="2971800"/>
            <a:ext cx="2331095" cy="3505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One Example…</a:t>
            </a:r>
            <a:endParaRPr lang="en-US" dirty="0"/>
          </a:p>
        </p:txBody>
      </p:sp>
      <p:sp>
        <p:nvSpPr>
          <p:cNvPr id="5" name="Content Placeholder 4"/>
          <p:cNvSpPr>
            <a:spLocks noGrp="1"/>
          </p:cNvSpPr>
          <p:nvPr>
            <p:ph sz="half" idx="1"/>
          </p:nvPr>
        </p:nvSpPr>
        <p:spPr>
          <a:xfrm>
            <a:off x="1435608" y="1524000"/>
            <a:ext cx="6793992" cy="1219200"/>
          </a:xfrm>
        </p:spPr>
        <p:txBody>
          <a:bodyPr>
            <a:normAutofit/>
          </a:bodyPr>
          <a:lstStyle/>
          <a:p>
            <a:r>
              <a:rPr lang="en-US" dirty="0" smtClean="0"/>
              <a:t>An agency currently reviews its total fatal work zone crashes each year</a:t>
            </a:r>
            <a:endParaRPr lang="en-US" dirty="0"/>
          </a:p>
        </p:txBody>
      </p:sp>
      <p:graphicFrame>
        <p:nvGraphicFramePr>
          <p:cNvPr id="7" name="Content Placeholder 6"/>
          <p:cNvGraphicFramePr>
            <a:graphicFrameLocks noGrp="1"/>
          </p:cNvGraphicFramePr>
          <p:nvPr>
            <p:ph sz="half" idx="2"/>
          </p:nvPr>
        </p:nvGraphicFramePr>
        <p:xfrm>
          <a:off x="1219200" y="2743200"/>
          <a:ext cx="7086600" cy="34448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 Work Zone Performance Measures Important and Useful?</a:t>
            </a:r>
            <a:endParaRPr lang="en-US" dirty="0"/>
          </a:p>
        </p:txBody>
      </p:sp>
      <p:sp>
        <p:nvSpPr>
          <p:cNvPr id="3" name="Content Placeholder 2"/>
          <p:cNvSpPr>
            <a:spLocks noGrp="1"/>
          </p:cNvSpPr>
          <p:nvPr>
            <p:ph idx="1"/>
          </p:nvPr>
        </p:nvSpPr>
        <p:spPr>
          <a:xfrm>
            <a:off x="1435608" y="1981200"/>
            <a:ext cx="7498080" cy="4267200"/>
          </a:xfrm>
        </p:spPr>
        <p:txBody>
          <a:bodyPr>
            <a:normAutofit/>
          </a:bodyPr>
          <a:lstStyle/>
          <a:p>
            <a:r>
              <a:rPr lang="en-US" dirty="0" smtClean="0"/>
              <a:t>Quantifies work zone impacts</a:t>
            </a:r>
          </a:p>
          <a:p>
            <a:pPr lvl="1"/>
            <a:r>
              <a:rPr lang="en-US" dirty="0" smtClean="0"/>
              <a:t>Effects on motorists</a:t>
            </a:r>
          </a:p>
          <a:p>
            <a:pPr lvl="1"/>
            <a:r>
              <a:rPr lang="en-US" dirty="0" smtClean="0"/>
              <a:t>Actions taken to mitigate impacts</a:t>
            </a:r>
          </a:p>
          <a:p>
            <a:pPr lvl="1"/>
            <a:r>
              <a:rPr lang="en-US" dirty="0" smtClean="0"/>
              <a:t>Effects of actions taken</a:t>
            </a:r>
          </a:p>
        </p:txBody>
      </p:sp>
      <p:pic>
        <p:nvPicPr>
          <p:cNvPr id="4" name="Picture 3" descr="No shoulders - San Antonio.jpg"/>
          <p:cNvPicPr>
            <a:picLocks noChangeAspect="1"/>
          </p:cNvPicPr>
          <p:nvPr/>
        </p:nvPicPr>
        <p:blipFill>
          <a:blip r:embed="rId2" cstate="print"/>
          <a:stretch>
            <a:fillRect/>
          </a:stretch>
        </p:blipFill>
        <p:spPr>
          <a:xfrm>
            <a:off x="5105400" y="4343400"/>
            <a:ext cx="2971800" cy="22288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Agency Selects a Measure:</a:t>
            </a:r>
            <a:endParaRPr lang="en-US" dirty="0"/>
          </a:p>
        </p:txBody>
      </p:sp>
      <p:sp>
        <p:nvSpPr>
          <p:cNvPr id="6" name="Content Placeholder 5"/>
          <p:cNvSpPr>
            <a:spLocks noGrp="1"/>
          </p:cNvSpPr>
          <p:nvPr>
            <p:ph idx="1"/>
          </p:nvPr>
        </p:nvSpPr>
        <p:spPr>
          <a:xfrm>
            <a:off x="1435608" y="1752600"/>
            <a:ext cx="7498080" cy="4495800"/>
          </a:xfrm>
        </p:spPr>
        <p:txBody>
          <a:bodyPr/>
          <a:lstStyle/>
          <a:p>
            <a:r>
              <a:rPr lang="en-US" dirty="0" smtClean="0"/>
              <a:t>Change in severe (injury + fatal) crash rates from pre-work zone conditions</a:t>
            </a:r>
          </a:p>
          <a:p>
            <a:pPr lvl="1"/>
            <a:r>
              <a:rPr lang="en-US" dirty="0" smtClean="0"/>
              <a:t>Initial focus will be on freeway work zones</a:t>
            </a:r>
          </a:p>
          <a:p>
            <a:pPr lvl="1"/>
            <a:r>
              <a:rPr lang="en-US" dirty="0" smtClean="0"/>
              <a:t>Each of 4 districts to evaluate two of its work zones annually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sz="half" idx="1"/>
          </p:nvPr>
        </p:nvGraphicFramePr>
        <p:xfrm>
          <a:off x="1447800" y="1219200"/>
          <a:ext cx="7404100" cy="2956560"/>
        </p:xfrm>
        <a:graphic>
          <a:graphicData uri="http://schemas.openxmlformats.org/drawingml/2006/table">
            <a:tbl>
              <a:tblPr firstRow="1" bandRow="1">
                <a:tableStyleId>{5C22544A-7EE6-4342-B048-85BDC9FD1C3A}</a:tableStyleId>
              </a:tblPr>
              <a:tblGrid>
                <a:gridCol w="1851025"/>
                <a:gridCol w="1851025"/>
                <a:gridCol w="1851025"/>
                <a:gridCol w="1851025"/>
              </a:tblGrid>
              <a:tr h="640080">
                <a:tc>
                  <a:txBody>
                    <a:bodyPr/>
                    <a:lstStyle/>
                    <a:p>
                      <a:pPr algn="ctr"/>
                      <a:r>
                        <a:rPr lang="en-US" sz="1600" dirty="0" smtClean="0"/>
                        <a:t>District</a:t>
                      </a:r>
                      <a:endParaRPr lang="en-US" sz="1600" dirty="0"/>
                    </a:p>
                  </a:txBody>
                  <a:tcPr marL="44597" marR="44597"/>
                </a:tc>
                <a:tc>
                  <a:txBody>
                    <a:bodyPr/>
                    <a:lstStyle/>
                    <a:p>
                      <a:pPr algn="ctr"/>
                      <a:r>
                        <a:rPr lang="en-US" sz="1600" dirty="0" smtClean="0"/>
                        <a:t>Severe</a:t>
                      </a:r>
                      <a:r>
                        <a:rPr lang="en-US" sz="1600" baseline="0" dirty="0" smtClean="0"/>
                        <a:t> Crash Rate Before</a:t>
                      </a:r>
                      <a:endParaRPr lang="en-US" sz="1600" dirty="0"/>
                    </a:p>
                  </a:txBody>
                  <a:tcPr marL="44597" marR="44597"/>
                </a:tc>
                <a:tc>
                  <a:txBody>
                    <a:bodyPr/>
                    <a:lstStyle/>
                    <a:p>
                      <a:pPr algn="ctr"/>
                      <a:r>
                        <a:rPr lang="en-US" sz="1600" dirty="0" smtClean="0"/>
                        <a:t>Severe Crash Rate After</a:t>
                      </a:r>
                      <a:endParaRPr lang="en-US" sz="1600" dirty="0"/>
                    </a:p>
                  </a:txBody>
                  <a:tcPr marL="44597" marR="44597"/>
                </a:tc>
                <a:tc>
                  <a:txBody>
                    <a:bodyPr/>
                    <a:lstStyle/>
                    <a:p>
                      <a:pPr algn="ctr"/>
                      <a:r>
                        <a:rPr lang="en-US" sz="1600" dirty="0" smtClean="0"/>
                        <a:t>Change</a:t>
                      </a:r>
                      <a:endParaRPr lang="en-US" sz="1600" dirty="0"/>
                    </a:p>
                  </a:txBody>
                  <a:tcPr marL="44597" marR="44597"/>
                </a:tc>
              </a:tr>
              <a:tr h="370840">
                <a:tc>
                  <a:txBody>
                    <a:bodyPr/>
                    <a:lstStyle/>
                    <a:p>
                      <a:pPr algn="ctr"/>
                      <a:r>
                        <a:rPr lang="en-US" sz="1600" dirty="0" smtClean="0"/>
                        <a:t>1</a:t>
                      </a:r>
                      <a:endParaRPr lang="en-US" sz="1600" dirty="0"/>
                    </a:p>
                  </a:txBody>
                  <a:tcPr marL="44597" marR="44597"/>
                </a:tc>
                <a:tc>
                  <a:txBody>
                    <a:bodyPr/>
                    <a:lstStyle/>
                    <a:p>
                      <a:pPr algn="ctr"/>
                      <a:r>
                        <a:rPr lang="en-US" sz="1600" dirty="0" smtClean="0"/>
                        <a:t>2.7/100 </a:t>
                      </a:r>
                      <a:r>
                        <a:rPr lang="en-US" sz="1600" dirty="0" err="1" smtClean="0"/>
                        <a:t>mvm</a:t>
                      </a:r>
                      <a:endParaRPr lang="en-US" sz="1600" dirty="0" smtClean="0"/>
                    </a:p>
                    <a:p>
                      <a:pPr algn="ctr"/>
                      <a:r>
                        <a:rPr lang="en-US" sz="1600" dirty="0" smtClean="0"/>
                        <a:t>4.6/</a:t>
                      </a:r>
                      <a:r>
                        <a:rPr lang="en-US" sz="1600" baseline="0" dirty="0" smtClean="0"/>
                        <a:t> 100 </a:t>
                      </a:r>
                      <a:r>
                        <a:rPr lang="en-US" sz="1600" baseline="0" dirty="0" err="1" smtClean="0"/>
                        <a:t>mvm</a:t>
                      </a:r>
                      <a:endParaRPr lang="en-US" sz="1600" dirty="0"/>
                    </a:p>
                  </a:txBody>
                  <a:tcPr marL="44597" marR="44597"/>
                </a:tc>
                <a:tc>
                  <a:txBody>
                    <a:bodyPr/>
                    <a:lstStyle/>
                    <a:p>
                      <a:pPr algn="ctr"/>
                      <a:r>
                        <a:rPr lang="en-US" sz="1600" dirty="0" smtClean="0"/>
                        <a:t>3.5/100</a:t>
                      </a:r>
                      <a:r>
                        <a:rPr lang="en-US" sz="1600" baseline="0" dirty="0" smtClean="0"/>
                        <a:t> </a:t>
                      </a:r>
                      <a:r>
                        <a:rPr lang="en-US" sz="1600" baseline="0" dirty="0" err="1" smtClean="0"/>
                        <a:t>mvm</a:t>
                      </a:r>
                      <a:endParaRPr lang="en-US" sz="1600" baseline="0" dirty="0" smtClean="0"/>
                    </a:p>
                    <a:p>
                      <a:pPr algn="ctr"/>
                      <a:r>
                        <a:rPr lang="en-US" sz="1600" baseline="0" dirty="0" smtClean="0"/>
                        <a:t>4.3/100 </a:t>
                      </a:r>
                      <a:r>
                        <a:rPr lang="en-US" sz="1600" baseline="0" dirty="0" err="1" smtClean="0"/>
                        <a:t>mvm</a:t>
                      </a:r>
                      <a:endParaRPr lang="en-US" sz="1600" dirty="0"/>
                    </a:p>
                  </a:txBody>
                  <a:tcPr marL="44597" marR="44597"/>
                </a:tc>
                <a:tc>
                  <a:txBody>
                    <a:bodyPr/>
                    <a:lstStyle/>
                    <a:p>
                      <a:pPr algn="ctr"/>
                      <a:r>
                        <a:rPr lang="en-US" sz="1600" dirty="0" smtClean="0"/>
                        <a:t>+30%</a:t>
                      </a:r>
                    </a:p>
                    <a:p>
                      <a:pPr algn="ctr"/>
                      <a:r>
                        <a:rPr lang="en-US" sz="1600" dirty="0" smtClean="0"/>
                        <a:t>-7%</a:t>
                      </a:r>
                      <a:endParaRPr lang="en-US" sz="1600" dirty="0"/>
                    </a:p>
                  </a:txBody>
                  <a:tcPr marL="44597" marR="44597"/>
                </a:tc>
              </a:tr>
              <a:tr h="370840">
                <a:tc>
                  <a:txBody>
                    <a:bodyPr/>
                    <a:lstStyle/>
                    <a:p>
                      <a:pPr algn="ctr"/>
                      <a:r>
                        <a:rPr lang="en-US" sz="1600" dirty="0" smtClean="0"/>
                        <a:t>2</a:t>
                      </a:r>
                      <a:endParaRPr lang="en-US" sz="1600" dirty="0"/>
                    </a:p>
                  </a:txBody>
                  <a:tcPr marL="44597" marR="44597"/>
                </a:tc>
                <a:tc>
                  <a:txBody>
                    <a:bodyPr/>
                    <a:lstStyle/>
                    <a:p>
                      <a:pPr algn="ctr"/>
                      <a:r>
                        <a:rPr lang="en-US" sz="1600" dirty="0" smtClean="0"/>
                        <a:t>1.2/100 </a:t>
                      </a:r>
                      <a:r>
                        <a:rPr lang="en-US" sz="1600" dirty="0" err="1" smtClean="0"/>
                        <a:t>mvm</a:t>
                      </a:r>
                      <a:endParaRPr lang="en-US" sz="1600" dirty="0" smtClean="0"/>
                    </a:p>
                    <a:p>
                      <a:pPr algn="ctr"/>
                      <a:r>
                        <a:rPr lang="en-US" sz="1600" dirty="0" smtClean="0"/>
                        <a:t>1.5/100 </a:t>
                      </a:r>
                      <a:r>
                        <a:rPr lang="en-US" sz="1600" dirty="0" err="1" smtClean="0"/>
                        <a:t>mvm</a:t>
                      </a:r>
                      <a:endParaRPr lang="en-US" sz="1600" dirty="0"/>
                    </a:p>
                  </a:txBody>
                  <a:tcPr marL="44597" marR="44597"/>
                </a:tc>
                <a:tc>
                  <a:txBody>
                    <a:bodyPr/>
                    <a:lstStyle/>
                    <a:p>
                      <a:pPr algn="ctr"/>
                      <a:r>
                        <a:rPr lang="en-US" sz="1600" dirty="0" smtClean="0"/>
                        <a:t>1.3/100 </a:t>
                      </a:r>
                      <a:r>
                        <a:rPr lang="en-US" sz="1600" dirty="0" err="1" smtClean="0"/>
                        <a:t>mvm</a:t>
                      </a:r>
                      <a:endParaRPr lang="en-US" sz="1600" dirty="0" smtClean="0"/>
                    </a:p>
                    <a:p>
                      <a:pPr algn="ctr"/>
                      <a:r>
                        <a:rPr lang="en-US" sz="1600" dirty="0" smtClean="0"/>
                        <a:t>2.5/100 </a:t>
                      </a:r>
                      <a:r>
                        <a:rPr lang="en-US" sz="1600" dirty="0" err="1" smtClean="0"/>
                        <a:t>mvm</a:t>
                      </a:r>
                      <a:endParaRPr lang="en-US" sz="1600" dirty="0"/>
                    </a:p>
                  </a:txBody>
                  <a:tcPr marL="44597" marR="44597"/>
                </a:tc>
                <a:tc>
                  <a:txBody>
                    <a:bodyPr/>
                    <a:lstStyle/>
                    <a:p>
                      <a:pPr algn="ctr"/>
                      <a:r>
                        <a:rPr lang="en-US" sz="1600" dirty="0" smtClean="0"/>
                        <a:t>+8%</a:t>
                      </a:r>
                    </a:p>
                    <a:p>
                      <a:pPr algn="ctr"/>
                      <a:r>
                        <a:rPr lang="en-US" sz="1600" dirty="0" smtClean="0"/>
                        <a:t>+67%</a:t>
                      </a:r>
                      <a:endParaRPr lang="en-US" sz="1600" dirty="0"/>
                    </a:p>
                  </a:txBody>
                  <a:tcPr marL="44597" marR="44597"/>
                </a:tc>
              </a:tr>
              <a:tr h="370840">
                <a:tc>
                  <a:txBody>
                    <a:bodyPr/>
                    <a:lstStyle/>
                    <a:p>
                      <a:pPr algn="ctr"/>
                      <a:r>
                        <a:rPr lang="en-US" sz="1600" dirty="0" smtClean="0"/>
                        <a:t>3</a:t>
                      </a:r>
                      <a:endParaRPr lang="en-US" sz="1600" dirty="0"/>
                    </a:p>
                  </a:txBody>
                  <a:tcPr marL="44597" marR="44597"/>
                </a:tc>
                <a:tc>
                  <a:txBody>
                    <a:bodyPr/>
                    <a:lstStyle/>
                    <a:p>
                      <a:pPr algn="ctr"/>
                      <a:r>
                        <a:rPr lang="en-US" sz="1600" dirty="0" smtClean="0"/>
                        <a:t>1.7/100 </a:t>
                      </a:r>
                      <a:r>
                        <a:rPr lang="en-US" sz="1600" dirty="0" err="1" smtClean="0"/>
                        <a:t>mvm</a:t>
                      </a:r>
                      <a:endParaRPr lang="en-US" sz="1600" dirty="0" smtClean="0"/>
                    </a:p>
                    <a:p>
                      <a:pPr algn="ctr"/>
                      <a:r>
                        <a:rPr lang="en-US" sz="1600" dirty="0" smtClean="0"/>
                        <a:t>0.9/100 </a:t>
                      </a:r>
                      <a:r>
                        <a:rPr lang="en-US" sz="1600" dirty="0" err="1" smtClean="0"/>
                        <a:t>mvm</a:t>
                      </a:r>
                      <a:endParaRPr lang="en-US" sz="1600" dirty="0"/>
                    </a:p>
                  </a:txBody>
                  <a:tcPr marL="44597" marR="44597"/>
                </a:tc>
                <a:tc>
                  <a:txBody>
                    <a:bodyPr/>
                    <a:lstStyle/>
                    <a:p>
                      <a:pPr algn="ctr"/>
                      <a:r>
                        <a:rPr lang="en-US" sz="1600" dirty="0" smtClean="0"/>
                        <a:t>2.4/100 </a:t>
                      </a:r>
                      <a:r>
                        <a:rPr lang="en-US" sz="1600" dirty="0" err="1" smtClean="0"/>
                        <a:t>mvm</a:t>
                      </a:r>
                      <a:endParaRPr lang="en-US" sz="1600" dirty="0" smtClean="0"/>
                    </a:p>
                    <a:p>
                      <a:pPr algn="ctr"/>
                      <a:r>
                        <a:rPr lang="en-US" sz="1600" dirty="0" smtClean="0"/>
                        <a:t>1.9/100 </a:t>
                      </a:r>
                      <a:r>
                        <a:rPr lang="en-US" sz="1600" dirty="0" err="1" smtClean="0"/>
                        <a:t>mvm</a:t>
                      </a:r>
                      <a:endParaRPr lang="en-US" sz="1600" dirty="0"/>
                    </a:p>
                  </a:txBody>
                  <a:tcPr marL="44597" marR="44597"/>
                </a:tc>
                <a:tc>
                  <a:txBody>
                    <a:bodyPr/>
                    <a:lstStyle/>
                    <a:p>
                      <a:pPr algn="ctr"/>
                      <a:r>
                        <a:rPr lang="en-US" sz="1600" dirty="0" smtClean="0"/>
                        <a:t>+41%</a:t>
                      </a:r>
                    </a:p>
                    <a:p>
                      <a:pPr algn="ctr"/>
                      <a:r>
                        <a:rPr lang="en-US" sz="1600" dirty="0" smtClean="0"/>
                        <a:t>+111%</a:t>
                      </a:r>
                      <a:endParaRPr lang="en-US" sz="1600" dirty="0"/>
                    </a:p>
                  </a:txBody>
                  <a:tcPr marL="44597" marR="44597"/>
                </a:tc>
              </a:tr>
              <a:tr h="370840">
                <a:tc>
                  <a:txBody>
                    <a:bodyPr/>
                    <a:lstStyle/>
                    <a:p>
                      <a:pPr algn="ctr"/>
                      <a:r>
                        <a:rPr lang="en-US" sz="1600" dirty="0" smtClean="0"/>
                        <a:t>4</a:t>
                      </a:r>
                      <a:endParaRPr lang="en-US" sz="1600" dirty="0"/>
                    </a:p>
                  </a:txBody>
                  <a:tcPr marL="44597" marR="44597"/>
                </a:tc>
                <a:tc>
                  <a:txBody>
                    <a:bodyPr/>
                    <a:lstStyle/>
                    <a:p>
                      <a:pPr algn="ctr"/>
                      <a:r>
                        <a:rPr lang="en-US" sz="1600" dirty="0" smtClean="0"/>
                        <a:t>3.1/100 </a:t>
                      </a:r>
                      <a:r>
                        <a:rPr lang="en-US" sz="1600" dirty="0" err="1" smtClean="0"/>
                        <a:t>mvm</a:t>
                      </a:r>
                      <a:endParaRPr lang="en-US" sz="1600" dirty="0" smtClean="0"/>
                    </a:p>
                    <a:p>
                      <a:pPr algn="ctr"/>
                      <a:r>
                        <a:rPr lang="en-US" sz="1600" dirty="0" smtClean="0"/>
                        <a:t>1.6/100 </a:t>
                      </a:r>
                      <a:r>
                        <a:rPr lang="en-US" sz="1600" dirty="0" err="1" smtClean="0"/>
                        <a:t>mvm</a:t>
                      </a:r>
                      <a:endParaRPr lang="en-US" sz="1600" dirty="0"/>
                    </a:p>
                  </a:txBody>
                  <a:tcPr marL="44597" marR="44597"/>
                </a:tc>
                <a:tc>
                  <a:txBody>
                    <a:bodyPr/>
                    <a:lstStyle/>
                    <a:p>
                      <a:pPr algn="ctr"/>
                      <a:r>
                        <a:rPr lang="en-US" sz="1600" dirty="0" smtClean="0"/>
                        <a:t>3.0/100</a:t>
                      </a:r>
                      <a:r>
                        <a:rPr lang="en-US" sz="1600" baseline="0" dirty="0" smtClean="0"/>
                        <a:t> </a:t>
                      </a:r>
                      <a:r>
                        <a:rPr lang="en-US" sz="1600" baseline="0" dirty="0" err="1" smtClean="0"/>
                        <a:t>mvm</a:t>
                      </a:r>
                      <a:endParaRPr lang="en-US" sz="1600" baseline="0" dirty="0" smtClean="0"/>
                    </a:p>
                    <a:p>
                      <a:pPr algn="ctr"/>
                      <a:r>
                        <a:rPr lang="en-US" sz="1600" baseline="0" dirty="0" smtClean="0"/>
                        <a:t>2.1/100 </a:t>
                      </a:r>
                      <a:r>
                        <a:rPr lang="en-US" sz="1600" baseline="0" dirty="0" err="1" smtClean="0"/>
                        <a:t>mvm</a:t>
                      </a:r>
                      <a:endParaRPr lang="en-US" sz="1600" dirty="0"/>
                    </a:p>
                  </a:txBody>
                  <a:tcPr marL="44597" marR="44597"/>
                </a:tc>
                <a:tc>
                  <a:txBody>
                    <a:bodyPr/>
                    <a:lstStyle/>
                    <a:p>
                      <a:pPr algn="ctr"/>
                      <a:r>
                        <a:rPr lang="en-US" sz="1600" dirty="0" smtClean="0"/>
                        <a:t>-3%</a:t>
                      </a:r>
                    </a:p>
                    <a:p>
                      <a:pPr algn="ctr"/>
                      <a:r>
                        <a:rPr lang="en-US" sz="1600" dirty="0" smtClean="0"/>
                        <a:t>+31%</a:t>
                      </a:r>
                      <a:endParaRPr lang="en-US" sz="1600" dirty="0"/>
                    </a:p>
                  </a:txBody>
                  <a:tcPr marL="44597" marR="44597"/>
                </a:tc>
              </a:tr>
            </a:tbl>
          </a:graphicData>
        </a:graphic>
      </p:graphicFrame>
      <p:sp>
        <p:nvSpPr>
          <p:cNvPr id="5" name="Content Placeholder 4"/>
          <p:cNvSpPr>
            <a:spLocks noGrp="1"/>
          </p:cNvSpPr>
          <p:nvPr>
            <p:ph sz="half" idx="2"/>
          </p:nvPr>
        </p:nvSpPr>
        <p:spPr>
          <a:xfrm>
            <a:off x="1447800" y="4267200"/>
            <a:ext cx="7485888" cy="2438400"/>
          </a:xfrm>
        </p:spPr>
        <p:txBody>
          <a:bodyPr>
            <a:normAutofit lnSpcReduction="10000"/>
          </a:bodyPr>
          <a:lstStyle/>
          <a:p>
            <a:r>
              <a:rPr lang="en-US" sz="2600" dirty="0" smtClean="0"/>
              <a:t>Observations made by the agency</a:t>
            </a:r>
          </a:p>
          <a:p>
            <a:pPr lvl="1"/>
            <a:r>
              <a:rPr lang="en-US" sz="2000" dirty="0" smtClean="0"/>
              <a:t>Rates do trend higher</a:t>
            </a:r>
          </a:p>
          <a:p>
            <a:pPr lvl="1"/>
            <a:r>
              <a:rPr lang="en-US" sz="2000" dirty="0" smtClean="0"/>
              <a:t>Increases are highly variable</a:t>
            </a:r>
          </a:p>
          <a:p>
            <a:r>
              <a:rPr lang="en-US" sz="2400" dirty="0" smtClean="0"/>
              <a:t>Agency performs detailed analysis of projects</a:t>
            </a:r>
          </a:p>
          <a:p>
            <a:pPr lvl="1"/>
            <a:r>
              <a:rPr lang="en-US" sz="2000" dirty="0" smtClean="0"/>
              <a:t>Project durations and volumes vary widely</a:t>
            </a:r>
          </a:p>
          <a:p>
            <a:pPr lvl="1"/>
            <a:r>
              <a:rPr lang="en-US" sz="2000" dirty="0" smtClean="0"/>
              <a:t>Identifies some good practices, issues to address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They also modify their analysis methodology…</a:t>
            </a:r>
            <a:endParaRPr lang="en-US" dirty="0"/>
          </a:p>
        </p:txBody>
      </p:sp>
      <p:graphicFrame>
        <p:nvGraphicFramePr>
          <p:cNvPr id="11" name="Content Placeholder 3"/>
          <p:cNvGraphicFramePr>
            <a:graphicFrameLocks noGrp="1"/>
          </p:cNvGraphicFramePr>
          <p:nvPr>
            <p:ph sz="half" idx="1"/>
          </p:nvPr>
        </p:nvGraphicFramePr>
        <p:xfrm>
          <a:off x="1447800" y="2057400"/>
          <a:ext cx="7404100" cy="3535680"/>
        </p:xfrm>
        <a:graphic>
          <a:graphicData uri="http://schemas.openxmlformats.org/drawingml/2006/table">
            <a:tbl>
              <a:tblPr firstRow="1" bandRow="1">
                <a:tableStyleId>{5C22544A-7EE6-4342-B048-85BDC9FD1C3A}</a:tableStyleId>
              </a:tblPr>
              <a:tblGrid>
                <a:gridCol w="1851025"/>
                <a:gridCol w="1851025"/>
                <a:gridCol w="1851025"/>
                <a:gridCol w="1851025"/>
              </a:tblGrid>
              <a:tr h="640080">
                <a:tc>
                  <a:txBody>
                    <a:bodyPr/>
                    <a:lstStyle/>
                    <a:p>
                      <a:pPr algn="ctr"/>
                      <a:r>
                        <a:rPr lang="en-US" sz="1600" dirty="0" smtClean="0"/>
                        <a:t>District</a:t>
                      </a:r>
                      <a:endParaRPr lang="en-US" sz="1600" dirty="0"/>
                    </a:p>
                  </a:txBody>
                  <a:tcPr marL="44597" marR="44597"/>
                </a:tc>
                <a:tc>
                  <a:txBody>
                    <a:bodyPr/>
                    <a:lstStyle/>
                    <a:p>
                      <a:pPr algn="ctr"/>
                      <a:r>
                        <a:rPr lang="en-US" sz="1600" dirty="0" smtClean="0"/>
                        <a:t>Severe</a:t>
                      </a:r>
                      <a:r>
                        <a:rPr lang="en-US" sz="1600" baseline="0" dirty="0" smtClean="0"/>
                        <a:t> Crashes </a:t>
                      </a:r>
                      <a:r>
                        <a:rPr lang="en-US" sz="1600" baseline="0" dirty="0" err="1" smtClean="0"/>
                        <a:t>Expected</a:t>
                      </a:r>
                      <a:r>
                        <a:rPr lang="en-US" sz="1600" baseline="30000" dirty="0" err="1" smtClean="0"/>
                        <a:t>a</a:t>
                      </a:r>
                      <a:endParaRPr lang="en-US" sz="1600" baseline="30000" dirty="0"/>
                    </a:p>
                  </a:txBody>
                  <a:tcPr marL="44597" marR="44597"/>
                </a:tc>
                <a:tc>
                  <a:txBody>
                    <a:bodyPr/>
                    <a:lstStyle/>
                    <a:p>
                      <a:pPr algn="ctr"/>
                      <a:r>
                        <a:rPr lang="en-US" sz="1600" dirty="0" smtClean="0"/>
                        <a:t>Severe Crashes That</a:t>
                      </a:r>
                      <a:r>
                        <a:rPr lang="en-US" sz="1600" baseline="0" dirty="0" smtClean="0"/>
                        <a:t> Occurred</a:t>
                      </a:r>
                      <a:endParaRPr lang="en-US" sz="1600" dirty="0"/>
                    </a:p>
                  </a:txBody>
                  <a:tcPr marL="44597" marR="44597"/>
                </a:tc>
                <a:tc>
                  <a:txBody>
                    <a:bodyPr/>
                    <a:lstStyle/>
                    <a:p>
                      <a:pPr algn="ctr"/>
                      <a:r>
                        <a:rPr lang="en-US" sz="1600" dirty="0" smtClean="0"/>
                        <a:t>Difference</a:t>
                      </a:r>
                      <a:endParaRPr lang="en-US" sz="1600" dirty="0"/>
                    </a:p>
                  </a:txBody>
                  <a:tcPr marL="44597" marR="44597"/>
                </a:tc>
              </a:tr>
              <a:tr h="370840">
                <a:tc>
                  <a:txBody>
                    <a:bodyPr/>
                    <a:lstStyle/>
                    <a:p>
                      <a:pPr algn="ctr"/>
                      <a:r>
                        <a:rPr lang="en-US" sz="1600" dirty="0" smtClean="0"/>
                        <a:t>1</a:t>
                      </a:r>
                      <a:endParaRPr lang="en-US" sz="1600" dirty="0"/>
                    </a:p>
                  </a:txBody>
                  <a:tcPr marL="44597" marR="44597"/>
                </a:tc>
                <a:tc>
                  <a:txBody>
                    <a:bodyPr/>
                    <a:lstStyle/>
                    <a:p>
                      <a:pPr algn="ctr"/>
                      <a:r>
                        <a:rPr lang="en-US" sz="1600" dirty="0" smtClean="0"/>
                        <a:t>3.6</a:t>
                      </a:r>
                    </a:p>
                    <a:p>
                      <a:pPr algn="ctr"/>
                      <a:r>
                        <a:rPr lang="en-US" sz="1600" dirty="0" smtClean="0"/>
                        <a:t>19.1</a:t>
                      </a:r>
                      <a:endParaRPr lang="en-US" sz="1600" dirty="0"/>
                    </a:p>
                  </a:txBody>
                  <a:tcPr marL="44597" marR="44597"/>
                </a:tc>
                <a:tc>
                  <a:txBody>
                    <a:bodyPr/>
                    <a:lstStyle/>
                    <a:p>
                      <a:pPr algn="ctr"/>
                      <a:r>
                        <a:rPr lang="en-US" sz="1600" dirty="0" smtClean="0"/>
                        <a:t>5</a:t>
                      </a:r>
                    </a:p>
                    <a:p>
                      <a:pPr algn="ctr"/>
                      <a:r>
                        <a:rPr lang="en-US" sz="1600" dirty="0" smtClean="0"/>
                        <a:t>26</a:t>
                      </a:r>
                      <a:endParaRPr lang="en-US" sz="1600" dirty="0"/>
                    </a:p>
                  </a:txBody>
                  <a:tcPr marL="44597" marR="44597"/>
                </a:tc>
                <a:tc>
                  <a:txBody>
                    <a:bodyPr/>
                    <a:lstStyle/>
                    <a:p>
                      <a:pPr algn="ctr"/>
                      <a:r>
                        <a:rPr lang="en-US" sz="1600" dirty="0" smtClean="0"/>
                        <a:t>+1.4</a:t>
                      </a:r>
                    </a:p>
                    <a:p>
                      <a:pPr algn="ctr"/>
                      <a:r>
                        <a:rPr lang="en-US" sz="1600" dirty="0" smtClean="0"/>
                        <a:t>+6.9</a:t>
                      </a:r>
                      <a:endParaRPr lang="en-US" sz="1600" dirty="0"/>
                    </a:p>
                  </a:txBody>
                  <a:tcPr marL="44597" marR="44597"/>
                </a:tc>
              </a:tr>
              <a:tr h="370840">
                <a:tc>
                  <a:txBody>
                    <a:bodyPr/>
                    <a:lstStyle/>
                    <a:p>
                      <a:pPr algn="ctr"/>
                      <a:r>
                        <a:rPr lang="en-US" sz="1600" dirty="0" smtClean="0"/>
                        <a:t>2</a:t>
                      </a:r>
                      <a:endParaRPr lang="en-US" sz="1600" dirty="0"/>
                    </a:p>
                  </a:txBody>
                  <a:tcPr marL="44597" marR="44597"/>
                </a:tc>
                <a:tc>
                  <a:txBody>
                    <a:bodyPr/>
                    <a:lstStyle/>
                    <a:p>
                      <a:pPr algn="ctr"/>
                      <a:r>
                        <a:rPr lang="en-US" sz="1600" dirty="0" smtClean="0"/>
                        <a:t>1.1</a:t>
                      </a:r>
                    </a:p>
                    <a:p>
                      <a:pPr algn="ctr"/>
                      <a:r>
                        <a:rPr lang="en-US" sz="1600" dirty="0" smtClean="0"/>
                        <a:t>10.4</a:t>
                      </a:r>
                      <a:endParaRPr lang="en-US" sz="1600" dirty="0"/>
                    </a:p>
                  </a:txBody>
                  <a:tcPr marL="44597" marR="44597"/>
                </a:tc>
                <a:tc>
                  <a:txBody>
                    <a:bodyPr/>
                    <a:lstStyle/>
                    <a:p>
                      <a:pPr algn="ctr"/>
                      <a:r>
                        <a:rPr lang="en-US" sz="1600" dirty="0" smtClean="0"/>
                        <a:t>0</a:t>
                      </a:r>
                    </a:p>
                    <a:p>
                      <a:pPr algn="ctr"/>
                      <a:r>
                        <a:rPr lang="en-US" sz="1600" dirty="0" smtClean="0"/>
                        <a:t>12</a:t>
                      </a:r>
                      <a:endParaRPr lang="en-US" sz="1600" dirty="0"/>
                    </a:p>
                  </a:txBody>
                  <a:tcPr marL="44597" marR="44597"/>
                </a:tc>
                <a:tc>
                  <a:txBody>
                    <a:bodyPr/>
                    <a:lstStyle/>
                    <a:p>
                      <a:pPr algn="ctr"/>
                      <a:r>
                        <a:rPr lang="en-US" sz="1600" dirty="0" smtClean="0"/>
                        <a:t>-1.1</a:t>
                      </a:r>
                    </a:p>
                    <a:p>
                      <a:pPr algn="ctr"/>
                      <a:r>
                        <a:rPr lang="en-US" sz="1600" dirty="0" smtClean="0"/>
                        <a:t>+1.6</a:t>
                      </a:r>
                      <a:endParaRPr lang="en-US" sz="1600" dirty="0"/>
                    </a:p>
                  </a:txBody>
                  <a:tcPr marL="44597" marR="44597"/>
                </a:tc>
              </a:tr>
              <a:tr h="370840">
                <a:tc>
                  <a:txBody>
                    <a:bodyPr/>
                    <a:lstStyle/>
                    <a:p>
                      <a:pPr algn="ctr"/>
                      <a:r>
                        <a:rPr lang="en-US" sz="1600" dirty="0" smtClean="0"/>
                        <a:t>3</a:t>
                      </a:r>
                      <a:endParaRPr lang="en-US" sz="1600" dirty="0"/>
                    </a:p>
                  </a:txBody>
                  <a:tcPr marL="44597" marR="44597"/>
                </a:tc>
                <a:tc>
                  <a:txBody>
                    <a:bodyPr/>
                    <a:lstStyle/>
                    <a:p>
                      <a:pPr algn="ctr"/>
                      <a:r>
                        <a:rPr lang="en-US" sz="1600" dirty="0" smtClean="0"/>
                        <a:t>35.4</a:t>
                      </a:r>
                    </a:p>
                    <a:p>
                      <a:pPr algn="ctr"/>
                      <a:r>
                        <a:rPr lang="en-US" sz="1600" dirty="0" smtClean="0"/>
                        <a:t>4.9</a:t>
                      </a:r>
                      <a:endParaRPr lang="en-US" sz="1600" dirty="0"/>
                    </a:p>
                  </a:txBody>
                  <a:tcPr marL="44597" marR="44597"/>
                </a:tc>
                <a:tc>
                  <a:txBody>
                    <a:bodyPr/>
                    <a:lstStyle/>
                    <a:p>
                      <a:pPr algn="ctr"/>
                      <a:r>
                        <a:rPr lang="en-US" sz="1600" dirty="0" smtClean="0"/>
                        <a:t>48</a:t>
                      </a:r>
                    </a:p>
                    <a:p>
                      <a:pPr algn="ctr"/>
                      <a:r>
                        <a:rPr lang="en-US" sz="1600" dirty="0" smtClean="0"/>
                        <a:t>3</a:t>
                      </a:r>
                      <a:endParaRPr lang="en-US" sz="1600" dirty="0"/>
                    </a:p>
                  </a:txBody>
                  <a:tcPr marL="44597" marR="44597"/>
                </a:tc>
                <a:tc>
                  <a:txBody>
                    <a:bodyPr/>
                    <a:lstStyle/>
                    <a:p>
                      <a:pPr algn="ctr"/>
                      <a:r>
                        <a:rPr lang="en-US" sz="1600" dirty="0" smtClean="0"/>
                        <a:t>+12.6</a:t>
                      </a:r>
                    </a:p>
                    <a:p>
                      <a:pPr algn="ctr"/>
                      <a:r>
                        <a:rPr lang="en-US" sz="1600" dirty="0" smtClean="0"/>
                        <a:t>-1.9</a:t>
                      </a:r>
                      <a:endParaRPr lang="en-US" sz="1600" dirty="0"/>
                    </a:p>
                  </a:txBody>
                  <a:tcPr marL="44597" marR="44597"/>
                </a:tc>
              </a:tr>
              <a:tr h="370840">
                <a:tc>
                  <a:txBody>
                    <a:bodyPr/>
                    <a:lstStyle/>
                    <a:p>
                      <a:pPr algn="ctr"/>
                      <a:r>
                        <a:rPr lang="en-US" sz="1600" dirty="0" smtClean="0"/>
                        <a:t>4</a:t>
                      </a:r>
                      <a:endParaRPr lang="en-US" sz="1600" dirty="0"/>
                    </a:p>
                  </a:txBody>
                  <a:tcPr marL="44597" marR="44597"/>
                </a:tc>
                <a:tc>
                  <a:txBody>
                    <a:bodyPr/>
                    <a:lstStyle/>
                    <a:p>
                      <a:pPr algn="ctr"/>
                      <a:r>
                        <a:rPr lang="en-US" sz="1600" dirty="0" smtClean="0"/>
                        <a:t>26.6</a:t>
                      </a:r>
                    </a:p>
                    <a:p>
                      <a:pPr algn="ctr"/>
                      <a:r>
                        <a:rPr lang="en-US" sz="1600" dirty="0" smtClean="0"/>
                        <a:t>3.2</a:t>
                      </a:r>
                      <a:endParaRPr lang="en-US" sz="1600" dirty="0"/>
                    </a:p>
                  </a:txBody>
                  <a:tcPr marL="44597" marR="44597"/>
                </a:tc>
                <a:tc>
                  <a:txBody>
                    <a:bodyPr/>
                    <a:lstStyle/>
                    <a:p>
                      <a:pPr algn="ctr"/>
                      <a:r>
                        <a:rPr lang="en-US" sz="1600" dirty="0" smtClean="0"/>
                        <a:t>40</a:t>
                      </a:r>
                    </a:p>
                    <a:p>
                      <a:pPr algn="ctr"/>
                      <a:r>
                        <a:rPr lang="en-US" sz="1600" dirty="0" smtClean="0"/>
                        <a:t>4</a:t>
                      </a:r>
                      <a:endParaRPr lang="en-US" sz="1600" dirty="0"/>
                    </a:p>
                  </a:txBody>
                  <a:tcPr marL="44597" marR="44597"/>
                </a:tc>
                <a:tc>
                  <a:txBody>
                    <a:bodyPr/>
                    <a:lstStyle/>
                    <a:p>
                      <a:pPr algn="ctr"/>
                      <a:r>
                        <a:rPr lang="en-US" sz="1600" dirty="0" smtClean="0"/>
                        <a:t>+13.4</a:t>
                      </a:r>
                    </a:p>
                    <a:p>
                      <a:pPr algn="ctr"/>
                      <a:r>
                        <a:rPr lang="en-US" sz="1600" dirty="0" smtClean="0"/>
                        <a:t>+0.8</a:t>
                      </a:r>
                      <a:endParaRPr lang="en-US" sz="1600" dirty="0"/>
                    </a:p>
                  </a:txBody>
                  <a:tcPr marL="44597" marR="44597"/>
                </a:tc>
              </a:tr>
              <a:tr h="370840">
                <a:tc>
                  <a:txBody>
                    <a:bodyPr/>
                    <a:lstStyle/>
                    <a:p>
                      <a:pPr algn="ctr"/>
                      <a:r>
                        <a:rPr lang="en-US" sz="1600" dirty="0" smtClean="0"/>
                        <a:t>Overall</a:t>
                      </a:r>
                      <a:endParaRPr lang="en-US" sz="1600" dirty="0"/>
                    </a:p>
                  </a:txBody>
                  <a:tcPr marL="44597" marR="44597"/>
                </a:tc>
                <a:tc>
                  <a:txBody>
                    <a:bodyPr/>
                    <a:lstStyle/>
                    <a:p>
                      <a:pPr algn="ctr"/>
                      <a:r>
                        <a:rPr lang="en-US" sz="1600" dirty="0" smtClean="0"/>
                        <a:t>104.3</a:t>
                      </a:r>
                      <a:endParaRPr lang="en-US" sz="1600" dirty="0"/>
                    </a:p>
                  </a:txBody>
                  <a:tcPr marL="44597" marR="44597"/>
                </a:tc>
                <a:tc>
                  <a:txBody>
                    <a:bodyPr/>
                    <a:lstStyle/>
                    <a:p>
                      <a:pPr algn="ctr"/>
                      <a:r>
                        <a:rPr lang="en-US" sz="1600" dirty="0" smtClean="0"/>
                        <a:t>138</a:t>
                      </a:r>
                      <a:endParaRPr lang="en-US" sz="1600" dirty="0"/>
                    </a:p>
                  </a:txBody>
                  <a:tcPr marL="44597" marR="44597"/>
                </a:tc>
                <a:tc>
                  <a:txBody>
                    <a:bodyPr/>
                    <a:lstStyle/>
                    <a:p>
                      <a:pPr algn="ctr"/>
                      <a:r>
                        <a:rPr lang="en-US" sz="1600" dirty="0" smtClean="0"/>
                        <a:t>+33.7</a:t>
                      </a:r>
                    </a:p>
                    <a:p>
                      <a:pPr algn="ctr"/>
                      <a:r>
                        <a:rPr lang="en-US" sz="1600" dirty="0" smtClean="0"/>
                        <a:t>(+32%)</a:t>
                      </a:r>
                      <a:endParaRPr lang="en-US" sz="1600" dirty="0"/>
                    </a:p>
                  </a:txBody>
                  <a:tcPr marL="44597" marR="44597"/>
                </a:tc>
              </a:tr>
            </a:tbl>
          </a:graphicData>
        </a:graphic>
      </p:graphicFrame>
      <p:sp>
        <p:nvSpPr>
          <p:cNvPr id="4" name="TextBox 3"/>
          <p:cNvSpPr txBox="1"/>
          <p:nvPr/>
        </p:nvSpPr>
        <p:spPr>
          <a:xfrm>
            <a:off x="1600200" y="5867400"/>
            <a:ext cx="7162800" cy="369332"/>
          </a:xfrm>
          <a:prstGeom prst="rect">
            <a:avLst/>
          </a:prstGeom>
          <a:noFill/>
        </p:spPr>
        <p:txBody>
          <a:bodyPr wrap="square" rtlCol="0">
            <a:spAutoFit/>
          </a:bodyPr>
          <a:lstStyle/>
          <a:p>
            <a:r>
              <a:rPr lang="en-US" baseline="30000" dirty="0" smtClean="0"/>
              <a:t>a</a:t>
            </a:r>
            <a:r>
              <a:rPr lang="en-US" dirty="0" smtClean="0"/>
              <a:t> </a:t>
            </a:r>
            <a:r>
              <a:rPr lang="en-US" sz="1400" dirty="0" smtClean="0"/>
              <a:t>Expected crashes computed using Highway Safety Manual approach</a:t>
            </a:r>
            <a:endParaRPr lang="en-US" sz="1400" dirty="0"/>
          </a:p>
        </p:txBody>
      </p:sp>
      <p:sp>
        <p:nvSpPr>
          <p:cNvPr id="5" name="TextBox 4"/>
          <p:cNvSpPr txBox="1"/>
          <p:nvPr/>
        </p:nvSpPr>
        <p:spPr>
          <a:xfrm>
            <a:off x="2819400" y="1600200"/>
            <a:ext cx="4572000" cy="369332"/>
          </a:xfrm>
          <a:prstGeom prst="rect">
            <a:avLst/>
          </a:prstGeom>
          <a:noFill/>
        </p:spPr>
        <p:txBody>
          <a:bodyPr wrap="square" rtlCol="0">
            <a:spAutoFit/>
          </a:bodyPr>
          <a:lstStyle/>
          <a:p>
            <a:r>
              <a:rPr lang="en-US" dirty="0" smtClean="0"/>
              <a:t>Crash Analysis Results the Following Year</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Another Example…</a:t>
            </a:r>
            <a:endParaRPr lang="en-US" dirty="0"/>
          </a:p>
        </p:txBody>
      </p:sp>
      <p:sp>
        <p:nvSpPr>
          <p:cNvPr id="6" name="Content Placeholder 5"/>
          <p:cNvSpPr>
            <a:spLocks noGrp="1"/>
          </p:cNvSpPr>
          <p:nvPr>
            <p:ph idx="1"/>
          </p:nvPr>
        </p:nvSpPr>
        <p:spPr/>
        <p:txBody>
          <a:bodyPr/>
          <a:lstStyle/>
          <a:p>
            <a:r>
              <a:rPr lang="en-US" dirty="0" smtClean="0"/>
              <a:t>An agency has adopted a policy that no work zones will create more than a 15-minute delay for motorists</a:t>
            </a:r>
          </a:p>
          <a:p>
            <a:pPr lvl="1"/>
            <a:r>
              <a:rPr lang="en-US" dirty="0" smtClean="0"/>
              <a:t>9 complaints per month from motorists </a:t>
            </a:r>
          </a:p>
          <a:p>
            <a:pPr lvl="1"/>
            <a:r>
              <a:rPr lang="en-US" dirty="0" smtClean="0"/>
              <a:t>Are delays occurring, and are they greater than 15 minutes?</a:t>
            </a:r>
          </a:p>
          <a:p>
            <a:r>
              <a:rPr lang="en-US" dirty="0" smtClean="0"/>
              <a:t>Institute procedures for inspectors to document all queues that occur and estimate delays</a:t>
            </a:r>
          </a:p>
          <a:p>
            <a:pPr lvl="1"/>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(out of 31 projects)</a:t>
            </a:r>
            <a:endParaRPr lang="en-US" dirty="0"/>
          </a:p>
        </p:txBody>
      </p:sp>
      <p:graphicFrame>
        <p:nvGraphicFramePr>
          <p:cNvPr id="4" name="Content Placeholder 3"/>
          <p:cNvGraphicFramePr>
            <a:graphicFrameLocks noGrp="1"/>
          </p:cNvGraphicFramePr>
          <p:nvPr>
            <p:ph sz="half" idx="1"/>
          </p:nvPr>
        </p:nvGraphicFramePr>
        <p:xfrm>
          <a:off x="1447800" y="1295400"/>
          <a:ext cx="7327900" cy="4328160"/>
        </p:xfrm>
        <a:graphic>
          <a:graphicData uri="http://schemas.openxmlformats.org/drawingml/2006/table">
            <a:tbl>
              <a:tblPr firstRow="1" bandRow="1">
                <a:tableStyleId>{5C22544A-7EE6-4342-B048-85BDC9FD1C3A}</a:tableStyleId>
              </a:tblPr>
              <a:tblGrid>
                <a:gridCol w="1282067"/>
                <a:gridCol w="3318295"/>
                <a:gridCol w="1432900"/>
                <a:gridCol w="1294638"/>
              </a:tblGrid>
              <a:tr h="640080">
                <a:tc>
                  <a:txBody>
                    <a:bodyPr/>
                    <a:lstStyle/>
                    <a:p>
                      <a:pPr algn="ctr"/>
                      <a:r>
                        <a:rPr lang="en-US" sz="1600" dirty="0" smtClean="0"/>
                        <a:t>Inspector</a:t>
                      </a:r>
                      <a:endParaRPr lang="en-US" sz="1600" dirty="0"/>
                    </a:p>
                  </a:txBody>
                  <a:tcPr marL="22031" marR="22031"/>
                </a:tc>
                <a:tc>
                  <a:txBody>
                    <a:bodyPr/>
                    <a:lstStyle/>
                    <a:p>
                      <a:pPr algn="ctr"/>
                      <a:r>
                        <a:rPr lang="en-US" sz="1600" dirty="0" smtClean="0"/>
                        <a:t>Queues</a:t>
                      </a:r>
                      <a:endParaRPr lang="en-US" sz="1600" dirty="0"/>
                    </a:p>
                  </a:txBody>
                  <a:tcPr marL="22031" marR="22031"/>
                </a:tc>
                <a:tc>
                  <a:txBody>
                    <a:bodyPr/>
                    <a:lstStyle/>
                    <a:p>
                      <a:pPr algn="ctr"/>
                      <a:r>
                        <a:rPr lang="en-US" sz="1600" dirty="0" smtClean="0"/>
                        <a:t>Per</a:t>
                      </a:r>
                      <a:r>
                        <a:rPr lang="en-US" sz="1600" baseline="0" dirty="0" smtClean="0"/>
                        <a:t> Vehicle Delay</a:t>
                      </a:r>
                      <a:endParaRPr lang="en-US" sz="1600" dirty="0"/>
                    </a:p>
                  </a:txBody>
                  <a:tcPr marL="22031" marR="22031"/>
                </a:tc>
                <a:tc>
                  <a:txBody>
                    <a:bodyPr/>
                    <a:lstStyle/>
                    <a:p>
                      <a:pPr algn="ctr"/>
                      <a:r>
                        <a:rPr lang="en-US" sz="1600" dirty="0" smtClean="0"/>
                        <a:t>Total</a:t>
                      </a:r>
                      <a:r>
                        <a:rPr lang="en-US" sz="1600" baseline="0" dirty="0" smtClean="0"/>
                        <a:t> Delay</a:t>
                      </a:r>
                      <a:endParaRPr lang="en-US" sz="1600" dirty="0"/>
                    </a:p>
                  </a:txBody>
                  <a:tcPr marL="22031" marR="22031"/>
                </a:tc>
              </a:tr>
              <a:tr h="370840">
                <a:tc>
                  <a:txBody>
                    <a:bodyPr/>
                    <a:lstStyle/>
                    <a:p>
                      <a:pPr algn="ctr"/>
                      <a:r>
                        <a:rPr lang="en-US" sz="1600" dirty="0" smtClean="0"/>
                        <a:t>1</a:t>
                      </a:r>
                      <a:endParaRPr lang="en-US" sz="1600" dirty="0"/>
                    </a:p>
                  </a:txBody>
                  <a:tcPr marL="22031" marR="22031"/>
                </a:tc>
                <a:tc>
                  <a:txBody>
                    <a:bodyPr/>
                    <a:lstStyle/>
                    <a:p>
                      <a:pPr algn="ctr"/>
                      <a:r>
                        <a:rPr lang="en-US" sz="1600" dirty="0" smtClean="0"/>
                        <a:t>5 days</a:t>
                      </a:r>
                    </a:p>
                    <a:p>
                      <a:pPr algn="ctr"/>
                      <a:r>
                        <a:rPr lang="en-US" sz="1600" dirty="0" smtClean="0"/>
                        <a:t>Length:  Ave = 0.4 miles,  Max = 3.1 mi</a:t>
                      </a:r>
                    </a:p>
                    <a:p>
                      <a:pPr algn="ctr"/>
                      <a:r>
                        <a:rPr lang="en-US" sz="1600" dirty="0" smtClean="0"/>
                        <a:t>Duration:  Ave = 2.1 hrs, Max = 4 hrs</a:t>
                      </a:r>
                    </a:p>
                  </a:txBody>
                  <a:tcPr marL="22031" marR="22031"/>
                </a:tc>
                <a:tc>
                  <a:txBody>
                    <a:bodyPr/>
                    <a:lstStyle/>
                    <a:p>
                      <a:pPr algn="ctr"/>
                      <a:endParaRPr lang="en-US" sz="1600" dirty="0" smtClean="0"/>
                    </a:p>
                    <a:p>
                      <a:pPr algn="ctr"/>
                      <a:r>
                        <a:rPr lang="en-US" sz="1600" dirty="0" smtClean="0"/>
                        <a:t>Ave = 7.6</a:t>
                      </a:r>
                      <a:r>
                        <a:rPr lang="en-US" sz="1600" baseline="0" dirty="0" smtClean="0"/>
                        <a:t> min</a:t>
                      </a:r>
                    </a:p>
                    <a:p>
                      <a:pPr algn="ctr"/>
                      <a:r>
                        <a:rPr lang="en-US" sz="1600" dirty="0" smtClean="0"/>
                        <a:t>Max = 58.9 min  </a:t>
                      </a:r>
                      <a:endParaRPr lang="en-US" sz="1600" dirty="0"/>
                    </a:p>
                  </a:txBody>
                  <a:tcPr marL="22031" marR="22031"/>
                </a:tc>
                <a:tc>
                  <a:txBody>
                    <a:bodyPr/>
                    <a:lstStyle/>
                    <a:p>
                      <a:pPr algn="ctr"/>
                      <a:endParaRPr lang="en-US" sz="1600" dirty="0" smtClean="0"/>
                    </a:p>
                    <a:p>
                      <a:pPr algn="ctr"/>
                      <a:r>
                        <a:rPr lang="en-US" sz="1600" dirty="0" smtClean="0"/>
                        <a:t>2394 </a:t>
                      </a:r>
                      <a:r>
                        <a:rPr lang="en-US" sz="1600" dirty="0" err="1" smtClean="0"/>
                        <a:t>veh</a:t>
                      </a:r>
                      <a:r>
                        <a:rPr lang="en-US" sz="1600" dirty="0" smtClean="0"/>
                        <a:t>-hrs</a:t>
                      </a:r>
                      <a:endParaRPr lang="en-US" sz="1600" dirty="0"/>
                    </a:p>
                  </a:txBody>
                  <a:tcPr marL="22031" marR="22031"/>
                </a:tc>
              </a:tr>
              <a:tr h="370840">
                <a:tc>
                  <a:txBody>
                    <a:bodyPr/>
                    <a:lstStyle/>
                    <a:p>
                      <a:pPr algn="ctr"/>
                      <a:r>
                        <a:rPr lang="en-US" sz="1600" dirty="0" smtClean="0"/>
                        <a:t>2</a:t>
                      </a:r>
                      <a:endParaRPr lang="en-US" sz="1600" dirty="0"/>
                    </a:p>
                  </a:txBody>
                  <a:tcPr marL="22031" marR="22031"/>
                </a:tc>
                <a:tc>
                  <a:txBody>
                    <a:bodyPr/>
                    <a:lstStyle/>
                    <a:p>
                      <a:pPr algn="ctr"/>
                      <a:r>
                        <a:rPr lang="en-US" sz="1600" dirty="0" smtClean="0"/>
                        <a:t>1 day</a:t>
                      </a:r>
                    </a:p>
                    <a:p>
                      <a:pPr algn="ctr"/>
                      <a:r>
                        <a:rPr lang="en-US" sz="1600" dirty="0" smtClean="0"/>
                        <a:t>Length:  </a:t>
                      </a:r>
                      <a:r>
                        <a:rPr lang="en-US" sz="1600" dirty="0" err="1" smtClean="0"/>
                        <a:t>ave</a:t>
                      </a:r>
                      <a:r>
                        <a:rPr lang="en-US" sz="1600" dirty="0" smtClean="0"/>
                        <a:t> = 1.4 miles,  max = 1.8 mi</a:t>
                      </a:r>
                    </a:p>
                    <a:p>
                      <a:pPr algn="ctr"/>
                      <a:r>
                        <a:rPr lang="en-US" sz="1600" dirty="0" smtClean="0"/>
                        <a:t>Duration:  1.5 hrs</a:t>
                      </a:r>
                      <a:endParaRPr lang="en-US" sz="1600" dirty="0"/>
                    </a:p>
                  </a:txBody>
                  <a:tcPr marL="22031" marR="22031"/>
                </a:tc>
                <a:tc>
                  <a:txBody>
                    <a:bodyPr/>
                    <a:lstStyle/>
                    <a:p>
                      <a:pPr algn="ctr"/>
                      <a:endParaRPr lang="en-US" sz="1600" dirty="0" smtClean="0"/>
                    </a:p>
                    <a:p>
                      <a:pPr algn="ctr"/>
                      <a:r>
                        <a:rPr lang="en-US" sz="1600" dirty="0" smtClean="0"/>
                        <a:t>Ave = 2.0 min</a:t>
                      </a:r>
                    </a:p>
                    <a:p>
                      <a:pPr algn="ctr"/>
                      <a:r>
                        <a:rPr lang="en-US" sz="1600" dirty="0" smtClean="0"/>
                        <a:t>Max = 2.8 min</a:t>
                      </a:r>
                      <a:endParaRPr lang="en-US" sz="1600" dirty="0"/>
                    </a:p>
                  </a:txBody>
                  <a:tcPr marL="22031" marR="22031"/>
                </a:tc>
                <a:tc>
                  <a:txBody>
                    <a:bodyPr/>
                    <a:lstStyle/>
                    <a:p>
                      <a:pPr algn="ctr"/>
                      <a:endParaRPr lang="en-US" sz="1600" dirty="0" smtClean="0"/>
                    </a:p>
                    <a:p>
                      <a:pPr algn="ctr"/>
                      <a:r>
                        <a:rPr lang="en-US" sz="1600" dirty="0" smtClean="0"/>
                        <a:t>75 </a:t>
                      </a:r>
                      <a:r>
                        <a:rPr lang="en-US" sz="1600" dirty="0" err="1" smtClean="0"/>
                        <a:t>veh</a:t>
                      </a:r>
                      <a:r>
                        <a:rPr lang="en-US" sz="1600" dirty="0" smtClean="0"/>
                        <a:t>-hrs</a:t>
                      </a:r>
                      <a:endParaRPr lang="en-US" sz="1600" dirty="0"/>
                    </a:p>
                  </a:txBody>
                  <a:tcPr marL="22031" marR="22031"/>
                </a:tc>
              </a:tr>
              <a:tr h="370840">
                <a:tc>
                  <a:txBody>
                    <a:bodyPr/>
                    <a:lstStyle/>
                    <a:p>
                      <a:pPr algn="ctr"/>
                      <a:r>
                        <a:rPr lang="en-US" sz="1600" dirty="0" smtClean="0"/>
                        <a:t>3</a:t>
                      </a:r>
                      <a:endParaRPr lang="en-US" sz="1600" dirty="0"/>
                    </a:p>
                  </a:txBody>
                  <a:tcPr marL="22031" marR="22031"/>
                </a:tc>
                <a:tc>
                  <a:txBody>
                    <a:bodyPr/>
                    <a:lstStyle/>
                    <a:p>
                      <a:pPr algn="ctr"/>
                      <a:r>
                        <a:rPr lang="en-US" sz="1600" dirty="0" smtClean="0"/>
                        <a:t>15</a:t>
                      </a:r>
                      <a:r>
                        <a:rPr lang="en-US" sz="1600" baseline="0" dirty="0" smtClean="0"/>
                        <a:t> days</a:t>
                      </a:r>
                    </a:p>
                    <a:p>
                      <a:pPr algn="ctr"/>
                      <a:r>
                        <a:rPr lang="en-US" sz="1600" dirty="0" smtClean="0"/>
                        <a:t>Length:  Ave = 0.8 miles,  max = 1.2 mi</a:t>
                      </a:r>
                    </a:p>
                    <a:p>
                      <a:pPr algn="ctr"/>
                      <a:r>
                        <a:rPr lang="en-US" sz="1600" dirty="0" smtClean="0"/>
                        <a:t>Duration:  Ave</a:t>
                      </a:r>
                      <a:r>
                        <a:rPr lang="en-US" sz="1600" baseline="0" dirty="0" smtClean="0"/>
                        <a:t> = 1.5 hrs, Max = 2.0 hrs</a:t>
                      </a:r>
                      <a:endParaRPr lang="en-US" sz="1600" dirty="0" smtClean="0"/>
                    </a:p>
                  </a:txBody>
                  <a:tcPr marL="22031" marR="22031"/>
                </a:tc>
                <a:tc>
                  <a:txBody>
                    <a:bodyPr/>
                    <a:lstStyle/>
                    <a:p>
                      <a:pPr algn="ctr"/>
                      <a:endParaRPr lang="en-US" sz="1600" dirty="0" smtClean="0"/>
                    </a:p>
                    <a:p>
                      <a:pPr algn="ctr"/>
                      <a:r>
                        <a:rPr lang="en-US" sz="1600" dirty="0" smtClean="0"/>
                        <a:t>Ave = 1.4 min</a:t>
                      </a:r>
                    </a:p>
                    <a:p>
                      <a:pPr algn="ctr"/>
                      <a:r>
                        <a:rPr lang="en-US" sz="1600" dirty="0" smtClean="0"/>
                        <a:t>Max = 2.1 min</a:t>
                      </a:r>
                      <a:endParaRPr lang="en-US" sz="1600" dirty="0"/>
                    </a:p>
                  </a:txBody>
                  <a:tcPr marL="22031" marR="22031"/>
                </a:tc>
                <a:tc>
                  <a:txBody>
                    <a:bodyPr/>
                    <a:lstStyle/>
                    <a:p>
                      <a:pPr algn="ctr"/>
                      <a:endParaRPr lang="en-US" sz="1600" dirty="0" smtClean="0"/>
                    </a:p>
                    <a:p>
                      <a:pPr algn="ctr"/>
                      <a:r>
                        <a:rPr lang="en-US" sz="1600" dirty="0" smtClean="0"/>
                        <a:t>840 </a:t>
                      </a:r>
                      <a:r>
                        <a:rPr lang="en-US" sz="1600" dirty="0" err="1" smtClean="0"/>
                        <a:t>veh</a:t>
                      </a:r>
                      <a:r>
                        <a:rPr lang="en-US" sz="1600" dirty="0" smtClean="0"/>
                        <a:t>-hrs</a:t>
                      </a:r>
                    </a:p>
                    <a:p>
                      <a:pPr algn="ctr"/>
                      <a:endParaRPr lang="en-US" sz="1600" dirty="0"/>
                    </a:p>
                  </a:txBody>
                  <a:tcPr marL="22031" marR="22031"/>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5" name="Content Placeholder 4"/>
          <p:cNvSpPr>
            <a:spLocks noGrp="1"/>
          </p:cNvSpPr>
          <p:nvPr>
            <p:ph sz="half" idx="2"/>
          </p:nvPr>
        </p:nvSpPr>
        <p:spPr>
          <a:xfrm>
            <a:off x="1200912" y="1600200"/>
            <a:ext cx="7943088" cy="4953000"/>
          </a:xfrm>
        </p:spPr>
        <p:txBody>
          <a:bodyPr>
            <a:normAutofit/>
          </a:bodyPr>
          <a:lstStyle/>
          <a:p>
            <a:r>
              <a:rPr lang="en-US" dirty="0" smtClean="0"/>
              <a:t>Impacts being observed at a small (&lt; 10 %) number of projects</a:t>
            </a:r>
          </a:p>
          <a:p>
            <a:r>
              <a:rPr lang="en-US" dirty="0" smtClean="0"/>
              <a:t>Unclear how many motorists are being excessively delayed</a:t>
            </a:r>
          </a:p>
          <a:p>
            <a:r>
              <a:rPr lang="en-US" sz="2600" dirty="0" smtClean="0"/>
              <a:t>Adjust monitoring to determine % of vehicles experiencing greater than 15 minutes of delay</a:t>
            </a:r>
          </a:p>
          <a:p>
            <a:pPr lvl="1"/>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Recomputed Results …</a:t>
            </a:r>
            <a:endParaRPr lang="en-US" dirty="0"/>
          </a:p>
        </p:txBody>
      </p:sp>
      <p:graphicFrame>
        <p:nvGraphicFramePr>
          <p:cNvPr id="5" name="Content Placeholder 3"/>
          <p:cNvGraphicFramePr>
            <a:graphicFrameLocks noGrp="1"/>
          </p:cNvGraphicFramePr>
          <p:nvPr>
            <p:ph sz="half" idx="1"/>
          </p:nvPr>
        </p:nvGraphicFramePr>
        <p:xfrm>
          <a:off x="1447800" y="1295400"/>
          <a:ext cx="7327899" cy="2865120"/>
        </p:xfrm>
        <a:graphic>
          <a:graphicData uri="http://schemas.openxmlformats.org/drawingml/2006/table">
            <a:tbl>
              <a:tblPr firstRow="1" bandRow="1">
                <a:tableStyleId>{5C22544A-7EE6-4342-B048-85BDC9FD1C3A}</a:tableStyleId>
              </a:tblPr>
              <a:tblGrid>
                <a:gridCol w="1052280"/>
                <a:gridCol w="2262474"/>
                <a:gridCol w="1409646"/>
                <a:gridCol w="1447800"/>
                <a:gridCol w="1155699"/>
              </a:tblGrid>
              <a:tr h="640080">
                <a:tc>
                  <a:txBody>
                    <a:bodyPr/>
                    <a:lstStyle/>
                    <a:p>
                      <a:pPr algn="ctr"/>
                      <a:r>
                        <a:rPr lang="en-US" sz="1600" dirty="0" smtClean="0"/>
                        <a:t>Inspector</a:t>
                      </a:r>
                      <a:endParaRPr lang="en-US" sz="1600" dirty="0"/>
                    </a:p>
                  </a:txBody>
                  <a:tcPr marL="22031" marR="22031"/>
                </a:tc>
                <a:tc>
                  <a:txBody>
                    <a:bodyPr/>
                    <a:lstStyle/>
                    <a:p>
                      <a:pPr algn="ctr"/>
                      <a:r>
                        <a:rPr lang="en-US" sz="1600" dirty="0" smtClean="0"/>
                        <a:t>Queues</a:t>
                      </a:r>
                      <a:r>
                        <a:rPr lang="en-US" sz="1600" baseline="0" dirty="0" smtClean="0"/>
                        <a:t> (Speeds &lt; 35 mph)</a:t>
                      </a:r>
                      <a:endParaRPr lang="en-US" sz="1600" dirty="0"/>
                    </a:p>
                  </a:txBody>
                  <a:tcPr marL="22031" marR="22031"/>
                </a:tc>
                <a:tc>
                  <a:txBody>
                    <a:bodyPr/>
                    <a:lstStyle/>
                    <a:p>
                      <a:pPr algn="ctr"/>
                      <a:r>
                        <a:rPr lang="en-US" sz="1600" dirty="0" smtClean="0"/>
                        <a:t>Per</a:t>
                      </a:r>
                      <a:r>
                        <a:rPr lang="en-US" sz="1600" baseline="0" dirty="0" smtClean="0"/>
                        <a:t> Vehicle Delay</a:t>
                      </a:r>
                      <a:endParaRPr lang="en-US" sz="1600" dirty="0"/>
                    </a:p>
                  </a:txBody>
                  <a:tcPr marL="22031" marR="22031"/>
                </a:tc>
                <a:tc>
                  <a:txBody>
                    <a:bodyPr/>
                    <a:lstStyle/>
                    <a:p>
                      <a:pPr algn="ctr"/>
                      <a:r>
                        <a:rPr lang="en-US" sz="1600" dirty="0" smtClean="0"/>
                        <a:t>%</a:t>
                      </a:r>
                      <a:r>
                        <a:rPr lang="en-US" sz="1600" baseline="0" dirty="0" smtClean="0"/>
                        <a:t> Vehicles with </a:t>
                      </a:r>
                    </a:p>
                    <a:p>
                      <a:pPr algn="ctr"/>
                      <a:r>
                        <a:rPr lang="en-US" sz="1600" baseline="0" dirty="0" smtClean="0"/>
                        <a:t>&gt; 15 min Delay</a:t>
                      </a:r>
                      <a:endParaRPr lang="en-US" sz="1600" dirty="0"/>
                    </a:p>
                  </a:txBody>
                  <a:tcPr marL="22031" marR="22031"/>
                </a:tc>
                <a:tc>
                  <a:txBody>
                    <a:bodyPr/>
                    <a:lstStyle/>
                    <a:p>
                      <a:pPr algn="ctr"/>
                      <a:r>
                        <a:rPr lang="en-US" sz="1600" dirty="0" smtClean="0"/>
                        <a:t>Total</a:t>
                      </a:r>
                      <a:r>
                        <a:rPr lang="en-US" sz="1600" baseline="0" dirty="0" smtClean="0"/>
                        <a:t> Delay</a:t>
                      </a:r>
                      <a:endParaRPr lang="en-US" sz="1600" dirty="0"/>
                    </a:p>
                  </a:txBody>
                  <a:tcPr marL="22031" marR="22031"/>
                </a:tc>
              </a:tr>
              <a:tr h="370840">
                <a:tc>
                  <a:txBody>
                    <a:bodyPr/>
                    <a:lstStyle/>
                    <a:p>
                      <a:pPr algn="ctr"/>
                      <a:r>
                        <a:rPr lang="en-US" sz="1600" dirty="0" smtClean="0"/>
                        <a:t>1</a:t>
                      </a:r>
                      <a:endParaRPr lang="en-US" sz="1600" dirty="0"/>
                    </a:p>
                  </a:txBody>
                  <a:tcPr marL="22031" marR="22031"/>
                </a:tc>
                <a:tc>
                  <a:txBody>
                    <a:bodyPr/>
                    <a:lstStyle/>
                    <a:p>
                      <a:pPr algn="ctr"/>
                      <a:r>
                        <a:rPr lang="en-US" sz="1600" dirty="0" smtClean="0"/>
                        <a:t>5 days</a:t>
                      </a:r>
                    </a:p>
                    <a:p>
                      <a:pPr algn="l"/>
                      <a:r>
                        <a:rPr lang="en-US" sz="1600" dirty="0" smtClean="0"/>
                        <a:t>Length:     Ave = 1.4 mi  </a:t>
                      </a:r>
                    </a:p>
                    <a:p>
                      <a:pPr algn="l"/>
                      <a:r>
                        <a:rPr lang="en-US" sz="1600" dirty="0" smtClean="0"/>
                        <a:t>               Max = 3.1 mi</a:t>
                      </a:r>
                    </a:p>
                    <a:p>
                      <a:pPr algn="l"/>
                      <a:endParaRPr lang="en-US" sz="1600" dirty="0" smtClean="0"/>
                    </a:p>
                    <a:p>
                      <a:pPr algn="l"/>
                      <a:r>
                        <a:rPr lang="en-US" sz="1600" dirty="0" smtClean="0"/>
                        <a:t>Duration:  Ave = 2.1 hrs</a:t>
                      </a:r>
                    </a:p>
                    <a:p>
                      <a:pPr algn="l"/>
                      <a:r>
                        <a:rPr lang="en-US" sz="1600" baseline="0" dirty="0" smtClean="0"/>
                        <a:t>               </a:t>
                      </a:r>
                      <a:r>
                        <a:rPr lang="en-US" sz="1600" dirty="0" smtClean="0"/>
                        <a:t>Max = 4 hrs</a:t>
                      </a:r>
                    </a:p>
                  </a:txBody>
                  <a:tcPr marL="22031" marR="22031"/>
                </a:tc>
                <a:tc>
                  <a:txBody>
                    <a:bodyPr/>
                    <a:lstStyle/>
                    <a:p>
                      <a:pPr algn="ctr"/>
                      <a:endParaRPr lang="en-US" sz="1600" dirty="0" smtClean="0"/>
                    </a:p>
                    <a:p>
                      <a:pPr algn="ctr"/>
                      <a:endParaRPr lang="en-US" sz="1600" dirty="0" smtClean="0"/>
                    </a:p>
                    <a:p>
                      <a:pPr algn="l"/>
                      <a:r>
                        <a:rPr lang="en-US" sz="1600" dirty="0" smtClean="0"/>
                        <a:t>Ave = 7.6</a:t>
                      </a:r>
                      <a:r>
                        <a:rPr lang="en-US" sz="1600" baseline="0" dirty="0" smtClean="0"/>
                        <a:t> min</a:t>
                      </a:r>
                    </a:p>
                    <a:p>
                      <a:pPr algn="l"/>
                      <a:r>
                        <a:rPr lang="en-US" sz="1600" dirty="0" smtClean="0"/>
                        <a:t>Max = 58.9 min  </a:t>
                      </a:r>
                      <a:endParaRPr lang="en-US" sz="1600" dirty="0"/>
                    </a:p>
                  </a:txBody>
                  <a:tcPr marL="22031" marR="22031"/>
                </a:tc>
                <a:tc>
                  <a:txBody>
                    <a:bodyPr/>
                    <a:lstStyle/>
                    <a:p>
                      <a:pPr algn="ctr"/>
                      <a:endParaRPr lang="en-US" sz="1600" dirty="0" smtClean="0"/>
                    </a:p>
                    <a:p>
                      <a:pPr algn="ctr"/>
                      <a:r>
                        <a:rPr lang="en-US" sz="1600" dirty="0" smtClean="0"/>
                        <a:t>1.2 % of total ADT</a:t>
                      </a:r>
                    </a:p>
                    <a:p>
                      <a:pPr algn="ctr"/>
                      <a:endParaRPr lang="en-US" sz="1600" dirty="0" smtClean="0"/>
                    </a:p>
                    <a:p>
                      <a:pPr algn="ctr"/>
                      <a:r>
                        <a:rPr lang="en-US" sz="1600" dirty="0" smtClean="0"/>
                        <a:t>15.1 % of queued vehicles</a:t>
                      </a:r>
                    </a:p>
                  </a:txBody>
                  <a:tcPr marL="22031" marR="22031"/>
                </a:tc>
                <a:tc>
                  <a:txBody>
                    <a:bodyPr/>
                    <a:lstStyle/>
                    <a:p>
                      <a:pPr algn="ctr"/>
                      <a:endParaRPr lang="en-US" sz="1600" dirty="0" smtClean="0"/>
                    </a:p>
                    <a:p>
                      <a:pPr algn="ctr"/>
                      <a:r>
                        <a:rPr lang="en-US" sz="1600" dirty="0" smtClean="0"/>
                        <a:t>2394 </a:t>
                      </a:r>
                      <a:r>
                        <a:rPr lang="en-US" sz="1600" dirty="0" err="1" smtClean="0"/>
                        <a:t>veh</a:t>
                      </a:r>
                      <a:r>
                        <a:rPr lang="en-US" sz="1600" dirty="0" smtClean="0"/>
                        <a:t>-hrs</a:t>
                      </a:r>
                      <a:endParaRPr lang="en-US" sz="1600" dirty="0"/>
                    </a:p>
                  </a:txBody>
                  <a:tcPr marL="22031" marR="22031"/>
                </a:tc>
              </a:tr>
            </a:tbl>
          </a:graphicData>
        </a:graphic>
      </p:graphicFrame>
      <p:sp>
        <p:nvSpPr>
          <p:cNvPr id="6" name="Content Placeholder 4"/>
          <p:cNvSpPr>
            <a:spLocks noGrp="1"/>
          </p:cNvSpPr>
          <p:nvPr>
            <p:ph sz="half" idx="2"/>
          </p:nvPr>
        </p:nvSpPr>
        <p:spPr>
          <a:xfrm>
            <a:off x="1200912" y="4267200"/>
            <a:ext cx="7562088" cy="2286000"/>
          </a:xfrm>
        </p:spPr>
        <p:txBody>
          <a:bodyPr>
            <a:normAutofit fontScale="92500" lnSpcReduction="10000"/>
          </a:bodyPr>
          <a:lstStyle/>
          <a:p>
            <a:r>
              <a:rPr lang="en-US" sz="2400" dirty="0" smtClean="0"/>
              <a:t>Next steps taken:</a:t>
            </a:r>
          </a:p>
          <a:p>
            <a:pPr lvl="1"/>
            <a:r>
              <a:rPr lang="en-US" sz="2000" dirty="0" smtClean="0"/>
              <a:t>Interns are hired to assist in traffic monitoring (requested by project engineers)</a:t>
            </a:r>
          </a:p>
          <a:p>
            <a:pPr lvl="1"/>
            <a:r>
              <a:rPr lang="en-US" sz="2000" dirty="0" smtClean="0"/>
              <a:t>Requirement to document queues is extended to the maintenance section</a:t>
            </a:r>
          </a:p>
          <a:p>
            <a:pPr lvl="1"/>
            <a:r>
              <a:rPr lang="en-US" sz="2000" dirty="0" smtClean="0"/>
              <a:t>Percent of projects that exceed agency delay threshold is added to dashboard metrics on agency website</a:t>
            </a:r>
          </a:p>
          <a:p>
            <a:pPr lvl="1"/>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Final Example</a:t>
            </a:r>
            <a:endParaRPr lang="en-US" dirty="0"/>
          </a:p>
        </p:txBody>
      </p:sp>
      <p:sp>
        <p:nvSpPr>
          <p:cNvPr id="3" name="Content Placeholder 2"/>
          <p:cNvSpPr>
            <a:spLocks noGrp="1"/>
          </p:cNvSpPr>
          <p:nvPr>
            <p:ph idx="1"/>
          </p:nvPr>
        </p:nvSpPr>
        <p:spPr/>
        <p:txBody>
          <a:bodyPr/>
          <a:lstStyle/>
          <a:p>
            <a:r>
              <a:rPr lang="en-US" dirty="0" smtClean="0"/>
              <a:t>The director of an agency assigns the traffic operations division to establish a work zone performance measurement program…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Identify and Engage Stakeholders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Key agency staff</a:t>
            </a:r>
          </a:p>
          <a:p>
            <a:pPr lvl="1"/>
            <a:r>
              <a:rPr lang="en-US" dirty="0" smtClean="0"/>
              <a:t>Division staff </a:t>
            </a:r>
          </a:p>
          <a:p>
            <a:pPr lvl="1"/>
            <a:r>
              <a:rPr lang="en-US" dirty="0" smtClean="0"/>
              <a:t>District engineers</a:t>
            </a:r>
          </a:p>
          <a:p>
            <a:pPr lvl="1"/>
            <a:r>
              <a:rPr lang="en-US" dirty="0" smtClean="0"/>
              <a:t>Public information office</a:t>
            </a:r>
          </a:p>
          <a:p>
            <a:pPr lvl="1"/>
            <a:r>
              <a:rPr lang="en-US" dirty="0" smtClean="0"/>
              <a:t>Project design division</a:t>
            </a:r>
          </a:p>
          <a:p>
            <a:r>
              <a:rPr lang="en-US" dirty="0" smtClean="0"/>
              <a:t>Performance targets</a:t>
            </a:r>
          </a:p>
          <a:p>
            <a:pPr lvl="1"/>
            <a:r>
              <a:rPr lang="en-US" dirty="0" smtClean="0"/>
              <a:t>Vehicle delays &lt; 15 min </a:t>
            </a:r>
          </a:p>
          <a:p>
            <a:pPr lvl="1"/>
            <a:r>
              <a:rPr lang="en-US" dirty="0" smtClean="0"/>
              <a:t>85% of users who encounter a delay warned in advance</a:t>
            </a:r>
          </a:p>
          <a:p>
            <a:pPr lvl="1"/>
            <a:r>
              <a:rPr lang="en-US" dirty="0" smtClean="0"/>
              <a:t>Crashes no more than 20% greater than expected without a work zone present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Select Appropriate Measures</a:t>
            </a:r>
            <a:endParaRPr lang="en-US" dirty="0"/>
          </a:p>
        </p:txBody>
      </p:sp>
      <p:sp>
        <p:nvSpPr>
          <p:cNvPr id="3" name="Content Placeholder 2"/>
          <p:cNvSpPr>
            <a:spLocks noGrp="1"/>
          </p:cNvSpPr>
          <p:nvPr>
            <p:ph idx="1"/>
          </p:nvPr>
        </p:nvSpPr>
        <p:spPr/>
        <p:txBody>
          <a:bodyPr>
            <a:normAutofit/>
          </a:bodyPr>
          <a:lstStyle/>
          <a:p>
            <a:r>
              <a:rPr lang="en-US" sz="3000" dirty="0" smtClean="0"/>
              <a:t>Individual vehicle delays during hours of delay</a:t>
            </a:r>
          </a:p>
          <a:p>
            <a:r>
              <a:rPr lang="en-US" sz="3000" dirty="0" smtClean="0"/>
              <a:t>Percent of customers indicating awareness of when and where delays were going to occur</a:t>
            </a:r>
          </a:p>
          <a:p>
            <a:r>
              <a:rPr lang="en-US" sz="3000" dirty="0" smtClean="0"/>
              <a:t>Ratio of actual severe crashes to expected crashes </a:t>
            </a: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562088" cy="1143000"/>
          </a:xfrm>
        </p:spPr>
        <p:txBody>
          <a:bodyPr>
            <a:normAutofit fontScale="90000"/>
          </a:bodyPr>
          <a:lstStyle/>
          <a:p>
            <a:r>
              <a:rPr lang="en-US" dirty="0" smtClean="0"/>
              <a:t>Why are Work Zone Performance Measures Important and Useful?</a:t>
            </a:r>
            <a:endParaRPr lang="en-US" dirty="0"/>
          </a:p>
        </p:txBody>
      </p:sp>
      <p:sp>
        <p:nvSpPr>
          <p:cNvPr id="3" name="Content Placeholder 2"/>
          <p:cNvSpPr>
            <a:spLocks noGrp="1"/>
          </p:cNvSpPr>
          <p:nvPr>
            <p:ph idx="1"/>
          </p:nvPr>
        </p:nvSpPr>
        <p:spPr>
          <a:xfrm>
            <a:off x="1435608" y="2057400"/>
            <a:ext cx="7498080" cy="4572000"/>
          </a:xfrm>
        </p:spPr>
        <p:txBody>
          <a:bodyPr>
            <a:normAutofit/>
          </a:bodyPr>
          <a:lstStyle/>
          <a:p>
            <a:r>
              <a:rPr lang="en-US" dirty="0" smtClean="0"/>
              <a:t>Guides investment decisions, policy development, and program priorities</a:t>
            </a:r>
          </a:p>
          <a:p>
            <a:pPr lvl="1"/>
            <a:r>
              <a:rPr lang="en-US" dirty="0" smtClean="0"/>
              <a:t>Identify trends</a:t>
            </a:r>
          </a:p>
          <a:p>
            <a:pPr lvl="1"/>
            <a:r>
              <a:rPr lang="en-US" dirty="0" smtClean="0"/>
              <a:t>Refine policies and procedures</a:t>
            </a:r>
          </a:p>
          <a:p>
            <a:pPr lvl="1"/>
            <a:r>
              <a:rPr lang="en-US" dirty="0" smtClean="0"/>
              <a:t>Emphasize accountability</a:t>
            </a:r>
          </a:p>
        </p:txBody>
      </p:sp>
      <p:pic>
        <p:nvPicPr>
          <p:cNvPr id="2050" name="Picture 2" descr="C:\Documents and Settings\g-ullman\Local Settings\Temporary Internet Files\Content.IE5\W36QYAK9\MC900441458[1].png"/>
          <p:cNvPicPr>
            <a:picLocks noChangeAspect="1" noChangeArrowheads="1"/>
          </p:cNvPicPr>
          <p:nvPr/>
        </p:nvPicPr>
        <p:blipFill>
          <a:blip r:embed="rId2" cstate="print"/>
          <a:srcRect/>
          <a:stretch>
            <a:fillRect/>
          </a:stretch>
        </p:blipFill>
        <p:spPr bwMode="auto">
          <a:xfrm>
            <a:off x="1752600" y="4724228"/>
            <a:ext cx="1905000" cy="1905000"/>
          </a:xfrm>
          <a:prstGeom prst="rect">
            <a:avLst/>
          </a:prstGeom>
          <a:noFill/>
        </p:spPr>
      </p:pic>
      <p:pic>
        <p:nvPicPr>
          <p:cNvPr id="2052" name="Picture 4" descr="C:\Documents and Settings\g-ullman\Local Settings\Temporary Internet Files\Content.IE5\2P4PJXMH\MC900015831[1].wmf"/>
          <p:cNvPicPr>
            <a:picLocks noChangeAspect="1" noChangeArrowheads="1"/>
          </p:cNvPicPr>
          <p:nvPr/>
        </p:nvPicPr>
        <p:blipFill>
          <a:blip r:embed="rId3" cstate="print"/>
          <a:srcRect/>
          <a:stretch>
            <a:fillRect/>
          </a:stretch>
        </p:blipFill>
        <p:spPr bwMode="auto">
          <a:xfrm>
            <a:off x="4038600" y="4904537"/>
            <a:ext cx="1191463" cy="119146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Identify Data Sources</a:t>
            </a:r>
            <a:endParaRPr lang="en-US" dirty="0"/>
          </a:p>
        </p:txBody>
      </p:sp>
      <p:sp>
        <p:nvSpPr>
          <p:cNvPr id="3" name="Content Placeholder 2"/>
          <p:cNvSpPr>
            <a:spLocks noGrp="1"/>
          </p:cNvSpPr>
          <p:nvPr>
            <p:ph idx="1"/>
          </p:nvPr>
        </p:nvSpPr>
        <p:spPr>
          <a:xfrm>
            <a:off x="1435608" y="1219200"/>
            <a:ext cx="7498080" cy="5334000"/>
          </a:xfrm>
        </p:spPr>
        <p:txBody>
          <a:bodyPr>
            <a:noAutofit/>
          </a:bodyPr>
          <a:lstStyle/>
          <a:p>
            <a:r>
              <a:rPr lang="en-US" sz="3000" dirty="0" smtClean="0"/>
              <a:t>Project designers: </a:t>
            </a:r>
          </a:p>
          <a:p>
            <a:pPr lvl="1">
              <a:spcBef>
                <a:spcPts val="600"/>
              </a:spcBef>
            </a:pPr>
            <a:r>
              <a:rPr lang="en-US" sz="2600" dirty="0" smtClean="0"/>
              <a:t>identify any projects with peak-hour volume-to-capacity &gt; than 0.9</a:t>
            </a:r>
          </a:p>
          <a:p>
            <a:r>
              <a:rPr lang="en-US" sz="3000" dirty="0" smtClean="0"/>
              <a:t>Interns:  </a:t>
            </a:r>
          </a:p>
          <a:p>
            <a:pPr lvl="1">
              <a:spcBef>
                <a:spcPts val="600"/>
              </a:spcBef>
            </a:pPr>
            <a:r>
              <a:rPr lang="en-US" sz="2600" dirty="0" smtClean="0"/>
              <a:t>conduct peak-hour travel time studies at projects after each phase change</a:t>
            </a:r>
          </a:p>
          <a:p>
            <a:r>
              <a:rPr lang="en-US" sz="3000" dirty="0" smtClean="0"/>
              <a:t>Inspectors:  </a:t>
            </a:r>
          </a:p>
          <a:p>
            <a:pPr lvl="1">
              <a:spcBef>
                <a:spcPts val="600"/>
              </a:spcBef>
            </a:pPr>
            <a:r>
              <a:rPr lang="en-US" sz="2600" dirty="0" smtClean="0"/>
              <a:t>document queues during any short-term lane closures in Districts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Identify Data Sources (cont’d)</a:t>
            </a:r>
            <a:endParaRPr lang="en-US" dirty="0"/>
          </a:p>
        </p:txBody>
      </p:sp>
      <p:sp>
        <p:nvSpPr>
          <p:cNvPr id="3" name="Content Placeholder 2"/>
          <p:cNvSpPr>
            <a:spLocks noGrp="1"/>
          </p:cNvSpPr>
          <p:nvPr>
            <p:ph idx="1"/>
          </p:nvPr>
        </p:nvSpPr>
        <p:spPr>
          <a:xfrm>
            <a:off x="1435608" y="1219200"/>
            <a:ext cx="7498080" cy="5334000"/>
          </a:xfrm>
        </p:spPr>
        <p:txBody>
          <a:bodyPr>
            <a:noAutofit/>
          </a:bodyPr>
          <a:lstStyle/>
          <a:p>
            <a:r>
              <a:rPr lang="en-US" sz="3000" dirty="0" smtClean="0"/>
              <a:t>University: </a:t>
            </a:r>
          </a:p>
          <a:p>
            <a:pPr lvl="1">
              <a:spcBef>
                <a:spcPts val="600"/>
              </a:spcBef>
            </a:pPr>
            <a:r>
              <a:rPr lang="en-US" sz="2600" dirty="0" smtClean="0"/>
              <a:t>conduct annual survey of customer opinions about work zones</a:t>
            </a:r>
          </a:p>
          <a:p>
            <a:r>
              <a:rPr lang="en-US" sz="3000" dirty="0" smtClean="0"/>
              <a:t>Statewide crash database to be used to evaluate 5 high-volume projects annually</a:t>
            </a:r>
            <a:endParaRPr lang="en-US" sz="3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Define Analysis Requirements</a:t>
            </a:r>
            <a:endParaRPr lang="en-US" dirty="0"/>
          </a:p>
        </p:txBody>
      </p:sp>
      <p:sp>
        <p:nvSpPr>
          <p:cNvPr id="3" name="Content Placeholder 2"/>
          <p:cNvSpPr>
            <a:spLocks noGrp="1"/>
          </p:cNvSpPr>
          <p:nvPr>
            <p:ph idx="1"/>
          </p:nvPr>
        </p:nvSpPr>
        <p:spPr/>
        <p:txBody>
          <a:bodyPr/>
          <a:lstStyle/>
          <a:p>
            <a:r>
              <a:rPr lang="en-US" dirty="0" smtClean="0"/>
              <a:t>Interns to gather and analyze project inspector data on queues monthly</a:t>
            </a:r>
          </a:p>
          <a:p>
            <a:r>
              <a:rPr lang="en-US" dirty="0" smtClean="0"/>
              <a:t>Interns compute delays based on queue data</a:t>
            </a:r>
          </a:p>
          <a:p>
            <a:r>
              <a:rPr lang="en-US" dirty="0" smtClean="0"/>
              <a:t>Safety division to provide expected crash frequencies at selected project locations (based on Highway Safety Manual procedures)</a:t>
            </a:r>
          </a:p>
          <a:p>
            <a:r>
              <a:rPr lang="en-US" dirty="0" smtClean="0"/>
              <a:t>University – customer survey analysis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Assign Roles and Responsibilities</a:t>
            </a:r>
            <a:endParaRPr lang="en-US" dirty="0"/>
          </a:p>
        </p:txBody>
      </p:sp>
      <p:sp>
        <p:nvSpPr>
          <p:cNvPr id="3" name="Content Placeholder 2"/>
          <p:cNvSpPr>
            <a:spLocks noGrp="1"/>
          </p:cNvSpPr>
          <p:nvPr>
            <p:ph idx="1"/>
          </p:nvPr>
        </p:nvSpPr>
        <p:spPr/>
        <p:txBody>
          <a:bodyPr/>
          <a:lstStyle/>
          <a:p>
            <a:r>
              <a:rPr lang="en-US" dirty="0" smtClean="0"/>
              <a:t>Division staff</a:t>
            </a:r>
          </a:p>
          <a:p>
            <a:pPr lvl="1"/>
            <a:r>
              <a:rPr lang="en-US" dirty="0" smtClean="0"/>
              <a:t>Hiring and supervising interns</a:t>
            </a:r>
          </a:p>
          <a:p>
            <a:pPr lvl="1"/>
            <a:r>
              <a:rPr lang="en-US" dirty="0" smtClean="0"/>
              <a:t>Coordinating information collection and analysis on key projects </a:t>
            </a:r>
          </a:p>
          <a:p>
            <a:pPr lvl="1"/>
            <a:r>
              <a:rPr lang="en-US" dirty="0" smtClean="0"/>
              <a:t>Assessing implications of measures on agency policies and operations</a:t>
            </a:r>
          </a:p>
          <a:p>
            <a:r>
              <a:rPr lang="en-US" dirty="0" smtClean="0"/>
              <a:t>District engineers</a:t>
            </a:r>
          </a:p>
          <a:p>
            <a:pPr lvl="1"/>
            <a:r>
              <a:rPr lang="en-US" dirty="0" smtClean="0"/>
              <a:t>Issue requirement regarding project inspector documentation of queues</a:t>
            </a:r>
          </a:p>
          <a:p>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Roles and Responsibilities (cont’d)</a:t>
            </a:r>
            <a:endParaRPr lang="en-US" dirty="0"/>
          </a:p>
        </p:txBody>
      </p:sp>
      <p:sp>
        <p:nvSpPr>
          <p:cNvPr id="3" name="Content Placeholder 2"/>
          <p:cNvSpPr>
            <a:spLocks noGrp="1"/>
          </p:cNvSpPr>
          <p:nvPr>
            <p:ph idx="1"/>
          </p:nvPr>
        </p:nvSpPr>
        <p:spPr/>
        <p:txBody>
          <a:bodyPr/>
          <a:lstStyle/>
          <a:p>
            <a:r>
              <a:rPr lang="en-US" dirty="0" smtClean="0"/>
              <a:t>Project design division staff</a:t>
            </a:r>
          </a:p>
          <a:p>
            <a:pPr lvl="1"/>
            <a:r>
              <a:rPr lang="en-US" dirty="0" smtClean="0"/>
              <a:t>Identify key projects</a:t>
            </a:r>
          </a:p>
          <a:p>
            <a:r>
              <a:rPr lang="en-US" dirty="0" smtClean="0"/>
              <a:t>Safety division staff</a:t>
            </a:r>
          </a:p>
          <a:p>
            <a:pPr lvl="1"/>
            <a:r>
              <a:rPr lang="en-US" dirty="0" smtClean="0"/>
              <a:t>Develop baseline crash frequencies </a:t>
            </a:r>
          </a:p>
          <a:p>
            <a:r>
              <a:rPr lang="en-US" dirty="0" smtClean="0"/>
              <a:t>Public information office</a:t>
            </a:r>
          </a:p>
          <a:p>
            <a:pPr lvl="1"/>
            <a:r>
              <a:rPr lang="en-US" dirty="0" smtClean="0"/>
              <a:t>Creation of summary document for director</a:t>
            </a:r>
          </a:p>
          <a:p>
            <a:pPr lvl="1"/>
            <a:r>
              <a:rPr lang="en-US" dirty="0" smtClean="0"/>
              <a:t>Posting results on agency website (dashboard)</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Define Methods for Disseminating Results</a:t>
            </a:r>
            <a:endParaRPr lang="en-US" dirty="0"/>
          </a:p>
        </p:txBody>
      </p:sp>
      <p:sp>
        <p:nvSpPr>
          <p:cNvPr id="3" name="Content Placeholder 2"/>
          <p:cNvSpPr>
            <a:spLocks noGrp="1"/>
          </p:cNvSpPr>
          <p:nvPr>
            <p:ph idx="1"/>
          </p:nvPr>
        </p:nvSpPr>
        <p:spPr/>
        <p:txBody>
          <a:bodyPr/>
          <a:lstStyle/>
          <a:p>
            <a:r>
              <a:rPr lang="en-US" dirty="0" smtClean="0"/>
              <a:t>Executive summary document</a:t>
            </a:r>
          </a:p>
          <a:p>
            <a:pPr lvl="1"/>
            <a:r>
              <a:rPr lang="en-US" dirty="0" smtClean="0"/>
              <a:t>Director, public officials</a:t>
            </a:r>
          </a:p>
          <a:p>
            <a:r>
              <a:rPr lang="en-US" dirty="0" smtClean="0"/>
              <a:t>Dashboard summary on website</a:t>
            </a:r>
          </a:p>
          <a:p>
            <a:pPr lvl="1"/>
            <a:r>
              <a:rPr lang="en-US" dirty="0" smtClean="0"/>
              <a:t>General public</a:t>
            </a:r>
          </a:p>
          <a:p>
            <a:r>
              <a:rPr lang="en-US" dirty="0" smtClean="0"/>
              <a:t>Presentation of results at annual short course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Periodically Review and Refine Measures</a:t>
            </a:r>
            <a:endParaRPr lang="en-US" dirty="0"/>
          </a:p>
        </p:txBody>
      </p:sp>
      <p:sp>
        <p:nvSpPr>
          <p:cNvPr id="3" name="Content Placeholder 2"/>
          <p:cNvSpPr>
            <a:spLocks noGrp="1"/>
          </p:cNvSpPr>
          <p:nvPr>
            <p:ph idx="1"/>
          </p:nvPr>
        </p:nvSpPr>
        <p:spPr/>
        <p:txBody>
          <a:bodyPr/>
          <a:lstStyle/>
          <a:p>
            <a:r>
              <a:rPr lang="en-US" dirty="0" smtClean="0"/>
              <a:t>Revisit every two years as part of process assessment</a:t>
            </a:r>
          </a:p>
          <a:p>
            <a:r>
              <a:rPr lang="en-US" dirty="0" smtClean="0"/>
              <a:t>Stakeholders to meet to discuss need to expand or contract effort, identify additional information needs or issues to be examined</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1143000" y="1447800"/>
            <a:ext cx="7848600" cy="4800600"/>
          </a:xfrm>
        </p:spPr>
        <p:txBody>
          <a:bodyPr>
            <a:normAutofit/>
          </a:bodyPr>
          <a:lstStyle/>
          <a:p>
            <a:r>
              <a:rPr lang="en-US" sz="2800" dirty="0" smtClean="0"/>
              <a:t>A Primer on Work Zone Safety and Mobility Performance Measurement</a:t>
            </a:r>
          </a:p>
          <a:p>
            <a:r>
              <a:rPr lang="en-US" sz="2800" dirty="0" smtClean="0"/>
              <a:t>Work Zone Performance Measures Pilot Test</a:t>
            </a:r>
          </a:p>
          <a:p>
            <a:r>
              <a:rPr lang="en-US" sz="2800" dirty="0" smtClean="0"/>
              <a:t>Domestic Scan on Work Zone Assessment, Data Collection, and Performance Measurement </a:t>
            </a:r>
          </a:p>
          <a:p>
            <a:pPr>
              <a:buNone/>
            </a:pPr>
            <a:endParaRPr lang="en-US" sz="2800" dirty="0" smtClean="0"/>
          </a:p>
          <a:p>
            <a:pPr>
              <a:buNone/>
            </a:pPr>
            <a:r>
              <a:rPr lang="en-US" sz="2800" dirty="0" smtClean="0"/>
              <a:t>Available at </a:t>
            </a:r>
            <a:r>
              <a:rPr lang="en-US" sz="2800" dirty="0" smtClean="0">
                <a:hlinkClick r:id="rId2"/>
              </a:rPr>
              <a:t>http://www.ops.fhwa.dot.gov/wz/decision_support/performance-development.htm</a:t>
            </a:r>
            <a:endParaRPr lang="en-US" sz="2800" dirty="0" smtClean="0"/>
          </a:p>
          <a:p>
            <a:pPr>
              <a:buNone/>
            </a:pPr>
            <a:endParaRPr lang="en-US"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dirty="0" smtClean="0"/>
              <a:t>Tracy </a:t>
            </a:r>
            <a:r>
              <a:rPr lang="en-US" dirty="0" err="1" smtClean="0"/>
              <a:t>Scriba</a:t>
            </a:r>
            <a:r>
              <a:rPr lang="en-US" dirty="0" smtClean="0"/>
              <a:t>, FHWA</a:t>
            </a:r>
          </a:p>
          <a:p>
            <a:pPr>
              <a:buNone/>
            </a:pPr>
            <a:r>
              <a:rPr lang="en-US" dirty="0" smtClean="0"/>
              <a:t>(202) 366-0855</a:t>
            </a:r>
          </a:p>
          <a:p>
            <a:pPr>
              <a:buNone/>
            </a:pPr>
            <a:r>
              <a:rPr lang="en-US" dirty="0" smtClean="0">
                <a:hlinkClick r:id="rId2"/>
              </a:rPr>
              <a:t>Tracy.Scriba@dot.gov</a:t>
            </a:r>
            <a:endParaRPr lang="en-US" dirty="0" smtClean="0"/>
          </a:p>
          <a:p>
            <a:pPr>
              <a:buNone/>
            </a:pPr>
            <a:endParaRPr lang="en-US" dirty="0" smtClean="0"/>
          </a:p>
          <a:p>
            <a:pPr>
              <a:buNone/>
            </a:pPr>
            <a:r>
              <a:rPr lang="en-US" dirty="0" smtClean="0"/>
              <a:t>Gerald Ullman, TTI</a:t>
            </a:r>
          </a:p>
          <a:p>
            <a:pPr>
              <a:buNone/>
            </a:pPr>
            <a:r>
              <a:rPr lang="en-US" dirty="0" smtClean="0"/>
              <a:t>(979) 845-9908</a:t>
            </a:r>
          </a:p>
          <a:p>
            <a:pPr>
              <a:buNone/>
            </a:pPr>
            <a:r>
              <a:rPr lang="en-US" dirty="0" smtClean="0">
                <a:hlinkClick r:id="rId3"/>
              </a:rPr>
              <a:t>g-ullman@tamu.edu</a:t>
            </a:r>
            <a:endParaRPr lang="en-US" dirty="0" smtClean="0"/>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485888" cy="1143000"/>
          </a:xfrm>
        </p:spPr>
        <p:txBody>
          <a:bodyPr>
            <a:normAutofit fontScale="90000"/>
          </a:bodyPr>
          <a:lstStyle/>
          <a:p>
            <a:r>
              <a:rPr lang="en-US" dirty="0" smtClean="0"/>
              <a:t>Why are Work Zone Performance Measures Important and Useful?</a:t>
            </a:r>
            <a:endParaRPr lang="en-US" dirty="0"/>
          </a:p>
        </p:txBody>
      </p:sp>
      <p:sp>
        <p:nvSpPr>
          <p:cNvPr id="3" name="Content Placeholder 2"/>
          <p:cNvSpPr>
            <a:spLocks noGrp="1"/>
          </p:cNvSpPr>
          <p:nvPr>
            <p:ph idx="1"/>
          </p:nvPr>
        </p:nvSpPr>
        <p:spPr>
          <a:xfrm>
            <a:off x="1435608" y="1752600"/>
            <a:ext cx="7498080" cy="4495800"/>
          </a:xfrm>
        </p:spPr>
        <p:txBody>
          <a:bodyPr/>
          <a:lstStyle/>
          <a:p>
            <a:r>
              <a:rPr lang="en-US" dirty="0" smtClean="0"/>
              <a:t>Assists in communication and outreach</a:t>
            </a:r>
          </a:p>
          <a:p>
            <a:pPr lvl="1"/>
            <a:r>
              <a:rPr lang="en-US" dirty="0" smtClean="0"/>
              <a:t>Aids agencies in “telling their story”</a:t>
            </a:r>
          </a:p>
          <a:p>
            <a:pPr lvl="1"/>
            <a:r>
              <a:rPr lang="en-US" dirty="0" smtClean="0"/>
              <a:t>Facilitates better public understanding and acceptance</a:t>
            </a:r>
          </a:p>
          <a:p>
            <a:pPr lvl="1"/>
            <a:r>
              <a:rPr lang="en-US" dirty="0" smtClean="0"/>
              <a:t>Ensures that elected officials have correct information</a:t>
            </a:r>
            <a:endParaRPr lang="en-US" dirty="0"/>
          </a:p>
        </p:txBody>
      </p:sp>
      <p:pic>
        <p:nvPicPr>
          <p:cNvPr id="4" name="Picture 3" descr="FunWZ.png"/>
          <p:cNvPicPr>
            <a:picLocks noChangeAspect="1"/>
          </p:cNvPicPr>
          <p:nvPr/>
        </p:nvPicPr>
        <p:blipFill>
          <a:blip r:embed="rId2" cstate="print"/>
          <a:stretch>
            <a:fillRect/>
          </a:stretch>
        </p:blipFill>
        <p:spPr>
          <a:xfrm>
            <a:off x="6551963" y="4737609"/>
            <a:ext cx="1601437" cy="18917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C63E3D49-E50F-4CE1-B67D-273F9DF24E96}" type="slidenum">
              <a:rPr lang="en-US"/>
              <a:pPr/>
              <a:t>6</a:t>
            </a:fld>
            <a:endParaRPr lang="en-US"/>
          </a:p>
        </p:txBody>
      </p:sp>
      <p:sp>
        <p:nvSpPr>
          <p:cNvPr id="257026" name="Rectangle 2"/>
          <p:cNvSpPr>
            <a:spLocks noGrp="1" noChangeArrowheads="1"/>
          </p:cNvSpPr>
          <p:nvPr>
            <p:ph type="title"/>
          </p:nvPr>
        </p:nvSpPr>
        <p:spPr/>
        <p:txBody>
          <a:bodyPr/>
          <a:lstStyle/>
          <a:p>
            <a:r>
              <a:rPr lang="en-US"/>
              <a:t>WZ Rule: WZ Data and PMs</a:t>
            </a:r>
          </a:p>
        </p:txBody>
      </p:sp>
      <p:sp>
        <p:nvSpPr>
          <p:cNvPr id="257027" name="Rectangle 3"/>
          <p:cNvSpPr>
            <a:spLocks noGrp="1" noChangeArrowheads="1"/>
          </p:cNvSpPr>
          <p:nvPr>
            <p:ph type="body" idx="1"/>
          </p:nvPr>
        </p:nvSpPr>
        <p:spPr/>
        <p:txBody>
          <a:bodyPr/>
          <a:lstStyle/>
          <a:p>
            <a:r>
              <a:rPr lang="en-US"/>
              <a:t>Rule Goal:  Better understand and manage WZ impacts</a:t>
            </a:r>
          </a:p>
          <a:p>
            <a:r>
              <a:rPr lang="en-US"/>
              <a:t>Related Provisions:</a:t>
            </a:r>
          </a:p>
          <a:p>
            <a:pPr lvl="1"/>
            <a:r>
              <a:rPr lang="en-US"/>
              <a:t>Impacts Assessment</a:t>
            </a:r>
          </a:p>
          <a:p>
            <a:pPr lvl="1"/>
            <a:r>
              <a:rPr lang="en-US"/>
              <a:t>Use of Data</a:t>
            </a:r>
          </a:p>
          <a:p>
            <a:pPr lvl="1"/>
            <a:r>
              <a:rPr lang="en-US"/>
              <a:t>Process Reviews</a:t>
            </a:r>
          </a:p>
          <a:p>
            <a:pPr>
              <a:buClr>
                <a:srgbClr val="DF1B2E"/>
              </a:buClr>
              <a:buFont typeface="Wingdings" pitchFamily="2" charset="2"/>
              <a:buChar char="Ø"/>
            </a:pPr>
            <a:r>
              <a:rPr lang="en-US">
                <a:solidFill>
                  <a:srgbClr val="DF1B2E"/>
                </a:solidFill>
              </a:rPr>
              <a:t>Move practice forward</a:t>
            </a:r>
          </a:p>
        </p:txBody>
      </p:sp>
      <p:pic>
        <p:nvPicPr>
          <p:cNvPr id="257028" name="Picture 4" descr="final_rule3"/>
          <p:cNvPicPr>
            <a:picLocks noChangeAspect="1" noChangeArrowheads="1"/>
          </p:cNvPicPr>
          <p:nvPr/>
        </p:nvPicPr>
        <p:blipFill>
          <a:blip r:embed="rId3" cstate="print"/>
          <a:srcRect/>
          <a:stretch>
            <a:fillRect/>
          </a:stretch>
        </p:blipFill>
        <p:spPr bwMode="auto">
          <a:xfrm>
            <a:off x="0" y="5659438"/>
            <a:ext cx="3505200" cy="1198562"/>
          </a:xfrm>
          <a:prstGeom prst="rect">
            <a:avLst/>
          </a:prstGeom>
          <a:noFill/>
        </p:spPr>
      </p:pic>
      <p:pic>
        <p:nvPicPr>
          <p:cNvPr id="257029" name="Picture 5" descr="WZ Rule IG Cover"/>
          <p:cNvPicPr>
            <a:picLocks noChangeAspect="1" noChangeArrowheads="1"/>
          </p:cNvPicPr>
          <p:nvPr/>
        </p:nvPicPr>
        <p:blipFill>
          <a:blip r:embed="rId4" cstate="print"/>
          <a:srcRect/>
          <a:stretch>
            <a:fillRect/>
          </a:stretch>
        </p:blipFill>
        <p:spPr bwMode="auto">
          <a:xfrm>
            <a:off x="6226175" y="3124200"/>
            <a:ext cx="2917825"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7027">
                                            <p:txEl>
                                              <p:pRg st="1" end="1"/>
                                            </p:txEl>
                                          </p:spTgt>
                                        </p:tgtEl>
                                        <p:attrNameLst>
                                          <p:attrName>style.visibility</p:attrName>
                                        </p:attrNameLst>
                                      </p:cBhvr>
                                      <p:to>
                                        <p:strVal val="visible"/>
                                      </p:to>
                                    </p:set>
                                    <p:animEffect transition="in" filter="dissolve">
                                      <p:cBhvr>
                                        <p:cTn id="7" dur="500"/>
                                        <p:tgtEl>
                                          <p:spTgt spid="257027">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57027">
                                            <p:txEl>
                                              <p:pRg st="2" end="2"/>
                                            </p:txEl>
                                          </p:spTgt>
                                        </p:tgtEl>
                                        <p:attrNameLst>
                                          <p:attrName>style.visibility</p:attrName>
                                        </p:attrNameLst>
                                      </p:cBhvr>
                                      <p:to>
                                        <p:strVal val="visible"/>
                                      </p:to>
                                    </p:set>
                                    <p:animEffect transition="in" filter="dissolve">
                                      <p:cBhvr>
                                        <p:cTn id="10" dur="500"/>
                                        <p:tgtEl>
                                          <p:spTgt spid="257027">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57027">
                                            <p:txEl>
                                              <p:pRg st="3" end="3"/>
                                            </p:txEl>
                                          </p:spTgt>
                                        </p:tgtEl>
                                        <p:attrNameLst>
                                          <p:attrName>style.visibility</p:attrName>
                                        </p:attrNameLst>
                                      </p:cBhvr>
                                      <p:to>
                                        <p:strVal val="visible"/>
                                      </p:to>
                                    </p:set>
                                    <p:animEffect transition="in" filter="dissolve">
                                      <p:cBhvr>
                                        <p:cTn id="13" dur="500"/>
                                        <p:tgtEl>
                                          <p:spTgt spid="257027">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57027">
                                            <p:txEl>
                                              <p:pRg st="4" end="4"/>
                                            </p:txEl>
                                          </p:spTgt>
                                        </p:tgtEl>
                                        <p:attrNameLst>
                                          <p:attrName>style.visibility</p:attrName>
                                        </p:attrNameLst>
                                      </p:cBhvr>
                                      <p:to>
                                        <p:strVal val="visible"/>
                                      </p:to>
                                    </p:set>
                                    <p:animEffect transition="in" filter="dissolve">
                                      <p:cBhvr>
                                        <p:cTn id="16" dur="500"/>
                                        <p:tgtEl>
                                          <p:spTgt spid="25702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57027">
                                            <p:txEl>
                                              <p:pRg st="5" end="5"/>
                                            </p:txEl>
                                          </p:spTgt>
                                        </p:tgtEl>
                                        <p:attrNameLst>
                                          <p:attrName>style.visibility</p:attrName>
                                        </p:attrNameLst>
                                      </p:cBhvr>
                                      <p:to>
                                        <p:strVal val="visible"/>
                                      </p:to>
                                    </p:set>
                                    <p:animEffect transition="in" filter="dissolve">
                                      <p:cBhvr>
                                        <p:cTn id="21" dur="500"/>
                                        <p:tgtEl>
                                          <p:spTgt spid="2570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C54F1B98-A8BC-4CD2-8D3F-F1CBA1325939}" type="slidenum">
              <a:rPr lang="en-US"/>
              <a:pPr/>
              <a:t>7</a:t>
            </a:fld>
            <a:endParaRPr lang="en-US"/>
          </a:p>
        </p:txBody>
      </p:sp>
      <p:sp>
        <p:nvSpPr>
          <p:cNvPr id="274434" name="Rectangle 2"/>
          <p:cNvSpPr>
            <a:spLocks noGrp="1" noChangeArrowheads="1"/>
          </p:cNvSpPr>
          <p:nvPr>
            <p:ph type="title"/>
          </p:nvPr>
        </p:nvSpPr>
        <p:spPr>
          <a:xfrm>
            <a:off x="990600" y="277813"/>
            <a:ext cx="7696200" cy="788987"/>
          </a:xfrm>
        </p:spPr>
        <p:txBody>
          <a:bodyPr/>
          <a:lstStyle/>
          <a:p>
            <a:r>
              <a:rPr lang="en-US" dirty="0"/>
              <a:t>WZ Rule Data Provisions</a:t>
            </a:r>
          </a:p>
        </p:txBody>
      </p:sp>
      <p:sp>
        <p:nvSpPr>
          <p:cNvPr id="274435" name="Rectangle 3"/>
          <p:cNvSpPr>
            <a:spLocks noGrp="1" noChangeArrowheads="1"/>
          </p:cNvSpPr>
          <p:nvPr>
            <p:ph type="body" idx="1"/>
          </p:nvPr>
        </p:nvSpPr>
        <p:spPr>
          <a:xfrm>
            <a:off x="990600" y="1295400"/>
            <a:ext cx="7696200" cy="5257800"/>
          </a:xfrm>
        </p:spPr>
        <p:txBody>
          <a:bodyPr/>
          <a:lstStyle/>
          <a:p>
            <a:pPr fontAlgn="t">
              <a:lnSpc>
                <a:spcPct val="90000"/>
              </a:lnSpc>
            </a:pPr>
            <a:r>
              <a:rPr lang="en-US" sz="2800" u="sng" dirty="0"/>
              <a:t>Requires</a:t>
            </a:r>
            <a:r>
              <a:rPr lang="en-US" sz="2800" dirty="0"/>
              <a:t> agencies to use WZ data at both the </a:t>
            </a:r>
            <a:r>
              <a:rPr lang="en-US" sz="2800" i="1" dirty="0">
                <a:solidFill>
                  <a:srgbClr val="DF1B2E"/>
                </a:solidFill>
              </a:rPr>
              <a:t>project</a:t>
            </a:r>
            <a:r>
              <a:rPr lang="en-US" sz="2800" dirty="0">
                <a:solidFill>
                  <a:srgbClr val="DF1B2E"/>
                </a:solidFill>
              </a:rPr>
              <a:t> </a:t>
            </a:r>
            <a:r>
              <a:rPr lang="en-US" sz="2800" dirty="0"/>
              <a:t>and </a:t>
            </a:r>
            <a:r>
              <a:rPr lang="en-US" sz="2800" i="1" dirty="0">
                <a:solidFill>
                  <a:srgbClr val="DF1B2E"/>
                </a:solidFill>
              </a:rPr>
              <a:t>process-levels</a:t>
            </a:r>
            <a:r>
              <a:rPr lang="en-US" sz="2800" dirty="0"/>
              <a:t> to manage and improve work zone safety and mobility</a:t>
            </a:r>
          </a:p>
          <a:p>
            <a:pPr lvl="1" fontAlgn="t">
              <a:lnSpc>
                <a:spcPct val="90000"/>
              </a:lnSpc>
            </a:pPr>
            <a:r>
              <a:rPr lang="en-US" i="1" dirty="0"/>
              <a:t>Project level: Improvements while projects are underway</a:t>
            </a:r>
          </a:p>
          <a:p>
            <a:pPr lvl="1" fontAlgn="t">
              <a:lnSpc>
                <a:spcPct val="90000"/>
              </a:lnSpc>
            </a:pPr>
            <a:r>
              <a:rPr lang="en-US" i="1" dirty="0"/>
              <a:t>Process level: Broad improvements over time</a:t>
            </a:r>
          </a:p>
          <a:p>
            <a:pPr fontAlgn="t">
              <a:lnSpc>
                <a:spcPct val="90000"/>
              </a:lnSpc>
            </a:pPr>
            <a:r>
              <a:rPr lang="en-US" sz="2800" u="sng" dirty="0"/>
              <a:t>Recommends</a:t>
            </a:r>
            <a:r>
              <a:rPr lang="en-US" sz="2800" dirty="0"/>
              <a:t> that agencies maintain data and information resources </a:t>
            </a:r>
            <a:r>
              <a:rPr lang="en-US" sz="2800" dirty="0" smtClean="0"/>
              <a:t>to </a:t>
            </a:r>
            <a:r>
              <a:rPr lang="en-US" sz="2800" dirty="0"/>
              <a:t>support the use of WZ data for the above activities</a:t>
            </a:r>
            <a:r>
              <a:rPr lang="en-US" sz="2800" dirty="0">
                <a:latin typeface="Verdana"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72400" cy="1219200"/>
          </a:xfrm>
        </p:spPr>
        <p:txBody>
          <a:bodyPr>
            <a:normAutofit fontScale="90000"/>
          </a:bodyPr>
          <a:lstStyle/>
          <a:p>
            <a:r>
              <a:rPr lang="en-US" dirty="0" smtClean="0"/>
              <a:t>Work Zone Performance Nationally:  </a:t>
            </a:r>
            <a:br>
              <a:rPr lang="en-US" dirty="0" smtClean="0"/>
            </a:br>
            <a:r>
              <a:rPr lang="en-US" dirty="0" smtClean="0"/>
              <a:t>Work Zone Self Assessment</a:t>
            </a:r>
            <a:endParaRPr lang="en-US" dirty="0"/>
          </a:p>
        </p:txBody>
      </p:sp>
      <p:sp>
        <p:nvSpPr>
          <p:cNvPr id="3" name="Content Placeholder 2"/>
          <p:cNvSpPr>
            <a:spLocks noGrp="1"/>
          </p:cNvSpPr>
          <p:nvPr>
            <p:ph idx="1"/>
          </p:nvPr>
        </p:nvSpPr>
        <p:spPr>
          <a:xfrm>
            <a:off x="1371600" y="1828800"/>
            <a:ext cx="7498080" cy="1066800"/>
          </a:xfrm>
        </p:spPr>
        <p:txBody>
          <a:bodyPr>
            <a:normAutofit lnSpcReduction="10000"/>
          </a:bodyPr>
          <a:lstStyle/>
          <a:p>
            <a:r>
              <a:rPr lang="en-US" dirty="0" smtClean="0"/>
              <a:t>Done annually since 2003</a:t>
            </a:r>
          </a:p>
          <a:p>
            <a:r>
              <a:rPr lang="en-US" dirty="0" smtClean="0"/>
              <a:t>10.3 average (0 to 15 scale)</a:t>
            </a:r>
          </a:p>
        </p:txBody>
      </p:sp>
      <p:graphicFrame>
        <p:nvGraphicFramePr>
          <p:cNvPr id="4" name="Chart 3"/>
          <p:cNvGraphicFramePr/>
          <p:nvPr/>
        </p:nvGraphicFramePr>
        <p:xfrm>
          <a:off x="1219200" y="2895600"/>
          <a:ext cx="7705725"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in Measuring Work Zone Performance</a:t>
            </a:r>
            <a:endParaRPr lang="en-US" dirty="0"/>
          </a:p>
        </p:txBody>
      </p:sp>
      <p:sp>
        <p:nvSpPr>
          <p:cNvPr id="3" name="Content Placeholder 2"/>
          <p:cNvSpPr>
            <a:spLocks noGrp="1"/>
          </p:cNvSpPr>
          <p:nvPr>
            <p:ph idx="1"/>
          </p:nvPr>
        </p:nvSpPr>
        <p:spPr>
          <a:xfrm>
            <a:off x="1295400" y="1676400"/>
            <a:ext cx="7638288" cy="4572000"/>
          </a:xfrm>
        </p:spPr>
        <p:txBody>
          <a:bodyPr/>
          <a:lstStyle/>
          <a:p>
            <a:r>
              <a:rPr lang="en-US" dirty="0" smtClean="0"/>
              <a:t>Defining objectives that are:</a:t>
            </a:r>
          </a:p>
          <a:p>
            <a:pPr lvl="1"/>
            <a:r>
              <a:rPr lang="en-US" dirty="0" smtClean="0"/>
              <a:t>Acceptable</a:t>
            </a:r>
          </a:p>
          <a:p>
            <a:pPr lvl="1"/>
            <a:r>
              <a:rPr lang="en-US" dirty="0" smtClean="0"/>
              <a:t>Realistic</a:t>
            </a:r>
          </a:p>
          <a:p>
            <a:pPr lvl="1"/>
            <a:r>
              <a:rPr lang="en-US" dirty="0" smtClean="0"/>
              <a:t>Useful</a:t>
            </a:r>
          </a:p>
          <a:p>
            <a:r>
              <a:rPr lang="en-US" dirty="0" smtClean="0"/>
              <a:t>Identifying and obtaining useful data</a:t>
            </a:r>
          </a:p>
          <a:p>
            <a:r>
              <a:rPr lang="en-US" dirty="0" smtClean="0"/>
              <a:t>Allocating sufficient resources (staff and money)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763</TotalTime>
  <Words>2062</Words>
  <Application>Microsoft Office PowerPoint</Application>
  <PresentationFormat>On-screen Show (4:3)</PresentationFormat>
  <Paragraphs>407</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Solstice</vt:lpstr>
      <vt:lpstr>A Tutorial on Establishing Effective Work Zone Performance Measures</vt:lpstr>
      <vt:lpstr>What is Work Zone  Performance Measurement?</vt:lpstr>
      <vt:lpstr>Why are Work Zone Performance Measures Important and Useful?</vt:lpstr>
      <vt:lpstr>Why are Work Zone Performance Measures Important and Useful?</vt:lpstr>
      <vt:lpstr>Why are Work Zone Performance Measures Important and Useful?</vt:lpstr>
      <vt:lpstr>WZ Rule: WZ Data and PMs</vt:lpstr>
      <vt:lpstr>WZ Rule Data Provisions</vt:lpstr>
      <vt:lpstr>Work Zone Performance Nationally:   Work Zone Self Assessment</vt:lpstr>
      <vt:lpstr>Challenges in Measuring Work Zone Performance</vt:lpstr>
      <vt:lpstr>Work Zone Performance Measurement Myths</vt:lpstr>
      <vt:lpstr>Work Zone Performance Measurement Myths</vt:lpstr>
      <vt:lpstr>Work Zone Performance Measurement Myths</vt:lpstr>
      <vt:lpstr>Making Work Zone Performance Measurement Happen in your Agency </vt:lpstr>
      <vt:lpstr>Key Steps</vt:lpstr>
      <vt:lpstr>1. Identify and Engage Stakeholders to Define:</vt:lpstr>
      <vt:lpstr>2. Select the Measures</vt:lpstr>
      <vt:lpstr>Measures to consider</vt:lpstr>
      <vt:lpstr>3. Identify Data Needs and Sources</vt:lpstr>
      <vt:lpstr>3. Identify Data Sources (cont’d)</vt:lpstr>
      <vt:lpstr>Electronic Traffic Surveillance Sources</vt:lpstr>
      <vt:lpstr>Manual Documentation of Queues</vt:lpstr>
      <vt:lpstr>4. Define Analysis Requirements</vt:lpstr>
      <vt:lpstr>Travel Times from Queue Lengths</vt:lpstr>
      <vt:lpstr>Queues from Spot Speed Sensors</vt:lpstr>
      <vt:lpstr>5. Assign Roles and Responsibilities</vt:lpstr>
      <vt:lpstr>6. Define Methods for Disseminating Results</vt:lpstr>
      <vt:lpstr>7. Review and Refine Measures</vt:lpstr>
      <vt:lpstr>Work Zone Performance Measurement – Getting Started</vt:lpstr>
      <vt:lpstr>One Example…</vt:lpstr>
      <vt:lpstr>The Agency Selects a Measure:</vt:lpstr>
      <vt:lpstr>Results</vt:lpstr>
      <vt:lpstr>They also modify their analysis methodology…</vt:lpstr>
      <vt:lpstr>Another Example…</vt:lpstr>
      <vt:lpstr>Results (out of 31 projects)</vt:lpstr>
      <vt:lpstr>Observations</vt:lpstr>
      <vt:lpstr>Recomputed Results …</vt:lpstr>
      <vt:lpstr>A Final Example</vt:lpstr>
      <vt:lpstr>1. Identify and Engage Stakeholders</vt:lpstr>
      <vt:lpstr>2. Select Appropriate Measures</vt:lpstr>
      <vt:lpstr>3. Identify Data Sources</vt:lpstr>
      <vt:lpstr>3. Identify Data Sources (cont’d)</vt:lpstr>
      <vt:lpstr>4. Define Analysis Requirements</vt:lpstr>
      <vt:lpstr>5. Assign Roles and Responsibilities</vt:lpstr>
      <vt:lpstr>5. Roles and Responsibilities (cont’d)</vt:lpstr>
      <vt:lpstr>6. Define Methods for Disseminating Results</vt:lpstr>
      <vt:lpstr>7. Periodically Review and Refine Measures</vt:lpstr>
      <vt:lpstr>Resources</vt:lpstr>
      <vt:lpstr>Questions?</vt:lpstr>
    </vt:vector>
  </TitlesOfParts>
  <Company>Texas Transportation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Gerald Ullman</dc:creator>
  <cp:lastModifiedBy>G-Ullman</cp:lastModifiedBy>
  <cp:revision>74</cp:revision>
  <dcterms:created xsi:type="dcterms:W3CDTF">2011-10-20T18:56:40Z</dcterms:created>
  <dcterms:modified xsi:type="dcterms:W3CDTF">2011-10-27T14:52:40Z</dcterms:modified>
</cp:coreProperties>
</file>