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embeddings/oleObject4.bin" ContentType="application/vnd.openxmlformats-officedocument.oleObject"/>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embeddings/oleObject24.bin" ContentType="application/vnd.openxmlformats-officedocument.oleObject"/>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embeddings/oleObject13.bin" ContentType="application/vnd.openxmlformats-officedocument.oleObject"/>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embeddings/oleObject9.bin" ContentType="application/vnd.openxmlformats-officedocument.oleObject"/>
  <Default Extension="emf" ContentType="image/x-emf"/>
  <Override PartName="/ppt/presentation.xml" ContentType="application/vnd.openxmlformats-officedocument.presentationml.slideshow.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embeddings/oleObject18.bin" ContentType="application/vnd.openxmlformats-officedocument.oleObject"/>
  <Override PartName="/ppt/slides/slide108.xml" ContentType="application/vnd.openxmlformats-officedocument.presentationml.slide+xml"/>
  <Override PartName="/ppt/embeddings/oleObject1.bin" ContentType="application/vnd.openxmlformats-officedocument.oleObject"/>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diagrams/colors1.xml" ContentType="application/vnd.openxmlformats-officedocument.drawingml.diagramColors+xml"/>
  <Override PartName="/ppt/embeddings/oleObject21.bin" ContentType="application/vnd.openxmlformats-officedocument.oleObject"/>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embeddings/oleObject10.bin" ContentType="application/vnd.openxmlformats-officedocument.oleObject"/>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embeddings/oleObject6.bin" ContentType="application/vnd.openxmlformats-officedocument.oleObject"/>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embeddings/oleObject19.bin" ContentType="application/vnd.openxmlformats-officedocument.oleObject"/>
  <Override PartName="/ppt/notesSlides/notesSlide50.xml" ContentType="application/vnd.openxmlformats-officedocument.presentationml.notesSlide+xml"/>
  <Override PartName="/ppt/diagrams/data4.xml" ContentType="application/vnd.openxmlformats-officedocument.drawingml.diagramData+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embeddings/oleObject2.bin" ContentType="application/vnd.openxmlformats-officedocument.oleObject"/>
  <Override PartName="/ppt/embeddings/oleObject26.bin" ContentType="application/vnd.openxmlformats-officedocument.oleObject"/>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embeddings/oleObject15.bin" ContentType="application/vnd.openxmlformats-officedocument.oleObject"/>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embeddings/oleObject11.bin" ContentType="application/vnd.openxmlformats-officedocument.oleObject"/>
  <Override PartName="/ppt/notesSlides/notesSlide59.xml" ContentType="application/vnd.openxmlformats-officedocument.presentationml.notesSlide+xml"/>
  <Override PartName="/ppt/embeddings/oleObject22.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embeddings/oleObject7.bin" ContentType="application/vnd.openxmlformats-officedocument.oleObject"/>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diagrams/layout4.xml" ContentType="application/vnd.openxmlformats-officedocument.drawingml.diagramLayout+xml"/>
  <Override PartName="/ppt/notesSlides/notesSlide11.xml" ContentType="application/vnd.openxmlformats-officedocument.presentationml.notesSlide+xml"/>
  <Override PartName="/ppt/embeddings/oleObject3.bin" ContentType="application/vnd.openxmlformats-officedocument.oleObject"/>
  <Override PartName="/ppt/notesSlides/notesSlide40.xml" ContentType="application/vnd.openxmlformats-officedocument.presentationml.notesSlide+xml"/>
  <Override PartName="/ppt/embeddings/oleObject27.bin" ContentType="application/vnd.openxmlformats-officedocument.oleObject"/>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embeddings/oleObject16.bin" ContentType="application/vnd.openxmlformats-officedocument.oleObject"/>
  <Override PartName="/ppt/legacyDocTextInfo.bin" ContentType="application/vnd.ms-office.legacyDocTextInfo"/>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embeddings/oleObject23.bin" ContentType="application/vnd.openxmlformats-officedocument.oleObject"/>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embeddings/oleObject12.bin" ContentType="application/vnd.openxmlformats-officedocument.oleObject"/>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embeddings/oleObject8.bin" ContentType="application/vnd.openxmlformats-officedocument.oleObject"/>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embeddings/oleObject17.bin" ContentType="application/vnd.openxmlformats-officedocument.oleObject"/>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ms-office.legacyDiagramTex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embeddings/oleObject20.bin" ContentType="application/vnd.openxmlformats-officedocument.oleObject"/>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embeddings/oleObject5.bin" ContentType="application/vnd.openxmlformats-officedocument.oleObject"/>
  <Override PartName="/ppt/notesSlides/notesSlide8.xml" ContentType="application/vnd.openxmlformats-officedocument.presentationml.notesSlide+xml"/>
  <Default Extension="vml" ContentType="application/vnd.openxmlformats-officedocument.vmlDrawing"/>
  <Default Extension="gif" ContentType="image/gif"/>
  <Override PartName="/ppt/notesSlides/notesSlide20.xml" ContentType="application/vnd.openxmlformats-officedocument.presentationml.notesSlide+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diagrams/data3.xml" ContentType="application/vnd.openxmlformats-officedocument.drawingml.diagramData+xml"/>
  <Override PartName="/ppt/embeddings/oleObject25.bin" ContentType="application/vnd.openxmlformats-officedocument.oleObject"/>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embeddings/oleObject14.bin" ContentType="application/vnd.openxmlformats-officedocument.oleObject"/>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3"/>
  </p:notesMasterIdLst>
  <p:handoutMasterIdLst>
    <p:handoutMasterId r:id="rId134"/>
  </p:handoutMasterIdLst>
  <p:sldIdLst>
    <p:sldId id="285" r:id="rId5"/>
    <p:sldId id="359" r:id="rId6"/>
    <p:sldId id="322" r:id="rId7"/>
    <p:sldId id="325" r:id="rId8"/>
    <p:sldId id="323" r:id="rId9"/>
    <p:sldId id="324" r:id="rId10"/>
    <p:sldId id="326" r:id="rId11"/>
    <p:sldId id="327" r:id="rId12"/>
    <p:sldId id="540" r:id="rId13"/>
    <p:sldId id="328" r:id="rId14"/>
    <p:sldId id="329" r:id="rId15"/>
    <p:sldId id="449" r:id="rId16"/>
    <p:sldId id="378" r:id="rId17"/>
    <p:sldId id="377" r:id="rId18"/>
    <p:sldId id="330" r:id="rId19"/>
    <p:sldId id="379" r:id="rId20"/>
    <p:sldId id="320" r:id="rId21"/>
    <p:sldId id="321" r:id="rId22"/>
    <p:sldId id="271" r:id="rId23"/>
    <p:sldId id="526" r:id="rId24"/>
    <p:sldId id="527" r:id="rId25"/>
    <p:sldId id="528" r:id="rId26"/>
    <p:sldId id="529" r:id="rId27"/>
    <p:sldId id="530" r:id="rId28"/>
    <p:sldId id="281" r:id="rId29"/>
    <p:sldId id="267" r:id="rId30"/>
    <p:sldId id="284" r:id="rId31"/>
    <p:sldId id="260" r:id="rId32"/>
    <p:sldId id="266" r:id="rId33"/>
    <p:sldId id="273" r:id="rId34"/>
    <p:sldId id="268" r:id="rId35"/>
    <p:sldId id="264" r:id="rId36"/>
    <p:sldId id="451" r:id="rId37"/>
    <p:sldId id="257" r:id="rId38"/>
    <p:sldId id="270" r:id="rId39"/>
    <p:sldId id="450" r:id="rId40"/>
    <p:sldId id="274" r:id="rId41"/>
    <p:sldId id="277" r:id="rId42"/>
    <p:sldId id="278" r:id="rId43"/>
    <p:sldId id="452" r:id="rId44"/>
    <p:sldId id="279" r:id="rId45"/>
    <p:sldId id="283" r:id="rId46"/>
    <p:sldId id="280" r:id="rId47"/>
    <p:sldId id="523" r:id="rId48"/>
    <p:sldId id="315" r:id="rId49"/>
    <p:sldId id="316" r:id="rId50"/>
    <p:sldId id="317" r:id="rId51"/>
    <p:sldId id="318" r:id="rId52"/>
    <p:sldId id="319" r:id="rId53"/>
    <p:sldId id="371" r:id="rId54"/>
    <p:sldId id="307" r:id="rId55"/>
    <p:sldId id="514" r:id="rId56"/>
    <p:sldId id="299" r:id="rId57"/>
    <p:sldId id="440" r:id="rId58"/>
    <p:sldId id="441" r:id="rId59"/>
    <p:sldId id="442" r:id="rId60"/>
    <p:sldId id="443" r:id="rId61"/>
    <p:sldId id="444" r:id="rId62"/>
    <p:sldId id="298" r:id="rId63"/>
    <p:sldId id="541" r:id="rId64"/>
    <p:sldId id="460" r:id="rId65"/>
    <p:sldId id="534" r:id="rId66"/>
    <p:sldId id="275" r:id="rId67"/>
    <p:sldId id="461" r:id="rId68"/>
    <p:sldId id="462" r:id="rId69"/>
    <p:sldId id="463" r:id="rId70"/>
    <p:sldId id="295" r:id="rId71"/>
    <p:sldId id="296" r:id="rId72"/>
    <p:sldId id="297" r:id="rId73"/>
    <p:sldId id="515" r:id="rId74"/>
    <p:sldId id="542" r:id="rId75"/>
    <p:sldId id="464" r:id="rId76"/>
    <p:sldId id="356" r:id="rId77"/>
    <p:sldId id="276" r:id="rId78"/>
    <p:sldId id="525" r:id="rId79"/>
    <p:sldId id="472" r:id="rId80"/>
    <p:sldId id="473" r:id="rId81"/>
    <p:sldId id="474" r:id="rId82"/>
    <p:sldId id="475" r:id="rId83"/>
    <p:sldId id="477" r:id="rId84"/>
    <p:sldId id="535" r:id="rId85"/>
    <p:sldId id="533" r:id="rId86"/>
    <p:sldId id="476" r:id="rId87"/>
    <p:sldId id="539" r:id="rId88"/>
    <p:sldId id="538" r:id="rId89"/>
    <p:sldId id="466" r:id="rId90"/>
    <p:sldId id="516" r:id="rId91"/>
    <p:sldId id="386" r:id="rId92"/>
    <p:sldId id="481" r:id="rId93"/>
    <p:sldId id="482" r:id="rId94"/>
    <p:sldId id="484" r:id="rId95"/>
    <p:sldId id="485" r:id="rId96"/>
    <p:sldId id="486" r:id="rId97"/>
    <p:sldId id="487" r:id="rId98"/>
    <p:sldId id="488" r:id="rId99"/>
    <p:sldId id="489" r:id="rId100"/>
    <p:sldId id="490" r:id="rId101"/>
    <p:sldId id="495" r:id="rId102"/>
    <p:sldId id="491" r:id="rId103"/>
    <p:sldId id="492" r:id="rId104"/>
    <p:sldId id="493" r:id="rId105"/>
    <p:sldId id="494" r:id="rId106"/>
    <p:sldId id="497" r:id="rId107"/>
    <p:sldId id="499" r:id="rId108"/>
    <p:sldId id="537" r:id="rId109"/>
    <p:sldId id="500" r:id="rId110"/>
    <p:sldId id="501" r:id="rId111"/>
    <p:sldId id="536" r:id="rId112"/>
    <p:sldId id="502" r:id="rId113"/>
    <p:sldId id="425" r:id="rId114"/>
    <p:sldId id="521" r:id="rId115"/>
    <p:sldId id="522" r:id="rId116"/>
    <p:sldId id="505" r:id="rId117"/>
    <p:sldId id="506" r:id="rId118"/>
    <p:sldId id="507" r:id="rId119"/>
    <p:sldId id="508" r:id="rId120"/>
    <p:sldId id="509" r:id="rId121"/>
    <p:sldId id="510" r:id="rId122"/>
    <p:sldId id="511" r:id="rId123"/>
    <p:sldId id="512" r:id="rId124"/>
    <p:sldId id="513" r:id="rId125"/>
    <p:sldId id="496" r:id="rId126"/>
    <p:sldId id="517" r:id="rId127"/>
    <p:sldId id="518" r:id="rId128"/>
    <p:sldId id="519" r:id="rId129"/>
    <p:sldId id="357" r:id="rId130"/>
    <p:sldId id="435" r:id="rId131"/>
    <p:sldId id="332" r:id="rId13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85475" autoAdjust="0"/>
  </p:normalViewPr>
  <p:slideViewPr>
    <p:cSldViewPr>
      <p:cViewPr varScale="1">
        <p:scale>
          <a:sx n="59" d="100"/>
          <a:sy n="59" d="100"/>
        </p:scale>
        <p:origin x="-40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842"/>
    </p:cViewPr>
  </p:sorterViewPr>
  <p:notesViewPr>
    <p:cSldViewPr>
      <p:cViewPr varScale="1">
        <p:scale>
          <a:sx n="52" d="100"/>
          <a:sy n="52" d="100"/>
        </p:scale>
        <p:origin x="-2646"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 Id="rId138"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handoutMaster" Target="handoutMasters/handoutMaster1.xml"/><Relationship Id="rId139" Type="http://schemas.microsoft.com/office/2006/relationships/legacyDocTextInfo" Target="legacyDocTextInfo.bin"/><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35683-DCF6-45F7-9D15-137820F6FF5D}" type="doc">
      <dgm:prSet loTypeId="urn:microsoft.com/office/officeart/2005/8/layout/pyramid1" loCatId="pyramid" qsTypeId="urn:microsoft.com/office/officeart/2005/8/quickstyle/simple1" qsCatId="simple" csTypeId="urn:microsoft.com/office/officeart/2005/8/colors/accent1_2" csCatId="accent1" phldr="1"/>
      <dgm:spPr/>
    </dgm:pt>
    <dgm:pt modelId="{668D2E29-C567-4F22-A300-22ED27F5A621}">
      <dgm:prSet phldrT="[Text]"/>
      <dgm:spPr/>
      <dgm:t>
        <a:bodyPr/>
        <a:lstStyle/>
        <a:p>
          <a:pPr algn="ctr"/>
          <a:r>
            <a:rPr lang="en-US" b="0" dirty="0" smtClean="0"/>
            <a:t>1,230</a:t>
          </a:r>
          <a:endParaRPr lang="en-US" b="0" dirty="0"/>
        </a:p>
      </dgm:t>
    </dgm:pt>
    <dgm:pt modelId="{95F3EB29-3C41-4DAD-AF0E-0FAAA8E877C4}" type="parTrans" cxnId="{8713B54F-6B5B-49B2-B218-3480CB643D10}">
      <dgm:prSet/>
      <dgm:spPr/>
      <dgm:t>
        <a:bodyPr/>
        <a:lstStyle/>
        <a:p>
          <a:endParaRPr lang="en-US" b="0"/>
        </a:p>
      </dgm:t>
    </dgm:pt>
    <dgm:pt modelId="{7AACDBEE-567B-4BD6-AC67-D1323604E6F2}" type="sibTrans" cxnId="{8713B54F-6B5B-49B2-B218-3480CB643D10}">
      <dgm:prSet/>
      <dgm:spPr/>
      <dgm:t>
        <a:bodyPr/>
        <a:lstStyle/>
        <a:p>
          <a:endParaRPr lang="en-US" b="0"/>
        </a:p>
      </dgm:t>
    </dgm:pt>
    <dgm:pt modelId="{4C365EDF-584D-4653-8297-747945F0732E}">
      <dgm:prSet phldrT="[Text]"/>
      <dgm:spPr/>
      <dgm:t>
        <a:bodyPr/>
        <a:lstStyle/>
        <a:p>
          <a:r>
            <a:rPr lang="en-US" b="0" dirty="0" smtClean="0"/>
            <a:t>40,700</a:t>
          </a:r>
          <a:endParaRPr lang="en-US" b="0" dirty="0"/>
        </a:p>
      </dgm:t>
    </dgm:pt>
    <dgm:pt modelId="{4F76BE67-9944-492F-AE68-89CAB01A1B3A}" type="parTrans" cxnId="{1D3E43D3-001A-430D-966E-E4D01C586EA3}">
      <dgm:prSet/>
      <dgm:spPr/>
      <dgm:t>
        <a:bodyPr/>
        <a:lstStyle/>
        <a:p>
          <a:endParaRPr lang="en-US" b="0"/>
        </a:p>
      </dgm:t>
    </dgm:pt>
    <dgm:pt modelId="{2CD913F2-6104-4535-BD28-94BAD9A23407}" type="sibTrans" cxnId="{1D3E43D3-001A-430D-966E-E4D01C586EA3}">
      <dgm:prSet/>
      <dgm:spPr/>
      <dgm:t>
        <a:bodyPr/>
        <a:lstStyle/>
        <a:p>
          <a:endParaRPr lang="en-US" b="0"/>
        </a:p>
      </dgm:t>
    </dgm:pt>
    <dgm:pt modelId="{A77EF5D0-C404-4648-84B1-405C568673AC}">
      <dgm:prSet phldrT="[Text]"/>
      <dgm:spPr/>
      <dgm:t>
        <a:bodyPr/>
        <a:lstStyle/>
        <a:p>
          <a:r>
            <a:rPr lang="en-US" b="0" dirty="0" smtClean="0"/>
            <a:t>???????????????</a:t>
          </a:r>
          <a:endParaRPr lang="en-US" b="0" dirty="0"/>
        </a:p>
      </dgm:t>
    </dgm:pt>
    <dgm:pt modelId="{D3630A01-65B8-4681-A01C-E8835A79CA1C}" type="parTrans" cxnId="{C5A817A3-B289-4CC9-8431-478C2CA4C588}">
      <dgm:prSet/>
      <dgm:spPr/>
      <dgm:t>
        <a:bodyPr/>
        <a:lstStyle/>
        <a:p>
          <a:endParaRPr lang="en-US" b="0"/>
        </a:p>
      </dgm:t>
    </dgm:pt>
    <dgm:pt modelId="{B59FCC52-70B7-4C8D-A343-13CF8B8E2E1A}" type="sibTrans" cxnId="{C5A817A3-B289-4CC9-8431-478C2CA4C588}">
      <dgm:prSet/>
      <dgm:spPr/>
      <dgm:t>
        <a:bodyPr/>
        <a:lstStyle/>
        <a:p>
          <a:endParaRPr lang="en-US" b="0"/>
        </a:p>
      </dgm:t>
    </dgm:pt>
    <dgm:pt modelId="{9DEFDCA8-8A2A-4920-B207-5F719F9FA131}">
      <dgm:prSet phldrT="[Text]"/>
      <dgm:spPr/>
      <dgm:t>
        <a:bodyPr/>
        <a:lstStyle/>
        <a:p>
          <a:pPr algn="ctr"/>
          <a:r>
            <a:rPr lang="en-US" b="0" smtClean="0"/>
            <a:t>21,900</a:t>
          </a:r>
          <a:endParaRPr lang="en-US" b="0" dirty="0"/>
        </a:p>
      </dgm:t>
    </dgm:pt>
    <dgm:pt modelId="{E92D37B9-32BC-4B64-B624-55CB4AF2FDDA}" type="parTrans" cxnId="{C92DC913-C523-4E11-9EA2-6AACE638B324}">
      <dgm:prSet/>
      <dgm:spPr/>
      <dgm:t>
        <a:bodyPr/>
        <a:lstStyle/>
        <a:p>
          <a:endParaRPr lang="en-US" b="0"/>
        </a:p>
      </dgm:t>
    </dgm:pt>
    <dgm:pt modelId="{443A8ABA-83A6-4460-823C-4958394736A3}" type="sibTrans" cxnId="{C92DC913-C523-4E11-9EA2-6AACE638B324}">
      <dgm:prSet/>
      <dgm:spPr/>
      <dgm:t>
        <a:bodyPr/>
        <a:lstStyle/>
        <a:p>
          <a:endParaRPr lang="en-US" b="0"/>
        </a:p>
      </dgm:t>
    </dgm:pt>
    <dgm:pt modelId="{4F7E2D6E-56E7-44FB-9BFE-DF7967C6E543}" type="pres">
      <dgm:prSet presAssocID="{51B35683-DCF6-45F7-9D15-137820F6FF5D}" presName="Name0" presStyleCnt="0">
        <dgm:presLayoutVars>
          <dgm:dir/>
          <dgm:animLvl val="lvl"/>
          <dgm:resizeHandles val="exact"/>
        </dgm:presLayoutVars>
      </dgm:prSet>
      <dgm:spPr/>
    </dgm:pt>
    <dgm:pt modelId="{30E6EA2F-5FFA-452D-9A95-6681241F2065}" type="pres">
      <dgm:prSet presAssocID="{668D2E29-C567-4F22-A300-22ED27F5A621}" presName="Name8" presStyleCnt="0"/>
      <dgm:spPr/>
    </dgm:pt>
    <dgm:pt modelId="{4446C30F-2682-4DB7-9D9B-720E612AB938}" type="pres">
      <dgm:prSet presAssocID="{668D2E29-C567-4F22-A300-22ED27F5A621}" presName="level" presStyleLbl="node1" presStyleIdx="0" presStyleCnt="4" custScaleX="98603" custScaleY="123222" custLinFactNeighborX="-139" custLinFactNeighborY="-2425">
        <dgm:presLayoutVars>
          <dgm:chMax val="1"/>
          <dgm:bulletEnabled val="1"/>
        </dgm:presLayoutVars>
      </dgm:prSet>
      <dgm:spPr/>
      <dgm:t>
        <a:bodyPr/>
        <a:lstStyle/>
        <a:p>
          <a:endParaRPr lang="en-US"/>
        </a:p>
      </dgm:t>
    </dgm:pt>
    <dgm:pt modelId="{8EF58B0F-0D6D-4BB1-9D21-B2D35672D0E4}" type="pres">
      <dgm:prSet presAssocID="{668D2E29-C567-4F22-A300-22ED27F5A621}" presName="levelTx" presStyleLbl="revTx" presStyleIdx="0" presStyleCnt="0">
        <dgm:presLayoutVars>
          <dgm:chMax val="1"/>
          <dgm:bulletEnabled val="1"/>
        </dgm:presLayoutVars>
      </dgm:prSet>
      <dgm:spPr/>
      <dgm:t>
        <a:bodyPr/>
        <a:lstStyle/>
        <a:p>
          <a:endParaRPr lang="en-US"/>
        </a:p>
      </dgm:t>
    </dgm:pt>
    <dgm:pt modelId="{600CB134-DBDE-4F2F-B1AE-B0D85443F167}" type="pres">
      <dgm:prSet presAssocID="{9DEFDCA8-8A2A-4920-B207-5F719F9FA131}" presName="Name8" presStyleCnt="0"/>
      <dgm:spPr/>
    </dgm:pt>
    <dgm:pt modelId="{73D14251-5BB4-4B20-8D38-DCDEDB2C0089}" type="pres">
      <dgm:prSet presAssocID="{9DEFDCA8-8A2A-4920-B207-5F719F9FA131}" presName="level" presStyleLbl="node1" presStyleIdx="1" presStyleCnt="4">
        <dgm:presLayoutVars>
          <dgm:chMax val="1"/>
          <dgm:bulletEnabled val="1"/>
        </dgm:presLayoutVars>
      </dgm:prSet>
      <dgm:spPr/>
      <dgm:t>
        <a:bodyPr/>
        <a:lstStyle/>
        <a:p>
          <a:endParaRPr lang="en-US"/>
        </a:p>
      </dgm:t>
    </dgm:pt>
    <dgm:pt modelId="{65653D11-196D-4FCC-B2F8-D0FF4C198F09}" type="pres">
      <dgm:prSet presAssocID="{9DEFDCA8-8A2A-4920-B207-5F719F9FA131}" presName="levelTx" presStyleLbl="revTx" presStyleIdx="0" presStyleCnt="0">
        <dgm:presLayoutVars>
          <dgm:chMax val="1"/>
          <dgm:bulletEnabled val="1"/>
        </dgm:presLayoutVars>
      </dgm:prSet>
      <dgm:spPr/>
      <dgm:t>
        <a:bodyPr/>
        <a:lstStyle/>
        <a:p>
          <a:endParaRPr lang="en-US"/>
        </a:p>
      </dgm:t>
    </dgm:pt>
    <dgm:pt modelId="{040A4D9E-3043-4299-AEDE-B03D15C938CC}" type="pres">
      <dgm:prSet presAssocID="{4C365EDF-584D-4653-8297-747945F0732E}" presName="Name8" presStyleCnt="0"/>
      <dgm:spPr/>
    </dgm:pt>
    <dgm:pt modelId="{203424DB-8E04-4EC9-9BA6-605220B16D0F}" type="pres">
      <dgm:prSet presAssocID="{4C365EDF-584D-4653-8297-747945F0732E}" presName="level" presStyleLbl="node1" presStyleIdx="2" presStyleCnt="4">
        <dgm:presLayoutVars>
          <dgm:chMax val="1"/>
          <dgm:bulletEnabled val="1"/>
        </dgm:presLayoutVars>
      </dgm:prSet>
      <dgm:spPr/>
      <dgm:t>
        <a:bodyPr/>
        <a:lstStyle/>
        <a:p>
          <a:endParaRPr lang="en-US"/>
        </a:p>
      </dgm:t>
    </dgm:pt>
    <dgm:pt modelId="{C75AF7E2-83ED-4CE5-B22A-CFAF84AA7657}" type="pres">
      <dgm:prSet presAssocID="{4C365EDF-584D-4653-8297-747945F0732E}" presName="levelTx" presStyleLbl="revTx" presStyleIdx="0" presStyleCnt="0">
        <dgm:presLayoutVars>
          <dgm:chMax val="1"/>
          <dgm:bulletEnabled val="1"/>
        </dgm:presLayoutVars>
      </dgm:prSet>
      <dgm:spPr/>
      <dgm:t>
        <a:bodyPr/>
        <a:lstStyle/>
        <a:p>
          <a:endParaRPr lang="en-US"/>
        </a:p>
      </dgm:t>
    </dgm:pt>
    <dgm:pt modelId="{61B9A862-E0D4-4DC1-A24D-9FAFB0C57179}" type="pres">
      <dgm:prSet presAssocID="{A77EF5D0-C404-4648-84B1-405C568673AC}" presName="Name8" presStyleCnt="0"/>
      <dgm:spPr/>
    </dgm:pt>
    <dgm:pt modelId="{65BB714A-8F75-4F06-8BFA-58B275F6DEC4}" type="pres">
      <dgm:prSet presAssocID="{A77EF5D0-C404-4648-84B1-405C568673AC}" presName="level" presStyleLbl="node1" presStyleIdx="3" presStyleCnt="4">
        <dgm:presLayoutVars>
          <dgm:chMax val="1"/>
          <dgm:bulletEnabled val="1"/>
        </dgm:presLayoutVars>
      </dgm:prSet>
      <dgm:spPr/>
      <dgm:t>
        <a:bodyPr/>
        <a:lstStyle/>
        <a:p>
          <a:endParaRPr lang="en-US"/>
        </a:p>
      </dgm:t>
    </dgm:pt>
    <dgm:pt modelId="{B6679094-8DF7-4F18-9D4D-BA0C28DE5D6E}" type="pres">
      <dgm:prSet presAssocID="{A77EF5D0-C404-4648-84B1-405C568673AC}" presName="levelTx" presStyleLbl="revTx" presStyleIdx="0" presStyleCnt="0">
        <dgm:presLayoutVars>
          <dgm:chMax val="1"/>
          <dgm:bulletEnabled val="1"/>
        </dgm:presLayoutVars>
      </dgm:prSet>
      <dgm:spPr/>
      <dgm:t>
        <a:bodyPr/>
        <a:lstStyle/>
        <a:p>
          <a:endParaRPr lang="en-US"/>
        </a:p>
      </dgm:t>
    </dgm:pt>
  </dgm:ptLst>
  <dgm:cxnLst>
    <dgm:cxn modelId="{3DF29EBC-5170-4BEA-A64B-55A1605BF1ED}" type="presOf" srcId="{9DEFDCA8-8A2A-4920-B207-5F719F9FA131}" destId="{73D14251-5BB4-4B20-8D38-DCDEDB2C0089}" srcOrd="0" destOrd="0" presId="urn:microsoft.com/office/officeart/2005/8/layout/pyramid1"/>
    <dgm:cxn modelId="{93256B8C-89F4-472C-8E4C-E5AB9B6BD56E}" type="presOf" srcId="{4C365EDF-584D-4653-8297-747945F0732E}" destId="{203424DB-8E04-4EC9-9BA6-605220B16D0F}" srcOrd="0" destOrd="0" presId="urn:microsoft.com/office/officeart/2005/8/layout/pyramid1"/>
    <dgm:cxn modelId="{C5A817A3-B289-4CC9-8431-478C2CA4C588}" srcId="{51B35683-DCF6-45F7-9D15-137820F6FF5D}" destId="{A77EF5D0-C404-4648-84B1-405C568673AC}" srcOrd="3" destOrd="0" parTransId="{D3630A01-65B8-4681-A01C-E8835A79CA1C}" sibTransId="{B59FCC52-70B7-4C8D-A343-13CF8B8E2E1A}"/>
    <dgm:cxn modelId="{1D3E43D3-001A-430D-966E-E4D01C586EA3}" srcId="{51B35683-DCF6-45F7-9D15-137820F6FF5D}" destId="{4C365EDF-584D-4653-8297-747945F0732E}" srcOrd="2" destOrd="0" parTransId="{4F76BE67-9944-492F-AE68-89CAB01A1B3A}" sibTransId="{2CD913F2-6104-4535-BD28-94BAD9A23407}"/>
    <dgm:cxn modelId="{B834538C-125E-4389-8955-87895D33CF0F}" type="presOf" srcId="{4C365EDF-584D-4653-8297-747945F0732E}" destId="{C75AF7E2-83ED-4CE5-B22A-CFAF84AA7657}" srcOrd="1" destOrd="0" presId="urn:microsoft.com/office/officeart/2005/8/layout/pyramid1"/>
    <dgm:cxn modelId="{59DD5DC0-D3DA-4025-9735-5CFC9D60691D}" type="presOf" srcId="{A77EF5D0-C404-4648-84B1-405C568673AC}" destId="{65BB714A-8F75-4F06-8BFA-58B275F6DEC4}" srcOrd="0" destOrd="0" presId="urn:microsoft.com/office/officeart/2005/8/layout/pyramid1"/>
    <dgm:cxn modelId="{BD929A36-3CDE-4DAE-8A61-0F0C26BD3E0C}" type="presOf" srcId="{A77EF5D0-C404-4648-84B1-405C568673AC}" destId="{B6679094-8DF7-4F18-9D4D-BA0C28DE5D6E}" srcOrd="1" destOrd="0" presId="urn:microsoft.com/office/officeart/2005/8/layout/pyramid1"/>
    <dgm:cxn modelId="{E4FAADAD-31FF-4BAD-BF9B-DA9BCF8D6150}" type="presOf" srcId="{9DEFDCA8-8A2A-4920-B207-5F719F9FA131}" destId="{65653D11-196D-4FCC-B2F8-D0FF4C198F09}" srcOrd="1" destOrd="0" presId="urn:microsoft.com/office/officeart/2005/8/layout/pyramid1"/>
    <dgm:cxn modelId="{C92DC913-C523-4E11-9EA2-6AACE638B324}" srcId="{51B35683-DCF6-45F7-9D15-137820F6FF5D}" destId="{9DEFDCA8-8A2A-4920-B207-5F719F9FA131}" srcOrd="1" destOrd="0" parTransId="{E92D37B9-32BC-4B64-B624-55CB4AF2FDDA}" sibTransId="{443A8ABA-83A6-4460-823C-4958394736A3}"/>
    <dgm:cxn modelId="{5D820501-6852-4F4C-8423-574D41BFDC1F}" type="presOf" srcId="{668D2E29-C567-4F22-A300-22ED27F5A621}" destId="{8EF58B0F-0D6D-4BB1-9D21-B2D35672D0E4}" srcOrd="1" destOrd="0" presId="urn:microsoft.com/office/officeart/2005/8/layout/pyramid1"/>
    <dgm:cxn modelId="{E3C91B02-4FDB-41E5-A3DA-8400E1841CA0}" type="presOf" srcId="{51B35683-DCF6-45F7-9D15-137820F6FF5D}" destId="{4F7E2D6E-56E7-44FB-9BFE-DF7967C6E543}" srcOrd="0" destOrd="0" presId="urn:microsoft.com/office/officeart/2005/8/layout/pyramid1"/>
    <dgm:cxn modelId="{FD45ACF0-3AAF-4E8D-8EB0-15CDE17CB816}" type="presOf" srcId="{668D2E29-C567-4F22-A300-22ED27F5A621}" destId="{4446C30F-2682-4DB7-9D9B-720E612AB938}" srcOrd="0" destOrd="0" presId="urn:microsoft.com/office/officeart/2005/8/layout/pyramid1"/>
    <dgm:cxn modelId="{8713B54F-6B5B-49B2-B218-3480CB643D10}" srcId="{51B35683-DCF6-45F7-9D15-137820F6FF5D}" destId="{668D2E29-C567-4F22-A300-22ED27F5A621}" srcOrd="0" destOrd="0" parTransId="{95F3EB29-3C41-4DAD-AF0E-0FAAA8E877C4}" sibTransId="{7AACDBEE-567B-4BD6-AC67-D1323604E6F2}"/>
    <dgm:cxn modelId="{9D4A1DF0-53D9-4518-A5FB-A89A48792515}" type="presParOf" srcId="{4F7E2D6E-56E7-44FB-9BFE-DF7967C6E543}" destId="{30E6EA2F-5FFA-452D-9A95-6681241F2065}" srcOrd="0" destOrd="0" presId="urn:microsoft.com/office/officeart/2005/8/layout/pyramid1"/>
    <dgm:cxn modelId="{FEBFDF5B-A5ED-4C3A-9624-3EE5479485B9}" type="presParOf" srcId="{30E6EA2F-5FFA-452D-9A95-6681241F2065}" destId="{4446C30F-2682-4DB7-9D9B-720E612AB938}" srcOrd="0" destOrd="0" presId="urn:microsoft.com/office/officeart/2005/8/layout/pyramid1"/>
    <dgm:cxn modelId="{CAE6A640-98BE-4A13-9991-6AFF78B32E25}" type="presParOf" srcId="{30E6EA2F-5FFA-452D-9A95-6681241F2065}" destId="{8EF58B0F-0D6D-4BB1-9D21-B2D35672D0E4}" srcOrd="1" destOrd="0" presId="urn:microsoft.com/office/officeart/2005/8/layout/pyramid1"/>
    <dgm:cxn modelId="{86FF9448-544D-4D61-A23D-2AC31775C003}" type="presParOf" srcId="{4F7E2D6E-56E7-44FB-9BFE-DF7967C6E543}" destId="{600CB134-DBDE-4F2F-B1AE-B0D85443F167}" srcOrd="1" destOrd="0" presId="urn:microsoft.com/office/officeart/2005/8/layout/pyramid1"/>
    <dgm:cxn modelId="{99F230DC-5968-441F-AD82-91126197E3CC}" type="presParOf" srcId="{600CB134-DBDE-4F2F-B1AE-B0D85443F167}" destId="{73D14251-5BB4-4B20-8D38-DCDEDB2C0089}" srcOrd="0" destOrd="0" presId="urn:microsoft.com/office/officeart/2005/8/layout/pyramid1"/>
    <dgm:cxn modelId="{3EE68C02-89A2-4FB8-A7BA-859457AEEFA0}" type="presParOf" srcId="{600CB134-DBDE-4F2F-B1AE-B0D85443F167}" destId="{65653D11-196D-4FCC-B2F8-D0FF4C198F09}" srcOrd="1" destOrd="0" presId="urn:microsoft.com/office/officeart/2005/8/layout/pyramid1"/>
    <dgm:cxn modelId="{FFC08028-6FF4-4A76-A2E1-25B3492B5748}" type="presParOf" srcId="{4F7E2D6E-56E7-44FB-9BFE-DF7967C6E543}" destId="{040A4D9E-3043-4299-AEDE-B03D15C938CC}" srcOrd="2" destOrd="0" presId="urn:microsoft.com/office/officeart/2005/8/layout/pyramid1"/>
    <dgm:cxn modelId="{5225C6D9-7314-4CAF-AF62-54DD321D99A8}" type="presParOf" srcId="{040A4D9E-3043-4299-AEDE-B03D15C938CC}" destId="{203424DB-8E04-4EC9-9BA6-605220B16D0F}" srcOrd="0" destOrd="0" presId="urn:microsoft.com/office/officeart/2005/8/layout/pyramid1"/>
    <dgm:cxn modelId="{49460165-D860-4148-8182-E5FF23767655}" type="presParOf" srcId="{040A4D9E-3043-4299-AEDE-B03D15C938CC}" destId="{C75AF7E2-83ED-4CE5-B22A-CFAF84AA7657}" srcOrd="1" destOrd="0" presId="urn:microsoft.com/office/officeart/2005/8/layout/pyramid1"/>
    <dgm:cxn modelId="{BAA3334B-60F8-4B41-9D58-25DB740D51F9}" type="presParOf" srcId="{4F7E2D6E-56E7-44FB-9BFE-DF7967C6E543}" destId="{61B9A862-E0D4-4DC1-A24D-9FAFB0C57179}" srcOrd="3" destOrd="0" presId="urn:microsoft.com/office/officeart/2005/8/layout/pyramid1"/>
    <dgm:cxn modelId="{915D9FD3-2AFD-4F61-AC14-D6AB8BE2F73D}" type="presParOf" srcId="{61B9A862-E0D4-4DC1-A24D-9FAFB0C57179}" destId="{65BB714A-8F75-4F06-8BFA-58B275F6DEC4}" srcOrd="0" destOrd="0" presId="urn:microsoft.com/office/officeart/2005/8/layout/pyramid1"/>
    <dgm:cxn modelId="{BE298373-C60C-404C-9008-EE8A0E54DFA5}" type="presParOf" srcId="{61B9A862-E0D4-4DC1-A24D-9FAFB0C57179}" destId="{B6679094-8DF7-4F18-9D4D-BA0C28DE5D6E}"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F6CBF8-07E1-4533-B5DE-3E8F136CBD93}" type="doc">
      <dgm:prSet loTypeId="urn:microsoft.com/office/officeart/2005/8/layout/pyramid3" loCatId="pyramid" qsTypeId="urn:microsoft.com/office/officeart/2005/8/quickstyle/simple1" qsCatId="simple" csTypeId="urn:microsoft.com/office/officeart/2005/8/colors/accent1_2" csCatId="accent1" phldr="1"/>
      <dgm:spPr/>
    </dgm:pt>
    <dgm:pt modelId="{EFDA456B-6E87-4FF8-B0F2-DBF6DA359A86}">
      <dgm:prSet phldrT="[Text]" custT="1"/>
      <dgm:spPr/>
      <dgm:t>
        <a:bodyPr/>
        <a:lstStyle/>
        <a:p>
          <a:r>
            <a:rPr lang="en-US" sz="4400" dirty="0" smtClean="0"/>
            <a:t>5,214</a:t>
          </a:r>
          <a:endParaRPr lang="en-US" sz="4400" dirty="0"/>
        </a:p>
      </dgm:t>
    </dgm:pt>
    <dgm:pt modelId="{1B585275-00E2-425C-BE57-110A2D509BA3}" type="parTrans" cxnId="{36BE89C0-5945-4038-917C-81451E78EF13}">
      <dgm:prSet/>
      <dgm:spPr/>
      <dgm:t>
        <a:bodyPr/>
        <a:lstStyle/>
        <a:p>
          <a:endParaRPr lang="en-US"/>
        </a:p>
      </dgm:t>
    </dgm:pt>
    <dgm:pt modelId="{30C3EEF7-8A50-4728-9784-56FDB152BD9E}" type="sibTrans" cxnId="{36BE89C0-5945-4038-917C-81451E78EF13}">
      <dgm:prSet/>
      <dgm:spPr/>
      <dgm:t>
        <a:bodyPr/>
        <a:lstStyle/>
        <a:p>
          <a:endParaRPr lang="en-US"/>
        </a:p>
      </dgm:t>
    </dgm:pt>
    <dgm:pt modelId="{316219CE-BF07-4DD8-B309-2EBE6511BC08}">
      <dgm:prSet phldrT="[Text]" custT="1"/>
      <dgm:spPr/>
      <dgm:t>
        <a:bodyPr/>
        <a:lstStyle/>
        <a:p>
          <a:r>
            <a:rPr lang="en-US" sz="4400" dirty="0" smtClean="0"/>
            <a:t>1,016</a:t>
          </a:r>
          <a:endParaRPr lang="en-US" sz="4400" dirty="0"/>
        </a:p>
      </dgm:t>
    </dgm:pt>
    <dgm:pt modelId="{0376DF18-2857-4CFE-9454-F1C77D1A13E9}" type="parTrans" cxnId="{4FD7FF2D-96FE-4D2D-A7C2-A8B2746FE374}">
      <dgm:prSet/>
      <dgm:spPr/>
      <dgm:t>
        <a:bodyPr/>
        <a:lstStyle/>
        <a:p>
          <a:endParaRPr lang="en-US"/>
        </a:p>
      </dgm:t>
    </dgm:pt>
    <dgm:pt modelId="{23575A7A-7100-48A5-8387-ACE92659415C}" type="sibTrans" cxnId="{4FD7FF2D-96FE-4D2D-A7C2-A8B2746FE374}">
      <dgm:prSet/>
      <dgm:spPr/>
      <dgm:t>
        <a:bodyPr/>
        <a:lstStyle/>
        <a:p>
          <a:endParaRPr lang="en-US"/>
        </a:p>
      </dgm:t>
    </dgm:pt>
    <dgm:pt modelId="{107373EE-5F2F-401C-A947-3C39DF85911F}">
      <dgm:prSet phldrT="[Text]" custT="1"/>
      <dgm:spPr/>
      <dgm:t>
        <a:bodyPr/>
        <a:lstStyle/>
        <a:p>
          <a:r>
            <a:rPr lang="en-US" sz="4400" dirty="0" smtClean="0"/>
            <a:t>119</a:t>
          </a:r>
          <a:endParaRPr lang="en-US" sz="4400" dirty="0"/>
        </a:p>
      </dgm:t>
    </dgm:pt>
    <dgm:pt modelId="{BB42DB81-8719-489D-8245-D9FC48EC1396}" type="parTrans" cxnId="{8D3059FA-05F0-46B7-B172-5CF7E71C960C}">
      <dgm:prSet/>
      <dgm:spPr/>
      <dgm:t>
        <a:bodyPr/>
        <a:lstStyle/>
        <a:p>
          <a:endParaRPr lang="en-US"/>
        </a:p>
      </dgm:t>
    </dgm:pt>
    <dgm:pt modelId="{BD892E09-4BA4-404E-B87F-1818B6123539}" type="sibTrans" cxnId="{8D3059FA-05F0-46B7-B172-5CF7E71C960C}">
      <dgm:prSet/>
      <dgm:spPr/>
      <dgm:t>
        <a:bodyPr/>
        <a:lstStyle/>
        <a:p>
          <a:endParaRPr lang="en-US"/>
        </a:p>
      </dgm:t>
    </dgm:pt>
    <dgm:pt modelId="{52A83D8C-F0F9-404D-92FA-EEC7E599A8CD}">
      <dgm:prSet phldrT="[Text]" custT="1"/>
      <dgm:spPr/>
      <dgm:t>
        <a:bodyPr/>
        <a:lstStyle/>
        <a:p>
          <a:r>
            <a:rPr lang="en-US" sz="4400" dirty="0" smtClean="0"/>
            <a:t>43</a:t>
          </a:r>
          <a:endParaRPr lang="en-US" sz="4400" dirty="0"/>
        </a:p>
      </dgm:t>
    </dgm:pt>
    <dgm:pt modelId="{CFAFBB49-6FCF-411F-814A-16522FC91429}" type="parTrans" cxnId="{98AABE1A-0929-4488-8ECB-3CD073E70BC7}">
      <dgm:prSet/>
      <dgm:spPr/>
      <dgm:t>
        <a:bodyPr/>
        <a:lstStyle/>
        <a:p>
          <a:endParaRPr lang="en-US"/>
        </a:p>
      </dgm:t>
    </dgm:pt>
    <dgm:pt modelId="{9ED63F44-A1DA-481C-BAB3-36EDE733E6FE}" type="sibTrans" cxnId="{98AABE1A-0929-4488-8ECB-3CD073E70BC7}">
      <dgm:prSet/>
      <dgm:spPr/>
      <dgm:t>
        <a:bodyPr/>
        <a:lstStyle/>
        <a:p>
          <a:endParaRPr lang="en-US"/>
        </a:p>
      </dgm:t>
    </dgm:pt>
    <dgm:pt modelId="{8FB295AD-DE5B-4FF0-B759-33CD13D0208E}" type="pres">
      <dgm:prSet presAssocID="{1BF6CBF8-07E1-4533-B5DE-3E8F136CBD93}" presName="Name0" presStyleCnt="0">
        <dgm:presLayoutVars>
          <dgm:dir/>
          <dgm:animLvl val="lvl"/>
          <dgm:resizeHandles val="exact"/>
        </dgm:presLayoutVars>
      </dgm:prSet>
      <dgm:spPr/>
    </dgm:pt>
    <dgm:pt modelId="{5438FBC6-C055-4A76-B4AE-3FC73A42E120}" type="pres">
      <dgm:prSet presAssocID="{EFDA456B-6E87-4FF8-B0F2-DBF6DA359A86}" presName="Name8" presStyleCnt="0"/>
      <dgm:spPr/>
    </dgm:pt>
    <dgm:pt modelId="{96752202-EA67-453B-8A44-87BF30E82EBA}" type="pres">
      <dgm:prSet presAssocID="{EFDA456B-6E87-4FF8-B0F2-DBF6DA359A86}" presName="level" presStyleLbl="node1" presStyleIdx="0" presStyleCnt="4">
        <dgm:presLayoutVars>
          <dgm:chMax val="1"/>
          <dgm:bulletEnabled val="1"/>
        </dgm:presLayoutVars>
      </dgm:prSet>
      <dgm:spPr/>
      <dgm:t>
        <a:bodyPr/>
        <a:lstStyle/>
        <a:p>
          <a:endParaRPr lang="en-US"/>
        </a:p>
      </dgm:t>
    </dgm:pt>
    <dgm:pt modelId="{AE866C05-A18D-4DE7-A1DB-ED229D8FA248}" type="pres">
      <dgm:prSet presAssocID="{EFDA456B-6E87-4FF8-B0F2-DBF6DA359A86}" presName="levelTx" presStyleLbl="revTx" presStyleIdx="0" presStyleCnt="0">
        <dgm:presLayoutVars>
          <dgm:chMax val="1"/>
          <dgm:bulletEnabled val="1"/>
        </dgm:presLayoutVars>
      </dgm:prSet>
      <dgm:spPr/>
      <dgm:t>
        <a:bodyPr/>
        <a:lstStyle/>
        <a:p>
          <a:endParaRPr lang="en-US"/>
        </a:p>
      </dgm:t>
    </dgm:pt>
    <dgm:pt modelId="{BA2DFCAB-A232-439E-A01C-1050F78EFE1C}" type="pres">
      <dgm:prSet presAssocID="{316219CE-BF07-4DD8-B309-2EBE6511BC08}" presName="Name8" presStyleCnt="0"/>
      <dgm:spPr/>
    </dgm:pt>
    <dgm:pt modelId="{34ED742E-C0C0-454A-BEC4-E69FB22437E1}" type="pres">
      <dgm:prSet presAssocID="{316219CE-BF07-4DD8-B309-2EBE6511BC08}" presName="level" presStyleLbl="node1" presStyleIdx="1" presStyleCnt="4">
        <dgm:presLayoutVars>
          <dgm:chMax val="1"/>
          <dgm:bulletEnabled val="1"/>
        </dgm:presLayoutVars>
      </dgm:prSet>
      <dgm:spPr/>
      <dgm:t>
        <a:bodyPr/>
        <a:lstStyle/>
        <a:p>
          <a:endParaRPr lang="en-US"/>
        </a:p>
      </dgm:t>
    </dgm:pt>
    <dgm:pt modelId="{FF8CC5A9-2600-40AD-A657-095DFCD1D74D}" type="pres">
      <dgm:prSet presAssocID="{316219CE-BF07-4DD8-B309-2EBE6511BC08}" presName="levelTx" presStyleLbl="revTx" presStyleIdx="0" presStyleCnt="0">
        <dgm:presLayoutVars>
          <dgm:chMax val="1"/>
          <dgm:bulletEnabled val="1"/>
        </dgm:presLayoutVars>
      </dgm:prSet>
      <dgm:spPr/>
      <dgm:t>
        <a:bodyPr/>
        <a:lstStyle/>
        <a:p>
          <a:endParaRPr lang="en-US"/>
        </a:p>
      </dgm:t>
    </dgm:pt>
    <dgm:pt modelId="{D654474A-F9A3-4EBE-8C12-A47E93F92880}" type="pres">
      <dgm:prSet presAssocID="{107373EE-5F2F-401C-A947-3C39DF85911F}" presName="Name8" presStyleCnt="0"/>
      <dgm:spPr/>
    </dgm:pt>
    <dgm:pt modelId="{71DE5549-1241-4C4E-87DF-98A052C5C97D}" type="pres">
      <dgm:prSet presAssocID="{107373EE-5F2F-401C-A947-3C39DF85911F}" presName="level" presStyleLbl="node1" presStyleIdx="2" presStyleCnt="4">
        <dgm:presLayoutVars>
          <dgm:chMax val="1"/>
          <dgm:bulletEnabled val="1"/>
        </dgm:presLayoutVars>
      </dgm:prSet>
      <dgm:spPr/>
      <dgm:t>
        <a:bodyPr/>
        <a:lstStyle/>
        <a:p>
          <a:endParaRPr lang="en-US"/>
        </a:p>
      </dgm:t>
    </dgm:pt>
    <dgm:pt modelId="{167D6683-B0E5-460B-B40A-DC023A947F5A}" type="pres">
      <dgm:prSet presAssocID="{107373EE-5F2F-401C-A947-3C39DF85911F}" presName="levelTx" presStyleLbl="revTx" presStyleIdx="0" presStyleCnt="0">
        <dgm:presLayoutVars>
          <dgm:chMax val="1"/>
          <dgm:bulletEnabled val="1"/>
        </dgm:presLayoutVars>
      </dgm:prSet>
      <dgm:spPr/>
      <dgm:t>
        <a:bodyPr/>
        <a:lstStyle/>
        <a:p>
          <a:endParaRPr lang="en-US"/>
        </a:p>
      </dgm:t>
    </dgm:pt>
    <dgm:pt modelId="{CF23F5D0-FFD5-4C5D-B113-FCB71939E0CD}" type="pres">
      <dgm:prSet presAssocID="{52A83D8C-F0F9-404D-92FA-EEC7E599A8CD}" presName="Name8" presStyleCnt="0"/>
      <dgm:spPr/>
    </dgm:pt>
    <dgm:pt modelId="{A0477590-D54A-4C5F-AEB0-2C6E575A64D1}" type="pres">
      <dgm:prSet presAssocID="{52A83D8C-F0F9-404D-92FA-EEC7E599A8CD}" presName="level" presStyleLbl="node1" presStyleIdx="3" presStyleCnt="4">
        <dgm:presLayoutVars>
          <dgm:chMax val="1"/>
          <dgm:bulletEnabled val="1"/>
        </dgm:presLayoutVars>
      </dgm:prSet>
      <dgm:spPr/>
      <dgm:t>
        <a:bodyPr/>
        <a:lstStyle/>
        <a:p>
          <a:endParaRPr lang="en-US"/>
        </a:p>
      </dgm:t>
    </dgm:pt>
    <dgm:pt modelId="{D8C8D85C-2DED-4AB1-A1D7-09D5CD8E11F2}" type="pres">
      <dgm:prSet presAssocID="{52A83D8C-F0F9-404D-92FA-EEC7E599A8CD}" presName="levelTx" presStyleLbl="revTx" presStyleIdx="0" presStyleCnt="0">
        <dgm:presLayoutVars>
          <dgm:chMax val="1"/>
          <dgm:bulletEnabled val="1"/>
        </dgm:presLayoutVars>
      </dgm:prSet>
      <dgm:spPr/>
      <dgm:t>
        <a:bodyPr/>
        <a:lstStyle/>
        <a:p>
          <a:endParaRPr lang="en-US"/>
        </a:p>
      </dgm:t>
    </dgm:pt>
  </dgm:ptLst>
  <dgm:cxnLst>
    <dgm:cxn modelId="{B8A2ED9C-8AB0-4EE1-9F00-A731C9C77BB5}" type="presOf" srcId="{107373EE-5F2F-401C-A947-3C39DF85911F}" destId="{167D6683-B0E5-460B-B40A-DC023A947F5A}" srcOrd="1" destOrd="0" presId="urn:microsoft.com/office/officeart/2005/8/layout/pyramid3"/>
    <dgm:cxn modelId="{4FD7FF2D-96FE-4D2D-A7C2-A8B2746FE374}" srcId="{1BF6CBF8-07E1-4533-B5DE-3E8F136CBD93}" destId="{316219CE-BF07-4DD8-B309-2EBE6511BC08}" srcOrd="1" destOrd="0" parTransId="{0376DF18-2857-4CFE-9454-F1C77D1A13E9}" sibTransId="{23575A7A-7100-48A5-8387-ACE92659415C}"/>
    <dgm:cxn modelId="{BD7FF6AB-C004-48C6-94E0-7126263FEA18}" type="presOf" srcId="{107373EE-5F2F-401C-A947-3C39DF85911F}" destId="{71DE5549-1241-4C4E-87DF-98A052C5C97D}" srcOrd="0" destOrd="0" presId="urn:microsoft.com/office/officeart/2005/8/layout/pyramid3"/>
    <dgm:cxn modelId="{989867E8-561C-4012-9A7A-BB72FAC314A9}" type="presOf" srcId="{52A83D8C-F0F9-404D-92FA-EEC7E599A8CD}" destId="{A0477590-D54A-4C5F-AEB0-2C6E575A64D1}" srcOrd="0" destOrd="0" presId="urn:microsoft.com/office/officeart/2005/8/layout/pyramid3"/>
    <dgm:cxn modelId="{A213511F-9D2E-4E17-89A0-02D8C388EE64}" type="presOf" srcId="{EFDA456B-6E87-4FF8-B0F2-DBF6DA359A86}" destId="{AE866C05-A18D-4DE7-A1DB-ED229D8FA248}" srcOrd="1" destOrd="0" presId="urn:microsoft.com/office/officeart/2005/8/layout/pyramid3"/>
    <dgm:cxn modelId="{7CF6FB2D-D940-4B58-BF4A-3DC208359BE3}" type="presOf" srcId="{EFDA456B-6E87-4FF8-B0F2-DBF6DA359A86}" destId="{96752202-EA67-453B-8A44-87BF30E82EBA}" srcOrd="0" destOrd="0" presId="urn:microsoft.com/office/officeart/2005/8/layout/pyramid3"/>
    <dgm:cxn modelId="{A77B7157-FE5D-467C-971A-1ED99EF87822}" type="presOf" srcId="{52A83D8C-F0F9-404D-92FA-EEC7E599A8CD}" destId="{D8C8D85C-2DED-4AB1-A1D7-09D5CD8E11F2}" srcOrd="1" destOrd="0" presId="urn:microsoft.com/office/officeart/2005/8/layout/pyramid3"/>
    <dgm:cxn modelId="{8D3059FA-05F0-46B7-B172-5CF7E71C960C}" srcId="{1BF6CBF8-07E1-4533-B5DE-3E8F136CBD93}" destId="{107373EE-5F2F-401C-A947-3C39DF85911F}" srcOrd="2" destOrd="0" parTransId="{BB42DB81-8719-489D-8245-D9FC48EC1396}" sibTransId="{BD892E09-4BA4-404E-B87F-1818B6123539}"/>
    <dgm:cxn modelId="{8C3135A9-D41D-42F6-AA4B-02C0EA3E6CF4}" type="presOf" srcId="{1BF6CBF8-07E1-4533-B5DE-3E8F136CBD93}" destId="{8FB295AD-DE5B-4FF0-B759-33CD13D0208E}" srcOrd="0" destOrd="0" presId="urn:microsoft.com/office/officeart/2005/8/layout/pyramid3"/>
    <dgm:cxn modelId="{98AABE1A-0929-4488-8ECB-3CD073E70BC7}" srcId="{1BF6CBF8-07E1-4533-B5DE-3E8F136CBD93}" destId="{52A83D8C-F0F9-404D-92FA-EEC7E599A8CD}" srcOrd="3" destOrd="0" parTransId="{CFAFBB49-6FCF-411F-814A-16522FC91429}" sibTransId="{9ED63F44-A1DA-481C-BAB3-36EDE733E6FE}"/>
    <dgm:cxn modelId="{761E6BDE-6ABF-47BF-B02E-6BEDA515BD05}" type="presOf" srcId="{316219CE-BF07-4DD8-B309-2EBE6511BC08}" destId="{34ED742E-C0C0-454A-BEC4-E69FB22437E1}" srcOrd="0" destOrd="0" presId="urn:microsoft.com/office/officeart/2005/8/layout/pyramid3"/>
    <dgm:cxn modelId="{C94DA9F8-560A-40C5-89C5-CAD0D729E410}" type="presOf" srcId="{316219CE-BF07-4DD8-B309-2EBE6511BC08}" destId="{FF8CC5A9-2600-40AD-A657-095DFCD1D74D}" srcOrd="1" destOrd="0" presId="urn:microsoft.com/office/officeart/2005/8/layout/pyramid3"/>
    <dgm:cxn modelId="{36BE89C0-5945-4038-917C-81451E78EF13}" srcId="{1BF6CBF8-07E1-4533-B5DE-3E8F136CBD93}" destId="{EFDA456B-6E87-4FF8-B0F2-DBF6DA359A86}" srcOrd="0" destOrd="0" parTransId="{1B585275-00E2-425C-BE57-110A2D509BA3}" sibTransId="{30C3EEF7-8A50-4728-9784-56FDB152BD9E}"/>
    <dgm:cxn modelId="{6A9BD486-771D-4235-8159-8BA80655D2D2}" type="presParOf" srcId="{8FB295AD-DE5B-4FF0-B759-33CD13D0208E}" destId="{5438FBC6-C055-4A76-B4AE-3FC73A42E120}" srcOrd="0" destOrd="0" presId="urn:microsoft.com/office/officeart/2005/8/layout/pyramid3"/>
    <dgm:cxn modelId="{28099469-E8C3-4CF3-8CE9-50379CD95808}" type="presParOf" srcId="{5438FBC6-C055-4A76-B4AE-3FC73A42E120}" destId="{96752202-EA67-453B-8A44-87BF30E82EBA}" srcOrd="0" destOrd="0" presId="urn:microsoft.com/office/officeart/2005/8/layout/pyramid3"/>
    <dgm:cxn modelId="{EE94515D-CDC1-40F7-8641-0851A820ECAF}" type="presParOf" srcId="{5438FBC6-C055-4A76-B4AE-3FC73A42E120}" destId="{AE866C05-A18D-4DE7-A1DB-ED229D8FA248}" srcOrd="1" destOrd="0" presId="urn:microsoft.com/office/officeart/2005/8/layout/pyramid3"/>
    <dgm:cxn modelId="{F8D9798F-9EB6-4433-A771-4B7AA5001242}" type="presParOf" srcId="{8FB295AD-DE5B-4FF0-B759-33CD13D0208E}" destId="{BA2DFCAB-A232-439E-A01C-1050F78EFE1C}" srcOrd="1" destOrd="0" presId="urn:microsoft.com/office/officeart/2005/8/layout/pyramid3"/>
    <dgm:cxn modelId="{B0A9FD3B-4328-48C0-AF3D-CCC314461E3F}" type="presParOf" srcId="{BA2DFCAB-A232-439E-A01C-1050F78EFE1C}" destId="{34ED742E-C0C0-454A-BEC4-E69FB22437E1}" srcOrd="0" destOrd="0" presId="urn:microsoft.com/office/officeart/2005/8/layout/pyramid3"/>
    <dgm:cxn modelId="{F28F3530-CE3B-45BF-94EE-16DE4666A1E8}" type="presParOf" srcId="{BA2DFCAB-A232-439E-A01C-1050F78EFE1C}" destId="{FF8CC5A9-2600-40AD-A657-095DFCD1D74D}" srcOrd="1" destOrd="0" presId="urn:microsoft.com/office/officeart/2005/8/layout/pyramid3"/>
    <dgm:cxn modelId="{C94FA5EB-C43E-4396-B11B-4EE946C145EA}" type="presParOf" srcId="{8FB295AD-DE5B-4FF0-B759-33CD13D0208E}" destId="{D654474A-F9A3-4EBE-8C12-A47E93F92880}" srcOrd="2" destOrd="0" presId="urn:microsoft.com/office/officeart/2005/8/layout/pyramid3"/>
    <dgm:cxn modelId="{BFA2A9BF-2D33-4F35-AC53-CF1F96B735F3}" type="presParOf" srcId="{D654474A-F9A3-4EBE-8C12-A47E93F92880}" destId="{71DE5549-1241-4C4E-87DF-98A052C5C97D}" srcOrd="0" destOrd="0" presId="urn:microsoft.com/office/officeart/2005/8/layout/pyramid3"/>
    <dgm:cxn modelId="{54E06508-880B-44B2-98B3-E9BF56DC3E1C}" type="presParOf" srcId="{D654474A-F9A3-4EBE-8C12-A47E93F92880}" destId="{167D6683-B0E5-460B-B40A-DC023A947F5A}" srcOrd="1" destOrd="0" presId="urn:microsoft.com/office/officeart/2005/8/layout/pyramid3"/>
    <dgm:cxn modelId="{E51E27EE-1C85-4871-82DE-639DC6D75D58}" type="presParOf" srcId="{8FB295AD-DE5B-4FF0-B759-33CD13D0208E}" destId="{CF23F5D0-FFD5-4C5D-B113-FCB71939E0CD}" srcOrd="3" destOrd="0" presId="urn:microsoft.com/office/officeart/2005/8/layout/pyramid3"/>
    <dgm:cxn modelId="{48EB08DD-4139-4EAF-B82D-275ECC094534}" type="presParOf" srcId="{CF23F5D0-FFD5-4C5D-B113-FCB71939E0CD}" destId="{A0477590-D54A-4C5F-AEB0-2C6E575A64D1}" srcOrd="0" destOrd="0" presId="urn:microsoft.com/office/officeart/2005/8/layout/pyramid3"/>
    <dgm:cxn modelId="{5EFC61F1-D5DD-4A20-B96A-DB2D06047D94}" type="presParOf" srcId="{CF23F5D0-FFD5-4C5D-B113-FCB71939E0CD}" destId="{D8C8D85C-2DED-4AB1-A1D7-09D5CD8E11F2}" srcOrd="1" destOrd="0" presId="urn:microsoft.com/office/officeart/2005/8/layout/pyramid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54B88B-F676-47BE-BBFB-12A8035E53D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580C4E4-36D6-45DE-8146-404501D75D47}">
      <dgm:prSet custT="1"/>
      <dgm:spPr/>
      <dgm:t>
        <a:bodyPr/>
        <a:lstStyle/>
        <a:p>
          <a:pPr rtl="0"/>
          <a:r>
            <a:rPr lang="en-US" sz="2000" b="1" dirty="0" smtClean="0"/>
            <a:t>Integrate</a:t>
          </a:r>
          <a:endParaRPr lang="en-US" sz="2000" dirty="0"/>
        </a:p>
      </dgm:t>
    </dgm:pt>
    <dgm:pt modelId="{4470D4A6-4433-4217-B056-3D48FF37C926}" type="parTrans" cxnId="{5E1BF324-FFAC-4F86-871E-6975956DF073}">
      <dgm:prSet/>
      <dgm:spPr/>
      <dgm:t>
        <a:bodyPr/>
        <a:lstStyle/>
        <a:p>
          <a:endParaRPr lang="en-US" sz="2000"/>
        </a:p>
      </dgm:t>
    </dgm:pt>
    <dgm:pt modelId="{67535A57-B15F-45E9-8F83-4BCF0F646CE0}" type="sibTrans" cxnId="{5E1BF324-FFAC-4F86-871E-6975956DF073}">
      <dgm:prSet/>
      <dgm:spPr/>
      <dgm:t>
        <a:bodyPr/>
        <a:lstStyle/>
        <a:p>
          <a:endParaRPr lang="en-US" sz="2000"/>
        </a:p>
      </dgm:t>
    </dgm:pt>
    <dgm:pt modelId="{086AA517-C01A-4B34-A17E-184EA7EFA03F}">
      <dgm:prSet custT="1"/>
      <dgm:spPr/>
      <dgm:t>
        <a:bodyPr/>
        <a:lstStyle/>
        <a:p>
          <a:pPr rtl="0"/>
          <a:r>
            <a:rPr lang="en-US" sz="2000" b="1" dirty="0" smtClean="0">
              <a:solidFill>
                <a:schemeClr val="accent6"/>
              </a:solidFill>
            </a:rPr>
            <a:t>Company</a:t>
          </a:r>
          <a:endParaRPr lang="en-US" sz="2000" dirty="0">
            <a:solidFill>
              <a:schemeClr val="accent6"/>
            </a:solidFill>
          </a:endParaRPr>
        </a:p>
      </dgm:t>
    </dgm:pt>
    <dgm:pt modelId="{B5182630-D01B-4159-9ED7-43F181A0293D}" type="parTrans" cxnId="{7A0E0A02-6CBE-4F52-92FC-4024FF629328}">
      <dgm:prSet/>
      <dgm:spPr/>
      <dgm:t>
        <a:bodyPr/>
        <a:lstStyle/>
        <a:p>
          <a:endParaRPr lang="en-US" sz="2000"/>
        </a:p>
      </dgm:t>
    </dgm:pt>
    <dgm:pt modelId="{168664EC-DF34-4DCF-84DA-A6C9D476DA4E}" type="sibTrans" cxnId="{7A0E0A02-6CBE-4F52-92FC-4024FF629328}">
      <dgm:prSet/>
      <dgm:spPr/>
      <dgm:t>
        <a:bodyPr/>
        <a:lstStyle/>
        <a:p>
          <a:endParaRPr lang="en-US" sz="2000"/>
        </a:p>
      </dgm:t>
    </dgm:pt>
    <dgm:pt modelId="{2A7AF834-D410-4C49-88C0-620691AD2C9C}">
      <dgm:prSet custT="1"/>
      <dgm:spPr/>
      <dgm:t>
        <a:bodyPr/>
        <a:lstStyle/>
        <a:p>
          <a:pPr rtl="0"/>
          <a:r>
            <a:rPr lang="en-US" sz="2000" b="1" dirty="0" smtClean="0">
              <a:solidFill>
                <a:schemeClr val="accent6"/>
              </a:solidFill>
            </a:rPr>
            <a:t>State employees</a:t>
          </a:r>
          <a:endParaRPr lang="en-US" sz="2000" dirty="0">
            <a:solidFill>
              <a:schemeClr val="accent6"/>
            </a:solidFill>
          </a:endParaRPr>
        </a:p>
      </dgm:t>
    </dgm:pt>
    <dgm:pt modelId="{7722B5AF-0D3F-48A9-B34D-D65C734E83F9}" type="parTrans" cxnId="{1C58B538-9923-467B-811C-DD0ADA90A03F}">
      <dgm:prSet/>
      <dgm:spPr/>
      <dgm:t>
        <a:bodyPr/>
        <a:lstStyle/>
        <a:p>
          <a:endParaRPr lang="en-US" sz="2000"/>
        </a:p>
      </dgm:t>
    </dgm:pt>
    <dgm:pt modelId="{A61B35ED-CCA0-4F46-9990-8A0F3962AF73}" type="sibTrans" cxnId="{1C58B538-9923-467B-811C-DD0ADA90A03F}">
      <dgm:prSet/>
      <dgm:spPr/>
      <dgm:t>
        <a:bodyPr/>
        <a:lstStyle/>
        <a:p>
          <a:endParaRPr lang="en-US" sz="2000"/>
        </a:p>
      </dgm:t>
    </dgm:pt>
    <dgm:pt modelId="{2CC52A61-A133-44A5-B052-4C781812A981}">
      <dgm:prSet custT="1"/>
      <dgm:spPr/>
      <dgm:t>
        <a:bodyPr/>
        <a:lstStyle/>
        <a:p>
          <a:pPr rtl="0"/>
          <a:r>
            <a:rPr lang="en-US" sz="2000" b="1" dirty="0" smtClean="0">
              <a:solidFill>
                <a:schemeClr val="accent6"/>
              </a:solidFill>
            </a:rPr>
            <a:t>Trucking company</a:t>
          </a:r>
          <a:endParaRPr lang="en-US" sz="2000" dirty="0">
            <a:solidFill>
              <a:schemeClr val="accent6"/>
            </a:solidFill>
          </a:endParaRPr>
        </a:p>
      </dgm:t>
    </dgm:pt>
    <dgm:pt modelId="{8C373EB1-0C29-4E87-BA37-694FAA750F4C}" type="parTrans" cxnId="{2BBC36F2-ECAC-40D4-9086-BEF1AB8F9F20}">
      <dgm:prSet/>
      <dgm:spPr/>
      <dgm:t>
        <a:bodyPr/>
        <a:lstStyle/>
        <a:p>
          <a:endParaRPr lang="en-US" sz="2000"/>
        </a:p>
      </dgm:t>
    </dgm:pt>
    <dgm:pt modelId="{5D95E43A-D381-4598-A9D8-79DA5B298B7A}" type="sibTrans" cxnId="{2BBC36F2-ECAC-40D4-9086-BEF1AB8F9F20}">
      <dgm:prSet/>
      <dgm:spPr/>
      <dgm:t>
        <a:bodyPr/>
        <a:lstStyle/>
        <a:p>
          <a:endParaRPr lang="en-US" sz="2000"/>
        </a:p>
      </dgm:t>
    </dgm:pt>
    <dgm:pt modelId="{ABDF6A48-9C08-4DC3-BD58-AFA41C4BEC7E}">
      <dgm:prSet custT="1"/>
      <dgm:spPr/>
      <dgm:t>
        <a:bodyPr/>
        <a:lstStyle/>
        <a:p>
          <a:pPr rtl="0"/>
          <a:r>
            <a:rPr lang="en-US" sz="2000" b="1" dirty="0" smtClean="0">
              <a:solidFill>
                <a:schemeClr val="accent6"/>
              </a:solidFill>
            </a:rPr>
            <a:t>Sub-contractors</a:t>
          </a:r>
          <a:endParaRPr lang="en-US" sz="2000" dirty="0">
            <a:solidFill>
              <a:schemeClr val="accent6"/>
            </a:solidFill>
          </a:endParaRPr>
        </a:p>
      </dgm:t>
    </dgm:pt>
    <dgm:pt modelId="{4D02DC1C-3DF2-4ED3-82CE-CC71F85EDB24}" type="parTrans" cxnId="{51056D1F-8781-426E-8C18-35770329F46B}">
      <dgm:prSet/>
      <dgm:spPr/>
      <dgm:t>
        <a:bodyPr/>
        <a:lstStyle/>
        <a:p>
          <a:endParaRPr lang="en-US" sz="2000"/>
        </a:p>
      </dgm:t>
    </dgm:pt>
    <dgm:pt modelId="{3E16ABED-840A-459A-AA1C-DA3A745215D0}" type="sibTrans" cxnId="{51056D1F-8781-426E-8C18-35770329F46B}">
      <dgm:prSet/>
      <dgm:spPr/>
      <dgm:t>
        <a:bodyPr/>
        <a:lstStyle/>
        <a:p>
          <a:endParaRPr lang="en-US" sz="2000"/>
        </a:p>
      </dgm:t>
    </dgm:pt>
    <dgm:pt modelId="{414DF4E1-C437-410D-AB21-1C23272908D2}">
      <dgm:prSet custT="1"/>
      <dgm:spPr/>
      <dgm:t>
        <a:bodyPr/>
        <a:lstStyle/>
        <a:p>
          <a:pPr rtl="0"/>
          <a:r>
            <a:rPr lang="en-US" sz="2000" b="1" dirty="0" smtClean="0"/>
            <a:t>Inform</a:t>
          </a:r>
          <a:endParaRPr lang="en-US" sz="2000" dirty="0"/>
        </a:p>
      </dgm:t>
    </dgm:pt>
    <dgm:pt modelId="{F703CEC7-AC15-4B7F-9EDC-AEFB87810F1D}" type="parTrans" cxnId="{A5C86175-0B06-4F7F-A77E-145D247348DB}">
      <dgm:prSet/>
      <dgm:spPr/>
      <dgm:t>
        <a:bodyPr/>
        <a:lstStyle/>
        <a:p>
          <a:endParaRPr lang="en-US" sz="2000"/>
        </a:p>
      </dgm:t>
    </dgm:pt>
    <dgm:pt modelId="{989A2718-C8B2-47B2-9032-7E3CE1329BAA}" type="sibTrans" cxnId="{A5C86175-0B06-4F7F-A77E-145D247348DB}">
      <dgm:prSet/>
      <dgm:spPr/>
      <dgm:t>
        <a:bodyPr/>
        <a:lstStyle/>
        <a:p>
          <a:endParaRPr lang="en-US" sz="2000"/>
        </a:p>
      </dgm:t>
    </dgm:pt>
    <dgm:pt modelId="{AAFCD538-E316-4A08-8CCC-AB2A5FFE630F}">
      <dgm:prSet custT="1"/>
      <dgm:spPr/>
      <dgm:t>
        <a:bodyPr/>
        <a:lstStyle/>
        <a:p>
          <a:pPr rtl="0"/>
          <a:r>
            <a:rPr lang="en-US" sz="2000" b="1" dirty="0" smtClean="0">
              <a:solidFill>
                <a:schemeClr val="accent6"/>
              </a:solidFill>
            </a:rPr>
            <a:t>Irregular personnel</a:t>
          </a:r>
          <a:endParaRPr lang="en-US" sz="2000" b="1" dirty="0">
            <a:solidFill>
              <a:schemeClr val="accent6"/>
            </a:solidFill>
          </a:endParaRPr>
        </a:p>
      </dgm:t>
    </dgm:pt>
    <dgm:pt modelId="{07C5AA22-AD9A-4219-906C-97F9530B5A9C}" type="parTrans" cxnId="{256F64C4-99A3-4E55-BBD3-D6263F5D14AA}">
      <dgm:prSet/>
      <dgm:spPr/>
      <dgm:t>
        <a:bodyPr/>
        <a:lstStyle/>
        <a:p>
          <a:endParaRPr lang="en-US" sz="2000"/>
        </a:p>
      </dgm:t>
    </dgm:pt>
    <dgm:pt modelId="{2CA61AC6-9EB8-4CF0-845D-BAB1B5BA9233}" type="sibTrans" cxnId="{256F64C4-99A3-4E55-BBD3-D6263F5D14AA}">
      <dgm:prSet/>
      <dgm:spPr/>
      <dgm:t>
        <a:bodyPr/>
        <a:lstStyle/>
        <a:p>
          <a:endParaRPr lang="en-US" sz="2000"/>
        </a:p>
      </dgm:t>
    </dgm:pt>
    <dgm:pt modelId="{FF0C074E-4E74-41B5-83DA-0185FB20F24D}">
      <dgm:prSet custT="1"/>
      <dgm:spPr/>
      <dgm:t>
        <a:bodyPr/>
        <a:lstStyle/>
        <a:p>
          <a:pPr rtl="0"/>
          <a:r>
            <a:rPr lang="en-US" sz="2000" b="1" dirty="0" smtClean="0"/>
            <a:t>Implement</a:t>
          </a:r>
          <a:endParaRPr lang="en-US" sz="2000" dirty="0"/>
        </a:p>
      </dgm:t>
    </dgm:pt>
    <dgm:pt modelId="{FC3F50F6-FCF2-4B61-95AD-BF0E9978C6E1}" type="parTrans" cxnId="{EB98B948-0FC9-41AF-8F6D-96CD6A8684B4}">
      <dgm:prSet/>
      <dgm:spPr/>
      <dgm:t>
        <a:bodyPr/>
        <a:lstStyle/>
        <a:p>
          <a:endParaRPr lang="en-US" sz="2000"/>
        </a:p>
      </dgm:t>
    </dgm:pt>
    <dgm:pt modelId="{C899CB5F-C685-4A46-9EFB-7BF2794055A1}" type="sibTrans" cxnId="{EB98B948-0FC9-41AF-8F6D-96CD6A8684B4}">
      <dgm:prSet/>
      <dgm:spPr/>
      <dgm:t>
        <a:bodyPr/>
        <a:lstStyle/>
        <a:p>
          <a:endParaRPr lang="en-US" sz="2000"/>
        </a:p>
      </dgm:t>
    </dgm:pt>
    <dgm:pt modelId="{6E13A39E-BB50-4F00-B70F-420CB75626FC}">
      <dgm:prSet custT="1"/>
      <dgm:spPr/>
      <dgm:t>
        <a:bodyPr/>
        <a:lstStyle/>
        <a:p>
          <a:pPr rtl="0"/>
          <a:r>
            <a:rPr lang="en-US" sz="2000" b="1" dirty="0" smtClean="0">
              <a:solidFill>
                <a:schemeClr val="accent6"/>
              </a:solidFill>
            </a:rPr>
            <a:t>Parking</a:t>
          </a:r>
          <a:endParaRPr lang="en-US" sz="2000" b="1" dirty="0">
            <a:solidFill>
              <a:schemeClr val="accent6"/>
            </a:solidFill>
          </a:endParaRPr>
        </a:p>
      </dgm:t>
    </dgm:pt>
    <dgm:pt modelId="{4C83C680-586F-4532-B804-B0B5DCFBA49C}" type="parTrans" cxnId="{86BD133B-1098-49A2-99DA-954BFBC99CA7}">
      <dgm:prSet/>
      <dgm:spPr/>
      <dgm:t>
        <a:bodyPr/>
        <a:lstStyle/>
        <a:p>
          <a:endParaRPr lang="en-US" sz="2000"/>
        </a:p>
      </dgm:t>
    </dgm:pt>
    <dgm:pt modelId="{6171315A-D014-46A0-8537-9706D96496F0}" type="sibTrans" cxnId="{86BD133B-1098-49A2-99DA-954BFBC99CA7}">
      <dgm:prSet/>
      <dgm:spPr/>
      <dgm:t>
        <a:bodyPr/>
        <a:lstStyle/>
        <a:p>
          <a:endParaRPr lang="en-US" sz="2000"/>
        </a:p>
      </dgm:t>
    </dgm:pt>
    <dgm:pt modelId="{AD014F89-7F6A-404F-93E4-350962FB62F0}">
      <dgm:prSet custT="1"/>
      <dgm:spPr/>
      <dgm:t>
        <a:bodyPr/>
        <a:lstStyle/>
        <a:p>
          <a:pPr rtl="0"/>
          <a:r>
            <a:rPr lang="en-US" sz="2000" b="1" dirty="0" smtClean="0">
              <a:solidFill>
                <a:schemeClr val="accent6"/>
              </a:solidFill>
            </a:rPr>
            <a:t>Take Timeout</a:t>
          </a:r>
          <a:endParaRPr lang="en-US" sz="2000" b="1" dirty="0">
            <a:solidFill>
              <a:schemeClr val="accent6"/>
            </a:solidFill>
          </a:endParaRPr>
        </a:p>
      </dgm:t>
    </dgm:pt>
    <dgm:pt modelId="{71C0B680-7222-478B-B3B9-646B8AA3238A}" type="parTrans" cxnId="{654DC0CA-5D59-44C0-9420-708DB7C12402}">
      <dgm:prSet/>
      <dgm:spPr/>
      <dgm:t>
        <a:bodyPr/>
        <a:lstStyle/>
        <a:p>
          <a:endParaRPr lang="en-US" sz="2000"/>
        </a:p>
      </dgm:t>
    </dgm:pt>
    <dgm:pt modelId="{E811C83E-8B69-4905-A814-6857A367D533}" type="sibTrans" cxnId="{654DC0CA-5D59-44C0-9420-708DB7C12402}">
      <dgm:prSet/>
      <dgm:spPr/>
      <dgm:t>
        <a:bodyPr/>
        <a:lstStyle/>
        <a:p>
          <a:endParaRPr lang="en-US" sz="2000"/>
        </a:p>
      </dgm:t>
    </dgm:pt>
    <dgm:pt modelId="{BEF6D711-9AE2-4DB7-B4EB-DA4E9BFD60F5}">
      <dgm:prSet custT="1"/>
      <dgm:spPr/>
      <dgm:t>
        <a:bodyPr/>
        <a:lstStyle/>
        <a:p>
          <a:pPr rtl="0"/>
          <a:r>
            <a:rPr lang="en-US" sz="2000" b="1" dirty="0" smtClean="0">
              <a:solidFill>
                <a:schemeClr val="accent6"/>
              </a:solidFill>
            </a:rPr>
            <a:t>Revise</a:t>
          </a:r>
          <a:endParaRPr lang="en-US" sz="2000" b="1" dirty="0">
            <a:solidFill>
              <a:schemeClr val="accent6"/>
            </a:solidFill>
          </a:endParaRPr>
        </a:p>
      </dgm:t>
    </dgm:pt>
    <dgm:pt modelId="{866C49CE-01CB-49E1-ADFB-6F03AE85DF51}" type="parTrans" cxnId="{1580FDEF-46DF-4D8D-8D60-3E64ED5CFE2C}">
      <dgm:prSet/>
      <dgm:spPr/>
      <dgm:t>
        <a:bodyPr/>
        <a:lstStyle/>
        <a:p>
          <a:endParaRPr lang="en-US" sz="2000"/>
        </a:p>
      </dgm:t>
    </dgm:pt>
    <dgm:pt modelId="{8BDC8D30-57EF-4999-AED3-822CBC383E73}" type="sibTrans" cxnId="{1580FDEF-46DF-4D8D-8D60-3E64ED5CFE2C}">
      <dgm:prSet/>
      <dgm:spPr/>
      <dgm:t>
        <a:bodyPr/>
        <a:lstStyle/>
        <a:p>
          <a:endParaRPr lang="en-US" sz="2000"/>
        </a:p>
      </dgm:t>
    </dgm:pt>
    <dgm:pt modelId="{75D2F345-8417-4F40-B592-547DCC6EC5A3}">
      <dgm:prSet custT="1"/>
      <dgm:spPr/>
      <dgm:t>
        <a:bodyPr/>
        <a:lstStyle/>
        <a:p>
          <a:pPr rtl="0"/>
          <a:r>
            <a:rPr lang="en-US" sz="2000" b="1" dirty="0" smtClean="0">
              <a:solidFill>
                <a:schemeClr val="accent6"/>
              </a:solidFill>
            </a:rPr>
            <a:t>Truck drivers</a:t>
          </a:r>
          <a:endParaRPr lang="en-US" sz="2000" b="1" dirty="0">
            <a:solidFill>
              <a:schemeClr val="accent6"/>
            </a:solidFill>
          </a:endParaRPr>
        </a:p>
      </dgm:t>
    </dgm:pt>
    <dgm:pt modelId="{6A0B4F0F-A449-47C8-B14E-4CA558D6C11E}" type="parTrans" cxnId="{069E657D-31B8-41AA-BFC4-CEDECF808DF0}">
      <dgm:prSet/>
      <dgm:spPr/>
      <dgm:t>
        <a:bodyPr/>
        <a:lstStyle/>
        <a:p>
          <a:endParaRPr lang="en-US" sz="2000"/>
        </a:p>
      </dgm:t>
    </dgm:pt>
    <dgm:pt modelId="{41FB373D-D720-411D-AC80-C2D6FE68E930}" type="sibTrans" cxnId="{069E657D-31B8-41AA-BFC4-CEDECF808DF0}">
      <dgm:prSet/>
      <dgm:spPr/>
      <dgm:t>
        <a:bodyPr/>
        <a:lstStyle/>
        <a:p>
          <a:endParaRPr lang="en-US" sz="2000"/>
        </a:p>
      </dgm:t>
    </dgm:pt>
    <dgm:pt modelId="{67B1E2E2-442F-42C8-A434-23ACEF1D4392}">
      <dgm:prSet custT="1"/>
      <dgm:spPr/>
      <dgm:t>
        <a:bodyPr/>
        <a:lstStyle/>
        <a:p>
          <a:pPr rtl="0"/>
          <a:r>
            <a:rPr lang="en-US" sz="2000" b="1" dirty="0" smtClean="0">
              <a:solidFill>
                <a:schemeClr val="accent6"/>
              </a:solidFill>
            </a:rPr>
            <a:t>Re-communicate</a:t>
          </a:r>
          <a:endParaRPr lang="en-US" sz="2000" b="1" dirty="0">
            <a:solidFill>
              <a:schemeClr val="accent6"/>
            </a:solidFill>
          </a:endParaRPr>
        </a:p>
      </dgm:t>
    </dgm:pt>
    <dgm:pt modelId="{CC6A3922-2793-40F6-A9FB-226FD526660A}" type="parTrans" cxnId="{F38B82FB-D133-4BEF-B13F-4D3ED31A7372}">
      <dgm:prSet/>
      <dgm:spPr/>
      <dgm:t>
        <a:bodyPr/>
        <a:lstStyle/>
        <a:p>
          <a:endParaRPr lang="en-US" sz="2000"/>
        </a:p>
      </dgm:t>
    </dgm:pt>
    <dgm:pt modelId="{18E67871-236B-47CE-9197-B89DDE89279E}" type="sibTrans" cxnId="{F38B82FB-D133-4BEF-B13F-4D3ED31A7372}">
      <dgm:prSet/>
      <dgm:spPr/>
      <dgm:t>
        <a:bodyPr/>
        <a:lstStyle/>
        <a:p>
          <a:endParaRPr lang="en-US" sz="2000"/>
        </a:p>
      </dgm:t>
    </dgm:pt>
    <dgm:pt modelId="{D716E52C-61E5-42F4-937A-A0EFAED59126}">
      <dgm:prSet custT="1"/>
      <dgm:spPr/>
      <dgm:t>
        <a:bodyPr/>
        <a:lstStyle/>
        <a:p>
          <a:pPr rtl="0"/>
          <a:r>
            <a:rPr lang="en-US" sz="2000" b="1" dirty="0" smtClean="0">
              <a:solidFill>
                <a:schemeClr val="accent6"/>
              </a:solidFill>
            </a:rPr>
            <a:t>Sub-contractors</a:t>
          </a:r>
          <a:endParaRPr lang="en-US" sz="2000" b="1" dirty="0">
            <a:solidFill>
              <a:schemeClr val="accent6"/>
            </a:solidFill>
          </a:endParaRPr>
        </a:p>
      </dgm:t>
    </dgm:pt>
    <dgm:pt modelId="{2D3BCB7C-E5B9-4000-9ADE-F300097FC884}" type="parTrans" cxnId="{7153F72B-736B-41CE-B2C8-9554BD099D1D}">
      <dgm:prSet/>
      <dgm:spPr/>
      <dgm:t>
        <a:bodyPr/>
        <a:lstStyle/>
        <a:p>
          <a:endParaRPr lang="en-US"/>
        </a:p>
      </dgm:t>
    </dgm:pt>
    <dgm:pt modelId="{A0F289DA-D781-4C36-A81D-A44FD15694D8}" type="sibTrans" cxnId="{7153F72B-736B-41CE-B2C8-9554BD099D1D}">
      <dgm:prSet/>
      <dgm:spPr/>
      <dgm:t>
        <a:bodyPr/>
        <a:lstStyle/>
        <a:p>
          <a:endParaRPr lang="en-US"/>
        </a:p>
      </dgm:t>
    </dgm:pt>
    <dgm:pt modelId="{96D922F8-60E7-4C57-803E-B81FED35BD4A}" type="pres">
      <dgm:prSet presAssocID="{4254B88B-F676-47BE-BBFB-12A8035E53D3}" presName="Name0" presStyleCnt="0">
        <dgm:presLayoutVars>
          <dgm:dir/>
          <dgm:animLvl val="lvl"/>
          <dgm:resizeHandles val="exact"/>
        </dgm:presLayoutVars>
      </dgm:prSet>
      <dgm:spPr/>
      <dgm:t>
        <a:bodyPr/>
        <a:lstStyle/>
        <a:p>
          <a:endParaRPr lang="en-US"/>
        </a:p>
      </dgm:t>
    </dgm:pt>
    <dgm:pt modelId="{2BEB0054-8DBF-4438-A03E-DD5DBC1AF6A5}" type="pres">
      <dgm:prSet presAssocID="{E580C4E4-36D6-45DE-8146-404501D75D47}" presName="composite" presStyleCnt="0"/>
      <dgm:spPr/>
    </dgm:pt>
    <dgm:pt modelId="{05AE9908-D28A-466C-BA33-DF63F49BF7D4}" type="pres">
      <dgm:prSet presAssocID="{E580C4E4-36D6-45DE-8146-404501D75D47}" presName="parTx" presStyleLbl="alignNode1" presStyleIdx="0" presStyleCnt="3">
        <dgm:presLayoutVars>
          <dgm:chMax val="0"/>
          <dgm:chPref val="0"/>
          <dgm:bulletEnabled val="1"/>
        </dgm:presLayoutVars>
      </dgm:prSet>
      <dgm:spPr/>
      <dgm:t>
        <a:bodyPr/>
        <a:lstStyle/>
        <a:p>
          <a:endParaRPr lang="en-US"/>
        </a:p>
      </dgm:t>
    </dgm:pt>
    <dgm:pt modelId="{8114D837-A3D8-42B0-B7F6-70803AACD33F}" type="pres">
      <dgm:prSet presAssocID="{E580C4E4-36D6-45DE-8146-404501D75D47}" presName="desTx" presStyleLbl="alignAccFollowNode1" presStyleIdx="0" presStyleCnt="3">
        <dgm:presLayoutVars>
          <dgm:bulletEnabled val="1"/>
        </dgm:presLayoutVars>
      </dgm:prSet>
      <dgm:spPr/>
      <dgm:t>
        <a:bodyPr/>
        <a:lstStyle/>
        <a:p>
          <a:endParaRPr lang="en-US"/>
        </a:p>
      </dgm:t>
    </dgm:pt>
    <dgm:pt modelId="{90A3D365-A9A0-4FC8-A55A-185397A8B32E}" type="pres">
      <dgm:prSet presAssocID="{67535A57-B15F-45E9-8F83-4BCF0F646CE0}" presName="space" presStyleCnt="0"/>
      <dgm:spPr/>
    </dgm:pt>
    <dgm:pt modelId="{243619A6-73F2-4915-82F6-C641A530796A}" type="pres">
      <dgm:prSet presAssocID="{414DF4E1-C437-410D-AB21-1C23272908D2}" presName="composite" presStyleCnt="0"/>
      <dgm:spPr/>
    </dgm:pt>
    <dgm:pt modelId="{DED6701D-5ACE-4465-8304-E105E47C59F2}" type="pres">
      <dgm:prSet presAssocID="{414DF4E1-C437-410D-AB21-1C23272908D2}" presName="parTx" presStyleLbl="alignNode1" presStyleIdx="1" presStyleCnt="3">
        <dgm:presLayoutVars>
          <dgm:chMax val="0"/>
          <dgm:chPref val="0"/>
          <dgm:bulletEnabled val="1"/>
        </dgm:presLayoutVars>
      </dgm:prSet>
      <dgm:spPr/>
      <dgm:t>
        <a:bodyPr/>
        <a:lstStyle/>
        <a:p>
          <a:endParaRPr lang="en-US"/>
        </a:p>
      </dgm:t>
    </dgm:pt>
    <dgm:pt modelId="{1086DCA2-FAB9-4A3E-8C72-68D5B26F9A8C}" type="pres">
      <dgm:prSet presAssocID="{414DF4E1-C437-410D-AB21-1C23272908D2}" presName="desTx" presStyleLbl="alignAccFollowNode1" presStyleIdx="1" presStyleCnt="3">
        <dgm:presLayoutVars>
          <dgm:bulletEnabled val="1"/>
        </dgm:presLayoutVars>
      </dgm:prSet>
      <dgm:spPr/>
      <dgm:t>
        <a:bodyPr/>
        <a:lstStyle/>
        <a:p>
          <a:endParaRPr lang="en-US"/>
        </a:p>
      </dgm:t>
    </dgm:pt>
    <dgm:pt modelId="{39BF2611-061C-4CBB-B7CE-9131D7F66AB5}" type="pres">
      <dgm:prSet presAssocID="{989A2718-C8B2-47B2-9032-7E3CE1329BAA}" presName="space" presStyleCnt="0"/>
      <dgm:spPr/>
    </dgm:pt>
    <dgm:pt modelId="{CB0B746D-8ED4-4DE0-890D-24E8D2E8B988}" type="pres">
      <dgm:prSet presAssocID="{FF0C074E-4E74-41B5-83DA-0185FB20F24D}" presName="composite" presStyleCnt="0"/>
      <dgm:spPr/>
    </dgm:pt>
    <dgm:pt modelId="{B697EDFD-41BF-4193-A230-A974B3E34010}" type="pres">
      <dgm:prSet presAssocID="{FF0C074E-4E74-41B5-83DA-0185FB20F24D}" presName="parTx" presStyleLbl="alignNode1" presStyleIdx="2" presStyleCnt="3">
        <dgm:presLayoutVars>
          <dgm:chMax val="0"/>
          <dgm:chPref val="0"/>
          <dgm:bulletEnabled val="1"/>
        </dgm:presLayoutVars>
      </dgm:prSet>
      <dgm:spPr/>
      <dgm:t>
        <a:bodyPr/>
        <a:lstStyle/>
        <a:p>
          <a:endParaRPr lang="en-US"/>
        </a:p>
      </dgm:t>
    </dgm:pt>
    <dgm:pt modelId="{2F2EAB70-79E3-49B9-8937-7441E51F9E67}" type="pres">
      <dgm:prSet presAssocID="{FF0C074E-4E74-41B5-83DA-0185FB20F24D}" presName="desTx" presStyleLbl="alignAccFollowNode1" presStyleIdx="2" presStyleCnt="3">
        <dgm:presLayoutVars>
          <dgm:bulletEnabled val="1"/>
        </dgm:presLayoutVars>
      </dgm:prSet>
      <dgm:spPr/>
      <dgm:t>
        <a:bodyPr/>
        <a:lstStyle/>
        <a:p>
          <a:endParaRPr lang="en-US"/>
        </a:p>
      </dgm:t>
    </dgm:pt>
  </dgm:ptLst>
  <dgm:cxnLst>
    <dgm:cxn modelId="{1C58B538-9923-467B-811C-DD0ADA90A03F}" srcId="{E580C4E4-36D6-45DE-8146-404501D75D47}" destId="{2A7AF834-D410-4C49-88C0-620691AD2C9C}" srcOrd="1" destOrd="0" parTransId="{7722B5AF-0D3F-48A9-B34D-D65C734E83F9}" sibTransId="{A61B35ED-CCA0-4F46-9990-8A0F3962AF73}"/>
    <dgm:cxn modelId="{51056D1F-8781-426E-8C18-35770329F46B}" srcId="{E580C4E4-36D6-45DE-8146-404501D75D47}" destId="{ABDF6A48-9C08-4DC3-BD58-AFA41C4BEC7E}" srcOrd="3" destOrd="0" parTransId="{4D02DC1C-3DF2-4ED3-82CE-CC71F85EDB24}" sibTransId="{3E16ABED-840A-459A-AA1C-DA3A745215D0}"/>
    <dgm:cxn modelId="{DECD6F64-C1EE-4DAD-A058-9D2302486895}" type="presOf" srcId="{AAFCD538-E316-4A08-8CCC-AB2A5FFE630F}" destId="{1086DCA2-FAB9-4A3E-8C72-68D5B26F9A8C}" srcOrd="0" destOrd="0" presId="urn:microsoft.com/office/officeart/2005/8/layout/hList1"/>
    <dgm:cxn modelId="{D5FF78C6-3A06-4C94-A766-ED142F367D99}" type="presOf" srcId="{ABDF6A48-9C08-4DC3-BD58-AFA41C4BEC7E}" destId="{8114D837-A3D8-42B0-B7F6-70803AACD33F}" srcOrd="0" destOrd="3" presId="urn:microsoft.com/office/officeart/2005/8/layout/hList1"/>
    <dgm:cxn modelId="{1AFF10D4-04CB-4C6D-A878-3EF008C1E3C6}" type="presOf" srcId="{2CC52A61-A133-44A5-B052-4C781812A981}" destId="{8114D837-A3D8-42B0-B7F6-70803AACD33F}" srcOrd="0" destOrd="2" presId="urn:microsoft.com/office/officeart/2005/8/layout/hList1"/>
    <dgm:cxn modelId="{7A0E0A02-6CBE-4F52-92FC-4024FF629328}" srcId="{E580C4E4-36D6-45DE-8146-404501D75D47}" destId="{086AA517-C01A-4B34-A17E-184EA7EFA03F}" srcOrd="0" destOrd="0" parTransId="{B5182630-D01B-4159-9ED7-43F181A0293D}" sibTransId="{168664EC-DF34-4DCF-84DA-A6C9D476DA4E}"/>
    <dgm:cxn modelId="{8341E3AF-3057-439C-995B-8114AA741578}" type="presOf" srcId="{6E13A39E-BB50-4F00-B70F-420CB75626FC}" destId="{2F2EAB70-79E3-49B9-8937-7441E51F9E67}" srcOrd="0" destOrd="0" presId="urn:microsoft.com/office/officeart/2005/8/layout/hList1"/>
    <dgm:cxn modelId="{EB98B948-0FC9-41AF-8F6D-96CD6A8684B4}" srcId="{4254B88B-F676-47BE-BBFB-12A8035E53D3}" destId="{FF0C074E-4E74-41B5-83DA-0185FB20F24D}" srcOrd="2" destOrd="0" parTransId="{FC3F50F6-FCF2-4B61-95AD-BF0E9978C6E1}" sibTransId="{C899CB5F-C685-4A46-9EFB-7BF2794055A1}"/>
    <dgm:cxn modelId="{86BD133B-1098-49A2-99DA-954BFBC99CA7}" srcId="{FF0C074E-4E74-41B5-83DA-0185FB20F24D}" destId="{6E13A39E-BB50-4F00-B70F-420CB75626FC}" srcOrd="0" destOrd="0" parTransId="{4C83C680-586F-4532-B804-B0B5DCFBA49C}" sibTransId="{6171315A-D014-46A0-8537-9706D96496F0}"/>
    <dgm:cxn modelId="{A536CD5C-733F-463A-B5E4-989AA582E405}" type="presOf" srcId="{2A7AF834-D410-4C49-88C0-620691AD2C9C}" destId="{8114D837-A3D8-42B0-B7F6-70803AACD33F}" srcOrd="0" destOrd="1" presId="urn:microsoft.com/office/officeart/2005/8/layout/hList1"/>
    <dgm:cxn modelId="{256F64C4-99A3-4E55-BBD3-D6263F5D14AA}" srcId="{414DF4E1-C437-410D-AB21-1C23272908D2}" destId="{AAFCD538-E316-4A08-8CCC-AB2A5FFE630F}" srcOrd="0" destOrd="0" parTransId="{07C5AA22-AD9A-4219-906C-97F9530B5A9C}" sibTransId="{2CA61AC6-9EB8-4CF0-845D-BAB1B5BA9233}"/>
    <dgm:cxn modelId="{37D07368-E8BF-44BD-915B-1ECA30E8750B}" type="presOf" srcId="{086AA517-C01A-4B34-A17E-184EA7EFA03F}" destId="{8114D837-A3D8-42B0-B7F6-70803AACD33F}" srcOrd="0" destOrd="0" presId="urn:microsoft.com/office/officeart/2005/8/layout/hList1"/>
    <dgm:cxn modelId="{069E657D-31B8-41AA-BFC4-CEDECF808DF0}" srcId="{414DF4E1-C437-410D-AB21-1C23272908D2}" destId="{75D2F345-8417-4F40-B592-547DCC6EC5A3}" srcOrd="1" destOrd="0" parTransId="{6A0B4F0F-A449-47C8-B14E-4CA558D6C11E}" sibTransId="{41FB373D-D720-411D-AC80-C2D6FE68E930}"/>
    <dgm:cxn modelId="{2BBC36F2-ECAC-40D4-9086-BEF1AB8F9F20}" srcId="{E580C4E4-36D6-45DE-8146-404501D75D47}" destId="{2CC52A61-A133-44A5-B052-4C781812A981}" srcOrd="2" destOrd="0" parTransId="{8C373EB1-0C29-4E87-BA37-694FAA750F4C}" sibTransId="{5D95E43A-D381-4598-A9D8-79DA5B298B7A}"/>
    <dgm:cxn modelId="{62DF4754-72DF-4897-B2D1-2BEF12F96AF5}" type="presOf" srcId="{FF0C074E-4E74-41B5-83DA-0185FB20F24D}" destId="{B697EDFD-41BF-4193-A230-A974B3E34010}" srcOrd="0" destOrd="0" presId="urn:microsoft.com/office/officeart/2005/8/layout/hList1"/>
    <dgm:cxn modelId="{C0FC2A70-C1F4-41EB-A47B-F6A678003F96}" type="presOf" srcId="{67B1E2E2-442F-42C8-A434-23ACEF1D4392}" destId="{2F2EAB70-79E3-49B9-8937-7441E51F9E67}" srcOrd="0" destOrd="3" presId="urn:microsoft.com/office/officeart/2005/8/layout/hList1"/>
    <dgm:cxn modelId="{7828F1B6-309E-4FEF-B9BA-B825060F40FA}" type="presOf" srcId="{4254B88B-F676-47BE-BBFB-12A8035E53D3}" destId="{96D922F8-60E7-4C57-803E-B81FED35BD4A}" srcOrd="0" destOrd="0" presId="urn:microsoft.com/office/officeart/2005/8/layout/hList1"/>
    <dgm:cxn modelId="{B66C875E-764D-4AB8-B59C-5D23A3B003C0}" type="presOf" srcId="{414DF4E1-C437-410D-AB21-1C23272908D2}" destId="{DED6701D-5ACE-4465-8304-E105E47C59F2}" srcOrd="0" destOrd="0" presId="urn:microsoft.com/office/officeart/2005/8/layout/hList1"/>
    <dgm:cxn modelId="{5E1BF324-FFAC-4F86-871E-6975956DF073}" srcId="{4254B88B-F676-47BE-BBFB-12A8035E53D3}" destId="{E580C4E4-36D6-45DE-8146-404501D75D47}" srcOrd="0" destOrd="0" parTransId="{4470D4A6-4433-4217-B056-3D48FF37C926}" sibTransId="{67535A57-B15F-45E9-8F83-4BCF0F646CE0}"/>
    <dgm:cxn modelId="{F38B82FB-D133-4BEF-B13F-4D3ED31A7372}" srcId="{FF0C074E-4E74-41B5-83DA-0185FB20F24D}" destId="{67B1E2E2-442F-42C8-A434-23ACEF1D4392}" srcOrd="3" destOrd="0" parTransId="{CC6A3922-2793-40F6-A9FB-226FD526660A}" sibTransId="{18E67871-236B-47CE-9197-B89DDE89279E}"/>
    <dgm:cxn modelId="{B2418ACE-3369-44BB-8407-A1687E7D027D}" type="presOf" srcId="{AD014F89-7F6A-404F-93E4-350962FB62F0}" destId="{2F2EAB70-79E3-49B9-8937-7441E51F9E67}" srcOrd="0" destOrd="1" presId="urn:microsoft.com/office/officeart/2005/8/layout/hList1"/>
    <dgm:cxn modelId="{A5C86175-0B06-4F7F-A77E-145D247348DB}" srcId="{4254B88B-F676-47BE-BBFB-12A8035E53D3}" destId="{414DF4E1-C437-410D-AB21-1C23272908D2}" srcOrd="1" destOrd="0" parTransId="{F703CEC7-AC15-4B7F-9EDC-AEFB87810F1D}" sibTransId="{989A2718-C8B2-47B2-9032-7E3CE1329BAA}"/>
    <dgm:cxn modelId="{C933B51E-214A-4B11-AEFC-60C20F43CE0E}" type="presOf" srcId="{BEF6D711-9AE2-4DB7-B4EB-DA4E9BFD60F5}" destId="{2F2EAB70-79E3-49B9-8937-7441E51F9E67}" srcOrd="0" destOrd="2" presId="urn:microsoft.com/office/officeart/2005/8/layout/hList1"/>
    <dgm:cxn modelId="{0273AEF6-C3FE-4BFF-A9B1-CF1D1C219C41}" type="presOf" srcId="{75D2F345-8417-4F40-B592-547DCC6EC5A3}" destId="{1086DCA2-FAB9-4A3E-8C72-68D5B26F9A8C}" srcOrd="0" destOrd="1" presId="urn:microsoft.com/office/officeart/2005/8/layout/hList1"/>
    <dgm:cxn modelId="{33B4C07A-D94A-42BF-8790-7E81CF41CD10}" type="presOf" srcId="{D716E52C-61E5-42F4-937A-A0EFAED59126}" destId="{1086DCA2-FAB9-4A3E-8C72-68D5B26F9A8C}" srcOrd="0" destOrd="2" presId="urn:microsoft.com/office/officeart/2005/8/layout/hList1"/>
    <dgm:cxn modelId="{7153F72B-736B-41CE-B2C8-9554BD099D1D}" srcId="{414DF4E1-C437-410D-AB21-1C23272908D2}" destId="{D716E52C-61E5-42F4-937A-A0EFAED59126}" srcOrd="2" destOrd="0" parTransId="{2D3BCB7C-E5B9-4000-9ADE-F300097FC884}" sibTransId="{A0F289DA-D781-4C36-A81D-A44FD15694D8}"/>
    <dgm:cxn modelId="{E331FB67-18D5-45F4-93FE-2CC0E1093827}" type="presOf" srcId="{E580C4E4-36D6-45DE-8146-404501D75D47}" destId="{05AE9908-D28A-466C-BA33-DF63F49BF7D4}" srcOrd="0" destOrd="0" presId="urn:microsoft.com/office/officeart/2005/8/layout/hList1"/>
    <dgm:cxn modelId="{1580FDEF-46DF-4D8D-8D60-3E64ED5CFE2C}" srcId="{FF0C074E-4E74-41B5-83DA-0185FB20F24D}" destId="{BEF6D711-9AE2-4DB7-B4EB-DA4E9BFD60F5}" srcOrd="2" destOrd="0" parTransId="{866C49CE-01CB-49E1-ADFB-6F03AE85DF51}" sibTransId="{8BDC8D30-57EF-4999-AED3-822CBC383E73}"/>
    <dgm:cxn modelId="{654DC0CA-5D59-44C0-9420-708DB7C12402}" srcId="{FF0C074E-4E74-41B5-83DA-0185FB20F24D}" destId="{AD014F89-7F6A-404F-93E4-350962FB62F0}" srcOrd="1" destOrd="0" parTransId="{71C0B680-7222-478B-B3B9-646B8AA3238A}" sibTransId="{E811C83E-8B69-4905-A814-6857A367D533}"/>
    <dgm:cxn modelId="{EB4A4EB7-B238-4EDB-B18E-C44EDCFA16B3}" type="presParOf" srcId="{96D922F8-60E7-4C57-803E-B81FED35BD4A}" destId="{2BEB0054-8DBF-4438-A03E-DD5DBC1AF6A5}" srcOrd="0" destOrd="0" presId="urn:microsoft.com/office/officeart/2005/8/layout/hList1"/>
    <dgm:cxn modelId="{E9752892-9600-440D-AC04-72795626097F}" type="presParOf" srcId="{2BEB0054-8DBF-4438-A03E-DD5DBC1AF6A5}" destId="{05AE9908-D28A-466C-BA33-DF63F49BF7D4}" srcOrd="0" destOrd="0" presId="urn:microsoft.com/office/officeart/2005/8/layout/hList1"/>
    <dgm:cxn modelId="{28197CAF-935C-4E1F-9467-4CE6A054F419}" type="presParOf" srcId="{2BEB0054-8DBF-4438-A03E-DD5DBC1AF6A5}" destId="{8114D837-A3D8-42B0-B7F6-70803AACD33F}" srcOrd="1" destOrd="0" presId="urn:microsoft.com/office/officeart/2005/8/layout/hList1"/>
    <dgm:cxn modelId="{82B86FA0-5152-49C1-BAED-7B90B1C32C59}" type="presParOf" srcId="{96D922F8-60E7-4C57-803E-B81FED35BD4A}" destId="{90A3D365-A9A0-4FC8-A55A-185397A8B32E}" srcOrd="1" destOrd="0" presId="urn:microsoft.com/office/officeart/2005/8/layout/hList1"/>
    <dgm:cxn modelId="{16628CFC-ECCE-4AA4-9498-ED5860551A4F}" type="presParOf" srcId="{96D922F8-60E7-4C57-803E-B81FED35BD4A}" destId="{243619A6-73F2-4915-82F6-C641A530796A}" srcOrd="2" destOrd="0" presId="urn:microsoft.com/office/officeart/2005/8/layout/hList1"/>
    <dgm:cxn modelId="{2B65F7EF-A444-4943-A5CD-C7948F381F07}" type="presParOf" srcId="{243619A6-73F2-4915-82F6-C641A530796A}" destId="{DED6701D-5ACE-4465-8304-E105E47C59F2}" srcOrd="0" destOrd="0" presId="urn:microsoft.com/office/officeart/2005/8/layout/hList1"/>
    <dgm:cxn modelId="{6BC0DF86-C3C3-4797-A742-F99D6F524AF4}" type="presParOf" srcId="{243619A6-73F2-4915-82F6-C641A530796A}" destId="{1086DCA2-FAB9-4A3E-8C72-68D5B26F9A8C}" srcOrd="1" destOrd="0" presId="urn:microsoft.com/office/officeart/2005/8/layout/hList1"/>
    <dgm:cxn modelId="{6A815E8B-E43B-408E-8ED3-6E750BF91EEE}" type="presParOf" srcId="{96D922F8-60E7-4C57-803E-B81FED35BD4A}" destId="{39BF2611-061C-4CBB-B7CE-9131D7F66AB5}" srcOrd="3" destOrd="0" presId="urn:microsoft.com/office/officeart/2005/8/layout/hList1"/>
    <dgm:cxn modelId="{1CA231E2-1FA9-4E18-B2EA-36F74C421089}" type="presParOf" srcId="{96D922F8-60E7-4C57-803E-B81FED35BD4A}" destId="{CB0B746D-8ED4-4DE0-890D-24E8D2E8B988}" srcOrd="4" destOrd="0" presId="urn:microsoft.com/office/officeart/2005/8/layout/hList1"/>
    <dgm:cxn modelId="{1D636408-514E-4A8A-B9F0-EAB2062A9199}" type="presParOf" srcId="{CB0B746D-8ED4-4DE0-890D-24E8D2E8B988}" destId="{B697EDFD-41BF-4193-A230-A974B3E34010}" srcOrd="0" destOrd="0" presId="urn:microsoft.com/office/officeart/2005/8/layout/hList1"/>
    <dgm:cxn modelId="{EFFC9C47-7573-4DAD-88C8-83A54EDCEB49}" type="presParOf" srcId="{CB0B746D-8ED4-4DE0-890D-24E8D2E8B988}" destId="{2F2EAB70-79E3-49B9-8937-7441E51F9E67}"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8D2F417-D1D9-43EE-A4DE-355773328B9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51E92D4-3BDF-486F-A37B-C5B2E4C3AF1B}">
      <dgm:prSet phldrT="[Text]" custT="1"/>
      <dgm:spPr/>
      <dgm:t>
        <a:bodyPr/>
        <a:lstStyle/>
        <a:p>
          <a:r>
            <a:rPr lang="en-US" sz="2000" b="1" dirty="0" smtClean="0"/>
            <a:t>Sonar</a:t>
          </a:r>
          <a:endParaRPr lang="en-US" sz="2000" b="1" dirty="0"/>
        </a:p>
      </dgm:t>
    </dgm:pt>
    <dgm:pt modelId="{DF5BF873-F2F1-41F0-8584-01CE83035E2B}" type="parTrans" cxnId="{A5DBA7CF-C753-454C-B5E6-C7665A6FBDAA}">
      <dgm:prSet/>
      <dgm:spPr/>
      <dgm:t>
        <a:bodyPr/>
        <a:lstStyle/>
        <a:p>
          <a:endParaRPr lang="en-US" sz="2000" b="1"/>
        </a:p>
      </dgm:t>
    </dgm:pt>
    <dgm:pt modelId="{A22570BE-32E8-40CF-A399-32BA39EF79F1}" type="sibTrans" cxnId="{A5DBA7CF-C753-454C-B5E6-C7665A6FBDAA}">
      <dgm:prSet/>
      <dgm:spPr/>
      <dgm:t>
        <a:bodyPr/>
        <a:lstStyle/>
        <a:p>
          <a:endParaRPr lang="en-US" sz="2000" b="1"/>
        </a:p>
      </dgm:t>
    </dgm:pt>
    <dgm:pt modelId="{76CF7F49-7CC0-464B-AA2A-1EBDDD502A33}">
      <dgm:prSet phldrT="[Text]" custT="1"/>
      <dgm:spPr/>
      <dgm:t>
        <a:bodyPr/>
        <a:lstStyle/>
        <a:p>
          <a:r>
            <a:rPr lang="en-US" sz="2000" b="1" dirty="0" smtClean="0">
              <a:solidFill>
                <a:schemeClr val="bg1"/>
              </a:solidFill>
            </a:rPr>
            <a:t>Flush mount</a:t>
          </a:r>
          <a:endParaRPr lang="en-US" sz="2000" b="1" dirty="0">
            <a:solidFill>
              <a:schemeClr val="bg1"/>
            </a:solidFill>
          </a:endParaRPr>
        </a:p>
      </dgm:t>
    </dgm:pt>
    <dgm:pt modelId="{E4DD9148-8FF1-4263-AA86-9BA0338D9BF1}" type="parTrans" cxnId="{B1930A2B-EEC6-42C8-9B4D-0A825120BE28}">
      <dgm:prSet/>
      <dgm:spPr/>
      <dgm:t>
        <a:bodyPr/>
        <a:lstStyle/>
        <a:p>
          <a:endParaRPr lang="en-US" sz="2000" b="1"/>
        </a:p>
      </dgm:t>
    </dgm:pt>
    <dgm:pt modelId="{B3986A62-5739-4DCE-B920-CA64A3FA27AA}" type="sibTrans" cxnId="{B1930A2B-EEC6-42C8-9B4D-0A825120BE28}">
      <dgm:prSet/>
      <dgm:spPr/>
      <dgm:t>
        <a:bodyPr/>
        <a:lstStyle/>
        <a:p>
          <a:endParaRPr lang="en-US" sz="2000" b="1"/>
        </a:p>
      </dgm:t>
    </dgm:pt>
    <dgm:pt modelId="{30CEF473-C9BC-4487-ACA2-A3595A53D8A0}">
      <dgm:prSet phldrT="[Text]" custT="1"/>
      <dgm:spPr/>
      <dgm:t>
        <a:bodyPr/>
        <a:lstStyle/>
        <a:p>
          <a:r>
            <a:rPr lang="en-US" sz="2000" b="1" dirty="0" smtClean="0">
              <a:solidFill>
                <a:schemeClr val="bg1"/>
              </a:solidFill>
            </a:rPr>
            <a:t>Short range</a:t>
          </a:r>
          <a:endParaRPr lang="en-US" sz="2000" b="1" dirty="0">
            <a:solidFill>
              <a:schemeClr val="bg1"/>
            </a:solidFill>
          </a:endParaRPr>
        </a:p>
      </dgm:t>
    </dgm:pt>
    <dgm:pt modelId="{5AF99F8F-BC7B-4A8D-8C41-326DD2BFA0A9}" type="parTrans" cxnId="{42A870BE-BF2F-4514-8927-A594AE4814CE}">
      <dgm:prSet/>
      <dgm:spPr/>
      <dgm:t>
        <a:bodyPr/>
        <a:lstStyle/>
        <a:p>
          <a:endParaRPr lang="en-US" sz="2000" b="1"/>
        </a:p>
      </dgm:t>
    </dgm:pt>
    <dgm:pt modelId="{72D0C35A-DF0A-495C-ACCE-D67AC0D3076B}" type="sibTrans" cxnId="{42A870BE-BF2F-4514-8927-A594AE4814CE}">
      <dgm:prSet/>
      <dgm:spPr/>
      <dgm:t>
        <a:bodyPr/>
        <a:lstStyle/>
        <a:p>
          <a:endParaRPr lang="en-US" sz="2000" b="1"/>
        </a:p>
      </dgm:t>
    </dgm:pt>
    <dgm:pt modelId="{646554BB-8B6F-4D19-9A72-CCF229AB34ED}">
      <dgm:prSet phldrT="[Text]" custT="1"/>
      <dgm:spPr/>
      <dgm:t>
        <a:bodyPr/>
        <a:lstStyle/>
        <a:p>
          <a:r>
            <a:rPr lang="en-US" sz="2000" b="1" dirty="0" smtClean="0"/>
            <a:t>Radar</a:t>
          </a:r>
          <a:endParaRPr lang="en-US" sz="2000" b="1" dirty="0"/>
        </a:p>
      </dgm:t>
    </dgm:pt>
    <dgm:pt modelId="{C007AC42-E192-44DB-AFE9-40DE77BB3041}" type="parTrans" cxnId="{C7CEAAA8-C3B2-42FE-989D-3D2A0CB6E55F}">
      <dgm:prSet/>
      <dgm:spPr/>
      <dgm:t>
        <a:bodyPr/>
        <a:lstStyle/>
        <a:p>
          <a:endParaRPr lang="en-US" sz="2000" b="1"/>
        </a:p>
      </dgm:t>
    </dgm:pt>
    <dgm:pt modelId="{E5FBFABC-ACF4-469F-B63D-4015EBA7040D}" type="sibTrans" cxnId="{C7CEAAA8-C3B2-42FE-989D-3D2A0CB6E55F}">
      <dgm:prSet/>
      <dgm:spPr/>
      <dgm:t>
        <a:bodyPr/>
        <a:lstStyle/>
        <a:p>
          <a:endParaRPr lang="en-US" sz="2000" b="1"/>
        </a:p>
      </dgm:t>
    </dgm:pt>
    <dgm:pt modelId="{205306B2-D037-4062-BFAA-EC0EF6409913}">
      <dgm:prSet phldrT="[Text]" custT="1"/>
      <dgm:spPr/>
      <dgm:t>
        <a:bodyPr/>
        <a:lstStyle/>
        <a:p>
          <a:r>
            <a:rPr lang="en-US" sz="2000" b="1" dirty="0" smtClean="0">
              <a:solidFill>
                <a:schemeClr val="bg1"/>
              </a:solidFill>
            </a:rPr>
            <a:t>Good range</a:t>
          </a:r>
          <a:endParaRPr lang="en-US" sz="2000" b="1" dirty="0">
            <a:solidFill>
              <a:schemeClr val="bg1"/>
            </a:solidFill>
          </a:endParaRPr>
        </a:p>
      </dgm:t>
    </dgm:pt>
    <dgm:pt modelId="{8E0C5AC9-A4CF-4399-85DF-11193FB708CB}" type="parTrans" cxnId="{0F2D8778-69CC-4F08-BE71-810470007CB1}">
      <dgm:prSet/>
      <dgm:spPr/>
      <dgm:t>
        <a:bodyPr/>
        <a:lstStyle/>
        <a:p>
          <a:endParaRPr lang="en-US" sz="2000" b="1"/>
        </a:p>
      </dgm:t>
    </dgm:pt>
    <dgm:pt modelId="{1ED83685-3C62-48E4-B280-50FDC2B3402C}" type="sibTrans" cxnId="{0F2D8778-69CC-4F08-BE71-810470007CB1}">
      <dgm:prSet/>
      <dgm:spPr/>
      <dgm:t>
        <a:bodyPr/>
        <a:lstStyle/>
        <a:p>
          <a:endParaRPr lang="en-US" sz="2000" b="1"/>
        </a:p>
      </dgm:t>
    </dgm:pt>
    <dgm:pt modelId="{90494433-ACB8-4558-802C-E4E30BD3EAD2}">
      <dgm:prSet phldrT="[Text]" custT="1"/>
      <dgm:spPr/>
      <dgm:t>
        <a:bodyPr/>
        <a:lstStyle/>
        <a:p>
          <a:r>
            <a:rPr lang="en-US" sz="2000" b="1" dirty="0" smtClean="0">
              <a:solidFill>
                <a:schemeClr val="bg1"/>
              </a:solidFill>
            </a:rPr>
            <a:t>Nuisance alarms</a:t>
          </a:r>
          <a:endParaRPr lang="en-US" sz="2000" b="1" dirty="0">
            <a:solidFill>
              <a:schemeClr val="bg1"/>
            </a:solidFill>
          </a:endParaRPr>
        </a:p>
      </dgm:t>
    </dgm:pt>
    <dgm:pt modelId="{60464FC0-5096-4243-902F-AC2D8C199B0F}" type="parTrans" cxnId="{F3666792-9E68-4D5A-A508-3C0B54D5E7BD}">
      <dgm:prSet/>
      <dgm:spPr/>
      <dgm:t>
        <a:bodyPr/>
        <a:lstStyle/>
        <a:p>
          <a:endParaRPr lang="en-US" sz="2000" b="1"/>
        </a:p>
      </dgm:t>
    </dgm:pt>
    <dgm:pt modelId="{63ECAD00-7380-4E61-AF62-BDFE8B47B4C4}" type="sibTrans" cxnId="{F3666792-9E68-4D5A-A508-3C0B54D5E7BD}">
      <dgm:prSet/>
      <dgm:spPr/>
      <dgm:t>
        <a:bodyPr/>
        <a:lstStyle/>
        <a:p>
          <a:endParaRPr lang="en-US" sz="2000" b="1"/>
        </a:p>
      </dgm:t>
    </dgm:pt>
    <dgm:pt modelId="{F848E2AF-99A0-42E5-9579-A663906938C6}">
      <dgm:prSet phldrT="[Text]" custT="1"/>
      <dgm:spPr/>
      <dgm:t>
        <a:bodyPr/>
        <a:lstStyle/>
        <a:p>
          <a:r>
            <a:rPr lang="en-US" sz="2000" b="1" dirty="0" smtClean="0"/>
            <a:t>Camera</a:t>
          </a:r>
          <a:endParaRPr lang="en-US" sz="2000" b="1" dirty="0"/>
        </a:p>
      </dgm:t>
    </dgm:pt>
    <dgm:pt modelId="{5EE2A11C-2DA2-46AE-8C80-81F09B4A4DAC}" type="parTrans" cxnId="{D4AFDE40-2DED-4E71-B454-6A7B5D7B3389}">
      <dgm:prSet/>
      <dgm:spPr/>
      <dgm:t>
        <a:bodyPr/>
        <a:lstStyle/>
        <a:p>
          <a:endParaRPr lang="en-US" sz="2000" b="1"/>
        </a:p>
      </dgm:t>
    </dgm:pt>
    <dgm:pt modelId="{12449507-0017-4D7B-BD70-B8754156862D}" type="sibTrans" cxnId="{D4AFDE40-2DED-4E71-B454-6A7B5D7B3389}">
      <dgm:prSet/>
      <dgm:spPr/>
      <dgm:t>
        <a:bodyPr/>
        <a:lstStyle/>
        <a:p>
          <a:endParaRPr lang="en-US" sz="2000" b="1"/>
        </a:p>
      </dgm:t>
    </dgm:pt>
    <dgm:pt modelId="{A7FBFBCB-1816-4E4D-9280-277721B3CF66}">
      <dgm:prSet phldrT="[Text]" custT="1"/>
      <dgm:spPr/>
      <dgm:t>
        <a:bodyPr/>
        <a:lstStyle/>
        <a:p>
          <a:r>
            <a:rPr lang="en-US" sz="2000" b="1" dirty="0" smtClean="0">
              <a:solidFill>
                <a:schemeClr val="bg1"/>
              </a:solidFill>
            </a:rPr>
            <a:t>View of blind area</a:t>
          </a:r>
          <a:endParaRPr lang="en-US" sz="2000" b="1" dirty="0">
            <a:solidFill>
              <a:schemeClr val="bg1"/>
            </a:solidFill>
          </a:endParaRPr>
        </a:p>
      </dgm:t>
    </dgm:pt>
    <dgm:pt modelId="{75072892-88BE-4A44-A3F8-9F899E532952}" type="parTrans" cxnId="{9233954B-D5E9-45B4-B823-4E1D88C98BA9}">
      <dgm:prSet/>
      <dgm:spPr/>
      <dgm:t>
        <a:bodyPr/>
        <a:lstStyle/>
        <a:p>
          <a:endParaRPr lang="en-US" sz="2000" b="1"/>
        </a:p>
      </dgm:t>
    </dgm:pt>
    <dgm:pt modelId="{3D70B904-D3D4-47CC-827B-BB0D529D5D65}" type="sibTrans" cxnId="{9233954B-D5E9-45B4-B823-4E1D88C98BA9}">
      <dgm:prSet/>
      <dgm:spPr/>
      <dgm:t>
        <a:bodyPr/>
        <a:lstStyle/>
        <a:p>
          <a:endParaRPr lang="en-US" sz="2000" b="1"/>
        </a:p>
      </dgm:t>
    </dgm:pt>
    <dgm:pt modelId="{5A0C0B5B-44CA-4943-93FA-EF21C60045CA}">
      <dgm:prSet phldrT="[Text]" custT="1"/>
      <dgm:spPr/>
      <dgm:t>
        <a:bodyPr/>
        <a:lstStyle/>
        <a:p>
          <a:r>
            <a:rPr lang="en-US" sz="2000" b="1" dirty="0" smtClean="0">
              <a:solidFill>
                <a:schemeClr val="bg1"/>
              </a:solidFill>
            </a:rPr>
            <a:t>No alarm</a:t>
          </a:r>
          <a:endParaRPr lang="en-US" sz="2000" b="1" dirty="0">
            <a:solidFill>
              <a:schemeClr val="bg1"/>
            </a:solidFill>
          </a:endParaRPr>
        </a:p>
      </dgm:t>
    </dgm:pt>
    <dgm:pt modelId="{21AA6026-59EE-44E2-9638-6147550BA4BE}" type="parTrans" cxnId="{715F361F-3C4D-4550-B738-87004981264E}">
      <dgm:prSet/>
      <dgm:spPr/>
      <dgm:t>
        <a:bodyPr/>
        <a:lstStyle/>
        <a:p>
          <a:endParaRPr lang="en-US" sz="2000" b="1"/>
        </a:p>
      </dgm:t>
    </dgm:pt>
    <dgm:pt modelId="{A37CA5B2-C048-4D07-A86C-BE0553396196}" type="sibTrans" cxnId="{715F361F-3C4D-4550-B738-87004981264E}">
      <dgm:prSet/>
      <dgm:spPr/>
      <dgm:t>
        <a:bodyPr/>
        <a:lstStyle/>
        <a:p>
          <a:endParaRPr lang="en-US" sz="2000" b="1"/>
        </a:p>
      </dgm:t>
    </dgm:pt>
    <dgm:pt modelId="{E6128E41-C1FD-4FF1-B972-9C677A0C3966}">
      <dgm:prSet phldrT="[Text]" custT="1"/>
      <dgm:spPr/>
      <dgm:t>
        <a:bodyPr/>
        <a:lstStyle/>
        <a:p>
          <a:r>
            <a:rPr lang="en-US" sz="2000" b="1" dirty="0" smtClean="0">
              <a:solidFill>
                <a:schemeClr val="bg1"/>
              </a:solidFill>
            </a:rPr>
            <a:t>Nuisance alarms</a:t>
          </a:r>
          <a:endParaRPr lang="en-US" sz="2000" b="1" dirty="0">
            <a:solidFill>
              <a:schemeClr val="bg1"/>
            </a:solidFill>
          </a:endParaRPr>
        </a:p>
      </dgm:t>
    </dgm:pt>
    <dgm:pt modelId="{0BA9150E-1E2F-4F58-9500-2343039FC849}" type="parTrans" cxnId="{E37DAFC8-A91B-41C6-89CB-70ABF77AFE82}">
      <dgm:prSet/>
      <dgm:spPr/>
      <dgm:t>
        <a:bodyPr/>
        <a:lstStyle/>
        <a:p>
          <a:endParaRPr lang="en-US" sz="2000"/>
        </a:p>
      </dgm:t>
    </dgm:pt>
    <dgm:pt modelId="{EF25D8E1-D516-4849-8BA1-252D0A01DD31}" type="sibTrans" cxnId="{E37DAFC8-A91B-41C6-89CB-70ABF77AFE82}">
      <dgm:prSet/>
      <dgm:spPr/>
      <dgm:t>
        <a:bodyPr/>
        <a:lstStyle/>
        <a:p>
          <a:endParaRPr lang="en-US" sz="2000"/>
        </a:p>
      </dgm:t>
    </dgm:pt>
    <dgm:pt modelId="{23E8F1CA-B3E8-4974-A5C0-5E06EC6DA689}">
      <dgm:prSet phldrT="[Text]" custT="1"/>
      <dgm:spPr/>
      <dgm:t>
        <a:bodyPr/>
        <a:lstStyle/>
        <a:p>
          <a:r>
            <a:rPr lang="en-US" sz="2000" b="1" dirty="0" smtClean="0">
              <a:solidFill>
                <a:schemeClr val="bg1"/>
              </a:solidFill>
            </a:rPr>
            <a:t>Operates when dirty/wet</a:t>
          </a:r>
          <a:endParaRPr lang="en-US" sz="2000" b="1" dirty="0">
            <a:solidFill>
              <a:schemeClr val="bg1"/>
            </a:solidFill>
          </a:endParaRPr>
        </a:p>
      </dgm:t>
    </dgm:pt>
    <dgm:pt modelId="{2D2275E5-5837-45C2-8791-2647260CFAEC}" type="parTrans" cxnId="{574AA989-B4E9-4584-A6E5-399E8CDC204A}">
      <dgm:prSet/>
      <dgm:spPr/>
      <dgm:t>
        <a:bodyPr/>
        <a:lstStyle/>
        <a:p>
          <a:endParaRPr lang="en-US" sz="2000"/>
        </a:p>
      </dgm:t>
    </dgm:pt>
    <dgm:pt modelId="{BC29643A-3A72-49F3-8F1F-C9A9B8B4F7EE}" type="sibTrans" cxnId="{574AA989-B4E9-4584-A6E5-399E8CDC204A}">
      <dgm:prSet/>
      <dgm:spPr/>
      <dgm:t>
        <a:bodyPr/>
        <a:lstStyle/>
        <a:p>
          <a:endParaRPr lang="en-US" sz="2000"/>
        </a:p>
      </dgm:t>
    </dgm:pt>
    <dgm:pt modelId="{C5DDC561-7D72-4CA5-B624-E8F0F70AD463}">
      <dgm:prSet phldrT="[Text]" custT="1"/>
      <dgm:spPr/>
      <dgm:t>
        <a:bodyPr/>
        <a:lstStyle/>
        <a:p>
          <a:r>
            <a:rPr lang="en-US" sz="2000" b="1" dirty="0" smtClean="0">
              <a:solidFill>
                <a:schemeClr val="bg1"/>
              </a:solidFill>
            </a:rPr>
            <a:t>Dirt/water </a:t>
          </a:r>
          <a:endParaRPr lang="en-US" sz="2000" b="1" dirty="0">
            <a:solidFill>
              <a:schemeClr val="bg1"/>
            </a:solidFill>
          </a:endParaRPr>
        </a:p>
      </dgm:t>
    </dgm:pt>
    <dgm:pt modelId="{C73E08F5-C14E-46FB-B752-C8219E755882}" type="parTrans" cxnId="{379238AD-8DA6-4ED7-B790-A9E5E9371639}">
      <dgm:prSet/>
      <dgm:spPr/>
      <dgm:t>
        <a:bodyPr/>
        <a:lstStyle/>
        <a:p>
          <a:endParaRPr lang="en-US" sz="2000"/>
        </a:p>
      </dgm:t>
    </dgm:pt>
    <dgm:pt modelId="{B83789C7-8CD4-45EB-BAD8-8C3FA79FA1DD}" type="sibTrans" cxnId="{379238AD-8DA6-4ED7-B790-A9E5E9371639}">
      <dgm:prSet/>
      <dgm:spPr/>
      <dgm:t>
        <a:bodyPr/>
        <a:lstStyle/>
        <a:p>
          <a:endParaRPr lang="en-US" sz="2000"/>
        </a:p>
      </dgm:t>
    </dgm:pt>
    <dgm:pt modelId="{065A5640-3797-4FCD-95FE-D4E5C9895DC2}">
      <dgm:prSet phldrT="[Text]" custT="1"/>
      <dgm:spPr/>
      <dgm:t>
        <a:bodyPr/>
        <a:lstStyle/>
        <a:p>
          <a:r>
            <a:rPr lang="en-US" sz="2000" b="1" dirty="0" smtClean="0">
              <a:solidFill>
                <a:schemeClr val="bg1"/>
              </a:solidFill>
            </a:rPr>
            <a:t>Requires daily maintenance</a:t>
          </a:r>
          <a:endParaRPr lang="en-US" sz="2000" b="1" dirty="0">
            <a:solidFill>
              <a:schemeClr val="bg1"/>
            </a:solidFill>
          </a:endParaRPr>
        </a:p>
      </dgm:t>
    </dgm:pt>
    <dgm:pt modelId="{C113DAF4-371A-4CDF-ACD4-BCA2AD331B6F}" type="parTrans" cxnId="{EE7034DD-42EB-4F41-AA17-2CC0386790CE}">
      <dgm:prSet/>
      <dgm:spPr/>
      <dgm:t>
        <a:bodyPr/>
        <a:lstStyle/>
        <a:p>
          <a:endParaRPr lang="en-US"/>
        </a:p>
      </dgm:t>
    </dgm:pt>
    <dgm:pt modelId="{A0F48DF8-7DA8-4516-9CA7-A4ACC2E0DE74}" type="sibTrans" cxnId="{EE7034DD-42EB-4F41-AA17-2CC0386790CE}">
      <dgm:prSet/>
      <dgm:spPr/>
      <dgm:t>
        <a:bodyPr/>
        <a:lstStyle/>
        <a:p>
          <a:endParaRPr lang="en-US"/>
        </a:p>
      </dgm:t>
    </dgm:pt>
    <dgm:pt modelId="{A2DFEF5B-EC7A-4F1B-814C-22B096C22FF3}" type="pres">
      <dgm:prSet presAssocID="{C8D2F417-D1D9-43EE-A4DE-355773328B93}" presName="Name0" presStyleCnt="0">
        <dgm:presLayoutVars>
          <dgm:dir/>
          <dgm:animLvl val="lvl"/>
          <dgm:resizeHandles val="exact"/>
        </dgm:presLayoutVars>
      </dgm:prSet>
      <dgm:spPr/>
      <dgm:t>
        <a:bodyPr/>
        <a:lstStyle/>
        <a:p>
          <a:endParaRPr lang="en-US"/>
        </a:p>
      </dgm:t>
    </dgm:pt>
    <dgm:pt modelId="{4E26D7F1-E1BE-427F-BD7D-E6028D21AE0B}" type="pres">
      <dgm:prSet presAssocID="{451E92D4-3BDF-486F-A37B-C5B2E4C3AF1B}" presName="composite" presStyleCnt="0"/>
      <dgm:spPr/>
    </dgm:pt>
    <dgm:pt modelId="{6A697EFD-166E-4703-ADA4-C931BABA4A97}" type="pres">
      <dgm:prSet presAssocID="{451E92D4-3BDF-486F-A37B-C5B2E4C3AF1B}" presName="parTx" presStyleLbl="alignNode1" presStyleIdx="0" presStyleCnt="3" custLinFactNeighborX="-103" custLinFactNeighborY="-3534">
        <dgm:presLayoutVars>
          <dgm:chMax val="0"/>
          <dgm:chPref val="0"/>
          <dgm:bulletEnabled val="1"/>
        </dgm:presLayoutVars>
      </dgm:prSet>
      <dgm:spPr/>
      <dgm:t>
        <a:bodyPr/>
        <a:lstStyle/>
        <a:p>
          <a:endParaRPr lang="en-US"/>
        </a:p>
      </dgm:t>
    </dgm:pt>
    <dgm:pt modelId="{153546F5-E1C4-4450-8666-60DC863B14BC}" type="pres">
      <dgm:prSet presAssocID="{451E92D4-3BDF-486F-A37B-C5B2E4C3AF1B}" presName="desTx" presStyleLbl="alignAccFollowNode1" presStyleIdx="0" presStyleCnt="3">
        <dgm:presLayoutVars>
          <dgm:bulletEnabled val="1"/>
        </dgm:presLayoutVars>
      </dgm:prSet>
      <dgm:spPr/>
      <dgm:t>
        <a:bodyPr/>
        <a:lstStyle/>
        <a:p>
          <a:endParaRPr lang="en-US"/>
        </a:p>
      </dgm:t>
    </dgm:pt>
    <dgm:pt modelId="{F193D9E3-AB1A-4F4B-9E42-631666B94B3F}" type="pres">
      <dgm:prSet presAssocID="{A22570BE-32E8-40CF-A399-32BA39EF79F1}" presName="space" presStyleCnt="0"/>
      <dgm:spPr/>
    </dgm:pt>
    <dgm:pt modelId="{46409A4E-0970-40D3-A757-265DF8F79616}" type="pres">
      <dgm:prSet presAssocID="{646554BB-8B6F-4D19-9A72-CCF229AB34ED}" presName="composite" presStyleCnt="0"/>
      <dgm:spPr/>
    </dgm:pt>
    <dgm:pt modelId="{9F3A86B2-4A58-4BDA-9635-D2B05843DCAB}" type="pres">
      <dgm:prSet presAssocID="{646554BB-8B6F-4D19-9A72-CCF229AB34ED}" presName="parTx" presStyleLbl="alignNode1" presStyleIdx="1" presStyleCnt="3">
        <dgm:presLayoutVars>
          <dgm:chMax val="0"/>
          <dgm:chPref val="0"/>
          <dgm:bulletEnabled val="1"/>
        </dgm:presLayoutVars>
      </dgm:prSet>
      <dgm:spPr/>
      <dgm:t>
        <a:bodyPr/>
        <a:lstStyle/>
        <a:p>
          <a:endParaRPr lang="en-US"/>
        </a:p>
      </dgm:t>
    </dgm:pt>
    <dgm:pt modelId="{D479B979-88E1-4932-AEC0-37DC02292E09}" type="pres">
      <dgm:prSet presAssocID="{646554BB-8B6F-4D19-9A72-CCF229AB34ED}" presName="desTx" presStyleLbl="alignAccFollowNode1" presStyleIdx="1" presStyleCnt="3">
        <dgm:presLayoutVars>
          <dgm:bulletEnabled val="1"/>
        </dgm:presLayoutVars>
      </dgm:prSet>
      <dgm:spPr/>
      <dgm:t>
        <a:bodyPr/>
        <a:lstStyle/>
        <a:p>
          <a:endParaRPr lang="en-US"/>
        </a:p>
      </dgm:t>
    </dgm:pt>
    <dgm:pt modelId="{42277E09-6E31-45F6-8AC3-B892952F065E}" type="pres">
      <dgm:prSet presAssocID="{E5FBFABC-ACF4-469F-B63D-4015EBA7040D}" presName="space" presStyleCnt="0"/>
      <dgm:spPr/>
    </dgm:pt>
    <dgm:pt modelId="{7BB7CC4F-AD61-42D9-9C77-3F393E5E6742}" type="pres">
      <dgm:prSet presAssocID="{F848E2AF-99A0-42E5-9579-A663906938C6}" presName="composite" presStyleCnt="0"/>
      <dgm:spPr/>
    </dgm:pt>
    <dgm:pt modelId="{FDFE5CB0-5A31-4852-B02D-E14F55EC1C37}" type="pres">
      <dgm:prSet presAssocID="{F848E2AF-99A0-42E5-9579-A663906938C6}" presName="parTx" presStyleLbl="alignNode1" presStyleIdx="2" presStyleCnt="3">
        <dgm:presLayoutVars>
          <dgm:chMax val="0"/>
          <dgm:chPref val="0"/>
          <dgm:bulletEnabled val="1"/>
        </dgm:presLayoutVars>
      </dgm:prSet>
      <dgm:spPr/>
      <dgm:t>
        <a:bodyPr/>
        <a:lstStyle/>
        <a:p>
          <a:endParaRPr lang="en-US"/>
        </a:p>
      </dgm:t>
    </dgm:pt>
    <dgm:pt modelId="{2740E686-F416-46E1-8523-9F72373EF684}" type="pres">
      <dgm:prSet presAssocID="{F848E2AF-99A0-42E5-9579-A663906938C6}" presName="desTx" presStyleLbl="alignAccFollowNode1" presStyleIdx="2" presStyleCnt="3">
        <dgm:presLayoutVars>
          <dgm:bulletEnabled val="1"/>
        </dgm:presLayoutVars>
      </dgm:prSet>
      <dgm:spPr/>
      <dgm:t>
        <a:bodyPr/>
        <a:lstStyle/>
        <a:p>
          <a:endParaRPr lang="en-US"/>
        </a:p>
      </dgm:t>
    </dgm:pt>
  </dgm:ptLst>
  <dgm:cxnLst>
    <dgm:cxn modelId="{574AA989-B4E9-4584-A6E5-399E8CDC204A}" srcId="{646554BB-8B6F-4D19-9A72-CCF229AB34ED}" destId="{23E8F1CA-B3E8-4974-A5C0-5E06EC6DA689}" srcOrd="1" destOrd="0" parTransId="{2D2275E5-5837-45C2-8791-2647260CFAEC}" sibTransId="{BC29643A-3A72-49F3-8F1F-C9A9B8B4F7EE}"/>
    <dgm:cxn modelId="{E37DAFC8-A91B-41C6-89CB-70ABF77AFE82}" srcId="{451E92D4-3BDF-486F-A37B-C5B2E4C3AF1B}" destId="{E6128E41-C1FD-4FF1-B972-9C677A0C3966}" srcOrd="2" destOrd="0" parTransId="{0BA9150E-1E2F-4F58-9500-2343039FC849}" sibTransId="{EF25D8E1-D516-4849-8BA1-252D0A01DD31}"/>
    <dgm:cxn modelId="{2CB502CA-F889-473E-A73A-94497EC25950}" type="presOf" srcId="{F848E2AF-99A0-42E5-9579-A663906938C6}" destId="{FDFE5CB0-5A31-4852-B02D-E14F55EC1C37}" srcOrd="0" destOrd="0" presId="urn:microsoft.com/office/officeart/2005/8/layout/hList1"/>
    <dgm:cxn modelId="{3EE09FEC-0428-49B1-8D79-EE531A4366BA}" type="presOf" srcId="{5A0C0B5B-44CA-4943-93FA-EF21C60045CA}" destId="{2740E686-F416-46E1-8523-9F72373EF684}" srcOrd="0" destOrd="1" presId="urn:microsoft.com/office/officeart/2005/8/layout/hList1"/>
    <dgm:cxn modelId="{B1930A2B-EEC6-42C8-9B4D-0A825120BE28}" srcId="{451E92D4-3BDF-486F-A37B-C5B2E4C3AF1B}" destId="{76CF7F49-7CC0-464B-AA2A-1EBDDD502A33}" srcOrd="0" destOrd="0" parTransId="{E4DD9148-8FF1-4263-AA86-9BA0338D9BF1}" sibTransId="{B3986A62-5739-4DCE-B920-CA64A3FA27AA}"/>
    <dgm:cxn modelId="{EE7034DD-42EB-4F41-AA17-2CC0386790CE}" srcId="{F848E2AF-99A0-42E5-9579-A663906938C6}" destId="{065A5640-3797-4FCD-95FE-D4E5C9895DC2}" srcOrd="2" destOrd="0" parTransId="{C113DAF4-371A-4CDF-ACD4-BCA2AD331B6F}" sibTransId="{A0F48DF8-7DA8-4516-9CA7-A4ACC2E0DE74}"/>
    <dgm:cxn modelId="{606B88BA-F2C5-47C4-BFB1-19A50033A854}" type="presOf" srcId="{065A5640-3797-4FCD-95FE-D4E5C9895DC2}" destId="{2740E686-F416-46E1-8523-9F72373EF684}" srcOrd="0" destOrd="2" presId="urn:microsoft.com/office/officeart/2005/8/layout/hList1"/>
    <dgm:cxn modelId="{ED96BDC2-7128-456F-862D-F292183469D6}" type="presOf" srcId="{C5DDC561-7D72-4CA5-B624-E8F0F70AD463}" destId="{153546F5-E1C4-4450-8666-60DC863B14BC}" srcOrd="0" destOrd="3" presId="urn:microsoft.com/office/officeart/2005/8/layout/hList1"/>
    <dgm:cxn modelId="{A8A3E465-010F-49F6-857B-50A14BFE3850}" type="presOf" srcId="{A7FBFBCB-1816-4E4D-9280-277721B3CF66}" destId="{2740E686-F416-46E1-8523-9F72373EF684}" srcOrd="0" destOrd="0" presId="urn:microsoft.com/office/officeart/2005/8/layout/hList1"/>
    <dgm:cxn modelId="{77151D8E-0EF0-4F4B-A6FE-3352FA730A45}" type="presOf" srcId="{E6128E41-C1FD-4FF1-B972-9C677A0C3966}" destId="{153546F5-E1C4-4450-8666-60DC863B14BC}" srcOrd="0" destOrd="2" presId="urn:microsoft.com/office/officeart/2005/8/layout/hList1"/>
    <dgm:cxn modelId="{A5D0A71F-8DA0-4111-8264-4B881FD1022E}" type="presOf" srcId="{451E92D4-3BDF-486F-A37B-C5B2E4C3AF1B}" destId="{6A697EFD-166E-4703-ADA4-C931BABA4A97}" srcOrd="0" destOrd="0" presId="urn:microsoft.com/office/officeart/2005/8/layout/hList1"/>
    <dgm:cxn modelId="{D4AFDE40-2DED-4E71-B454-6A7B5D7B3389}" srcId="{C8D2F417-D1D9-43EE-A4DE-355773328B93}" destId="{F848E2AF-99A0-42E5-9579-A663906938C6}" srcOrd="2" destOrd="0" parTransId="{5EE2A11C-2DA2-46AE-8C80-81F09B4A4DAC}" sibTransId="{12449507-0017-4D7B-BD70-B8754156862D}"/>
    <dgm:cxn modelId="{F3666792-9E68-4D5A-A508-3C0B54D5E7BD}" srcId="{646554BB-8B6F-4D19-9A72-CCF229AB34ED}" destId="{90494433-ACB8-4558-802C-E4E30BD3EAD2}" srcOrd="2" destOrd="0" parTransId="{60464FC0-5096-4243-902F-AC2D8C199B0F}" sibTransId="{63ECAD00-7380-4E61-AF62-BDFE8B47B4C4}"/>
    <dgm:cxn modelId="{A5DBA7CF-C753-454C-B5E6-C7665A6FBDAA}" srcId="{C8D2F417-D1D9-43EE-A4DE-355773328B93}" destId="{451E92D4-3BDF-486F-A37B-C5B2E4C3AF1B}" srcOrd="0" destOrd="0" parTransId="{DF5BF873-F2F1-41F0-8584-01CE83035E2B}" sibTransId="{A22570BE-32E8-40CF-A399-32BA39EF79F1}"/>
    <dgm:cxn modelId="{997497F1-FB1E-4B84-8C28-96930D1B05DC}" type="presOf" srcId="{76CF7F49-7CC0-464B-AA2A-1EBDDD502A33}" destId="{153546F5-E1C4-4450-8666-60DC863B14BC}" srcOrd="0" destOrd="0" presId="urn:microsoft.com/office/officeart/2005/8/layout/hList1"/>
    <dgm:cxn modelId="{C39D3163-DD73-4395-BDFC-5F111EF15A52}" type="presOf" srcId="{C8D2F417-D1D9-43EE-A4DE-355773328B93}" destId="{A2DFEF5B-EC7A-4F1B-814C-22B096C22FF3}" srcOrd="0" destOrd="0" presId="urn:microsoft.com/office/officeart/2005/8/layout/hList1"/>
    <dgm:cxn modelId="{5FE2F680-24D0-42EF-A2A0-97A4092141AA}" type="presOf" srcId="{90494433-ACB8-4558-802C-E4E30BD3EAD2}" destId="{D479B979-88E1-4932-AEC0-37DC02292E09}" srcOrd="0" destOrd="2" presId="urn:microsoft.com/office/officeart/2005/8/layout/hList1"/>
    <dgm:cxn modelId="{33F0EC42-4D40-46DE-9D09-B395A1174AAA}" type="presOf" srcId="{205306B2-D037-4062-BFAA-EC0EF6409913}" destId="{D479B979-88E1-4932-AEC0-37DC02292E09}" srcOrd="0" destOrd="0" presId="urn:microsoft.com/office/officeart/2005/8/layout/hList1"/>
    <dgm:cxn modelId="{379238AD-8DA6-4ED7-B790-A9E5E9371639}" srcId="{451E92D4-3BDF-486F-A37B-C5B2E4C3AF1B}" destId="{C5DDC561-7D72-4CA5-B624-E8F0F70AD463}" srcOrd="3" destOrd="0" parTransId="{C73E08F5-C14E-46FB-B752-C8219E755882}" sibTransId="{B83789C7-8CD4-45EB-BAD8-8C3FA79FA1DD}"/>
    <dgm:cxn modelId="{0F2D8778-69CC-4F08-BE71-810470007CB1}" srcId="{646554BB-8B6F-4D19-9A72-CCF229AB34ED}" destId="{205306B2-D037-4062-BFAA-EC0EF6409913}" srcOrd="0" destOrd="0" parTransId="{8E0C5AC9-A4CF-4399-85DF-11193FB708CB}" sibTransId="{1ED83685-3C62-48E4-B280-50FDC2B3402C}"/>
    <dgm:cxn modelId="{42A870BE-BF2F-4514-8927-A594AE4814CE}" srcId="{451E92D4-3BDF-486F-A37B-C5B2E4C3AF1B}" destId="{30CEF473-C9BC-4487-ACA2-A3595A53D8A0}" srcOrd="1" destOrd="0" parTransId="{5AF99F8F-BC7B-4A8D-8C41-326DD2BFA0A9}" sibTransId="{72D0C35A-DF0A-495C-ACCE-D67AC0D3076B}"/>
    <dgm:cxn modelId="{9233954B-D5E9-45B4-B823-4E1D88C98BA9}" srcId="{F848E2AF-99A0-42E5-9579-A663906938C6}" destId="{A7FBFBCB-1816-4E4D-9280-277721B3CF66}" srcOrd="0" destOrd="0" parTransId="{75072892-88BE-4A44-A3F8-9F899E532952}" sibTransId="{3D70B904-D3D4-47CC-827B-BB0D529D5D65}"/>
    <dgm:cxn modelId="{379F33CB-A276-4313-911C-930BBA91E25F}" type="presOf" srcId="{30CEF473-C9BC-4487-ACA2-A3595A53D8A0}" destId="{153546F5-E1C4-4450-8666-60DC863B14BC}" srcOrd="0" destOrd="1" presId="urn:microsoft.com/office/officeart/2005/8/layout/hList1"/>
    <dgm:cxn modelId="{C7CEAAA8-C3B2-42FE-989D-3D2A0CB6E55F}" srcId="{C8D2F417-D1D9-43EE-A4DE-355773328B93}" destId="{646554BB-8B6F-4D19-9A72-CCF229AB34ED}" srcOrd="1" destOrd="0" parTransId="{C007AC42-E192-44DB-AFE9-40DE77BB3041}" sibTransId="{E5FBFABC-ACF4-469F-B63D-4015EBA7040D}"/>
    <dgm:cxn modelId="{5DB87AF0-014D-4D66-990C-60AE55ABE0CE}" type="presOf" srcId="{23E8F1CA-B3E8-4974-A5C0-5E06EC6DA689}" destId="{D479B979-88E1-4932-AEC0-37DC02292E09}" srcOrd="0" destOrd="1" presId="urn:microsoft.com/office/officeart/2005/8/layout/hList1"/>
    <dgm:cxn modelId="{715F361F-3C4D-4550-B738-87004981264E}" srcId="{F848E2AF-99A0-42E5-9579-A663906938C6}" destId="{5A0C0B5B-44CA-4943-93FA-EF21C60045CA}" srcOrd="1" destOrd="0" parTransId="{21AA6026-59EE-44E2-9638-6147550BA4BE}" sibTransId="{A37CA5B2-C048-4D07-A86C-BE0553396196}"/>
    <dgm:cxn modelId="{DDA97578-46CA-4CFF-AAEA-E1D2677EC995}" type="presOf" srcId="{646554BB-8B6F-4D19-9A72-CCF229AB34ED}" destId="{9F3A86B2-4A58-4BDA-9635-D2B05843DCAB}" srcOrd="0" destOrd="0" presId="urn:microsoft.com/office/officeart/2005/8/layout/hList1"/>
    <dgm:cxn modelId="{DC207CF2-7C43-4AF5-85E3-9C474D1D8822}" type="presParOf" srcId="{A2DFEF5B-EC7A-4F1B-814C-22B096C22FF3}" destId="{4E26D7F1-E1BE-427F-BD7D-E6028D21AE0B}" srcOrd="0" destOrd="0" presId="urn:microsoft.com/office/officeart/2005/8/layout/hList1"/>
    <dgm:cxn modelId="{7BEE5CCF-F6DD-4416-B469-5219FDA163DE}" type="presParOf" srcId="{4E26D7F1-E1BE-427F-BD7D-E6028D21AE0B}" destId="{6A697EFD-166E-4703-ADA4-C931BABA4A97}" srcOrd="0" destOrd="0" presId="urn:microsoft.com/office/officeart/2005/8/layout/hList1"/>
    <dgm:cxn modelId="{1E977BCC-DFE1-4A77-8C4B-3B01432FF454}" type="presParOf" srcId="{4E26D7F1-E1BE-427F-BD7D-E6028D21AE0B}" destId="{153546F5-E1C4-4450-8666-60DC863B14BC}" srcOrd="1" destOrd="0" presId="urn:microsoft.com/office/officeart/2005/8/layout/hList1"/>
    <dgm:cxn modelId="{5D078D60-95B1-453A-87F0-69D7DA8B75BB}" type="presParOf" srcId="{A2DFEF5B-EC7A-4F1B-814C-22B096C22FF3}" destId="{F193D9E3-AB1A-4F4B-9E42-631666B94B3F}" srcOrd="1" destOrd="0" presId="urn:microsoft.com/office/officeart/2005/8/layout/hList1"/>
    <dgm:cxn modelId="{B827D947-5641-4DEE-9312-C59302D99C6E}" type="presParOf" srcId="{A2DFEF5B-EC7A-4F1B-814C-22B096C22FF3}" destId="{46409A4E-0970-40D3-A757-265DF8F79616}" srcOrd="2" destOrd="0" presId="urn:microsoft.com/office/officeart/2005/8/layout/hList1"/>
    <dgm:cxn modelId="{0080B27A-8BA1-40B8-952F-4B1EE8339A61}" type="presParOf" srcId="{46409A4E-0970-40D3-A757-265DF8F79616}" destId="{9F3A86B2-4A58-4BDA-9635-D2B05843DCAB}" srcOrd="0" destOrd="0" presId="urn:microsoft.com/office/officeart/2005/8/layout/hList1"/>
    <dgm:cxn modelId="{C496C874-9727-4817-86F0-3C59DEE328E1}" type="presParOf" srcId="{46409A4E-0970-40D3-A757-265DF8F79616}" destId="{D479B979-88E1-4932-AEC0-37DC02292E09}" srcOrd="1" destOrd="0" presId="urn:microsoft.com/office/officeart/2005/8/layout/hList1"/>
    <dgm:cxn modelId="{F1543CA3-DA85-4C06-9E89-84C8501D2735}" type="presParOf" srcId="{A2DFEF5B-EC7A-4F1B-814C-22B096C22FF3}" destId="{42277E09-6E31-45F6-8AC3-B892952F065E}" srcOrd="3" destOrd="0" presId="urn:microsoft.com/office/officeart/2005/8/layout/hList1"/>
    <dgm:cxn modelId="{3F7218BA-F33F-4BB3-BB9E-8104FAC85209}" type="presParOf" srcId="{A2DFEF5B-EC7A-4F1B-814C-22B096C22FF3}" destId="{7BB7CC4F-AD61-42D9-9C77-3F393E5E6742}" srcOrd="4" destOrd="0" presId="urn:microsoft.com/office/officeart/2005/8/layout/hList1"/>
    <dgm:cxn modelId="{73EC3A9D-17D4-4BFC-B649-B367D984F272}" type="presParOf" srcId="{7BB7CC4F-AD61-42D9-9C77-3F393E5E6742}" destId="{FDFE5CB0-5A31-4852-B02D-E14F55EC1C37}" srcOrd="0" destOrd="0" presId="urn:microsoft.com/office/officeart/2005/8/layout/hList1"/>
    <dgm:cxn modelId="{6E1FC384-CE39-4E7E-BF3D-32681762133B}" type="presParOf" srcId="{7BB7CC4F-AD61-42D9-9C77-3F393E5E6742}" destId="{2740E686-F416-46E1-8523-9F72373EF684}"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46C30F-2682-4DB7-9D9B-720E612AB938}">
      <dsp:nvSpPr>
        <dsp:cNvPr id="0" name=""/>
        <dsp:cNvSpPr/>
      </dsp:nvSpPr>
      <dsp:spPr>
        <a:xfrm>
          <a:off x="2569366" y="-67186"/>
          <a:ext cx="1690548" cy="1426032"/>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0" kern="1200" dirty="0" smtClean="0"/>
            <a:t>1,230</a:t>
          </a:r>
          <a:endParaRPr lang="en-US" sz="4100" b="0" kern="1200" dirty="0"/>
        </a:p>
      </dsp:txBody>
      <dsp:txXfrm>
        <a:off x="2569366" y="-67186"/>
        <a:ext cx="1690548" cy="1426032"/>
      </dsp:txXfrm>
    </dsp:sp>
    <dsp:sp modelId="{73D14251-5BB4-4B20-8D38-DCDEDB2C0089}">
      <dsp:nvSpPr>
        <dsp:cNvPr id="0" name=""/>
        <dsp:cNvSpPr/>
      </dsp:nvSpPr>
      <dsp:spPr>
        <a:xfrm>
          <a:off x="1714500" y="1224473"/>
          <a:ext cx="3429000" cy="1157287"/>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0" kern="1200" smtClean="0"/>
            <a:t>21,900</a:t>
          </a:r>
          <a:endParaRPr lang="en-US" sz="4100" b="0" kern="1200" dirty="0"/>
        </a:p>
      </dsp:txBody>
      <dsp:txXfrm>
        <a:off x="2314574" y="1224473"/>
        <a:ext cx="2228850" cy="1157287"/>
      </dsp:txXfrm>
    </dsp:sp>
    <dsp:sp modelId="{203424DB-8E04-4EC9-9BA6-605220B16D0F}">
      <dsp:nvSpPr>
        <dsp:cNvPr id="0" name=""/>
        <dsp:cNvSpPr/>
      </dsp:nvSpPr>
      <dsp:spPr>
        <a:xfrm>
          <a:off x="857250" y="2381761"/>
          <a:ext cx="5143500" cy="1157287"/>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0" kern="1200" dirty="0" smtClean="0"/>
            <a:t>40,700</a:t>
          </a:r>
          <a:endParaRPr lang="en-US" sz="4100" b="0" kern="1200" dirty="0"/>
        </a:p>
      </dsp:txBody>
      <dsp:txXfrm>
        <a:off x="1757362" y="2381761"/>
        <a:ext cx="3343275" cy="1157287"/>
      </dsp:txXfrm>
    </dsp:sp>
    <dsp:sp modelId="{65BB714A-8F75-4F06-8BFA-58B275F6DEC4}">
      <dsp:nvSpPr>
        <dsp:cNvPr id="0" name=""/>
        <dsp:cNvSpPr/>
      </dsp:nvSpPr>
      <dsp:spPr>
        <a:xfrm>
          <a:off x="0" y="3539048"/>
          <a:ext cx="6858000" cy="1157287"/>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b="0" kern="1200" dirty="0" smtClean="0"/>
            <a:t>???????????????</a:t>
          </a:r>
          <a:endParaRPr lang="en-US" sz="4100" b="0" kern="1200" dirty="0"/>
        </a:p>
      </dsp:txBody>
      <dsp:txXfrm>
        <a:off x="1200149" y="3539048"/>
        <a:ext cx="4457700" cy="115728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752202-EA67-453B-8A44-87BF30E82EBA}">
      <dsp:nvSpPr>
        <dsp:cNvPr id="0" name=""/>
        <dsp:cNvSpPr/>
      </dsp:nvSpPr>
      <dsp:spPr>
        <a:xfrm rot="10800000">
          <a:off x="0" y="0"/>
          <a:ext cx="7224891" cy="1219200"/>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5,214</a:t>
          </a:r>
          <a:endParaRPr lang="en-US" sz="4400" kern="1200" dirty="0"/>
        </a:p>
      </dsp:txBody>
      <dsp:txXfrm>
        <a:off x="1264356" y="0"/>
        <a:ext cx="4696179" cy="1219200"/>
      </dsp:txXfrm>
    </dsp:sp>
    <dsp:sp modelId="{34ED742E-C0C0-454A-BEC4-E69FB22437E1}">
      <dsp:nvSpPr>
        <dsp:cNvPr id="0" name=""/>
        <dsp:cNvSpPr/>
      </dsp:nvSpPr>
      <dsp:spPr>
        <a:xfrm rot="10800000">
          <a:off x="903111" y="1219199"/>
          <a:ext cx="5418669" cy="1219200"/>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1,016</a:t>
          </a:r>
          <a:endParaRPr lang="en-US" sz="4400" kern="1200" dirty="0"/>
        </a:p>
      </dsp:txBody>
      <dsp:txXfrm>
        <a:off x="1851378" y="1219199"/>
        <a:ext cx="3522134" cy="1219200"/>
      </dsp:txXfrm>
    </dsp:sp>
    <dsp:sp modelId="{71DE5549-1241-4C4E-87DF-98A052C5C97D}">
      <dsp:nvSpPr>
        <dsp:cNvPr id="0" name=""/>
        <dsp:cNvSpPr/>
      </dsp:nvSpPr>
      <dsp:spPr>
        <a:xfrm rot="10800000">
          <a:off x="1806222" y="2438400"/>
          <a:ext cx="3612445" cy="1219200"/>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119</a:t>
          </a:r>
          <a:endParaRPr lang="en-US" sz="4400" kern="1200" dirty="0"/>
        </a:p>
      </dsp:txBody>
      <dsp:txXfrm>
        <a:off x="2438401" y="2438400"/>
        <a:ext cx="2348089" cy="1219200"/>
      </dsp:txXfrm>
    </dsp:sp>
    <dsp:sp modelId="{A0477590-D54A-4C5F-AEB0-2C6E575A64D1}">
      <dsp:nvSpPr>
        <dsp:cNvPr id="0" name=""/>
        <dsp:cNvSpPr/>
      </dsp:nvSpPr>
      <dsp:spPr>
        <a:xfrm rot="10800000">
          <a:off x="2709334" y="3657599"/>
          <a:ext cx="1806222" cy="1219200"/>
        </a:xfrm>
        <a:prstGeom prst="trapezoid">
          <a:avLst>
            <a:gd name="adj" fmla="val 7407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43</a:t>
          </a:r>
          <a:endParaRPr lang="en-US" sz="4400" kern="1200" dirty="0"/>
        </a:p>
      </dsp:txBody>
      <dsp:txXfrm>
        <a:off x="2709334" y="3657599"/>
        <a:ext cx="1806222" cy="121920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AE9908-D28A-466C-BA33-DF63F49BF7D4}">
      <dsp:nvSpPr>
        <dsp:cNvPr id="0" name=""/>
        <dsp:cNvSpPr/>
      </dsp:nvSpPr>
      <dsp:spPr>
        <a:xfrm>
          <a:off x="2524" y="61595"/>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Integrate</a:t>
          </a:r>
          <a:endParaRPr lang="en-US" sz="2000" kern="1200" dirty="0"/>
        </a:p>
      </dsp:txBody>
      <dsp:txXfrm>
        <a:off x="2524" y="61595"/>
        <a:ext cx="2461021" cy="984408"/>
      </dsp:txXfrm>
    </dsp:sp>
    <dsp:sp modelId="{8114D837-A3D8-42B0-B7F6-70803AACD33F}">
      <dsp:nvSpPr>
        <dsp:cNvPr id="0" name=""/>
        <dsp:cNvSpPr/>
      </dsp:nvSpPr>
      <dsp:spPr>
        <a:xfrm>
          <a:off x="2524" y="1046004"/>
          <a:ext cx="2461021" cy="28547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solidFill>
                <a:schemeClr val="accent6"/>
              </a:solidFill>
            </a:rPr>
            <a:t>Company</a:t>
          </a:r>
          <a:endParaRPr lang="en-US" sz="2000"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State employees</a:t>
          </a:r>
          <a:endParaRPr lang="en-US" sz="2000"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Trucking company</a:t>
          </a:r>
          <a:endParaRPr lang="en-US" sz="2000"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Sub-contractors</a:t>
          </a:r>
          <a:endParaRPr lang="en-US" sz="2000" kern="1200" dirty="0">
            <a:solidFill>
              <a:schemeClr val="accent6"/>
            </a:solidFill>
          </a:endParaRPr>
        </a:p>
      </dsp:txBody>
      <dsp:txXfrm>
        <a:off x="2524" y="1046004"/>
        <a:ext cx="2461021" cy="2854799"/>
      </dsp:txXfrm>
    </dsp:sp>
    <dsp:sp modelId="{DED6701D-5ACE-4465-8304-E105E47C59F2}">
      <dsp:nvSpPr>
        <dsp:cNvPr id="0" name=""/>
        <dsp:cNvSpPr/>
      </dsp:nvSpPr>
      <dsp:spPr>
        <a:xfrm>
          <a:off x="2808089" y="61595"/>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Inform</a:t>
          </a:r>
          <a:endParaRPr lang="en-US" sz="2000" kern="1200" dirty="0"/>
        </a:p>
      </dsp:txBody>
      <dsp:txXfrm>
        <a:off x="2808089" y="61595"/>
        <a:ext cx="2461021" cy="984408"/>
      </dsp:txXfrm>
    </dsp:sp>
    <dsp:sp modelId="{1086DCA2-FAB9-4A3E-8C72-68D5B26F9A8C}">
      <dsp:nvSpPr>
        <dsp:cNvPr id="0" name=""/>
        <dsp:cNvSpPr/>
      </dsp:nvSpPr>
      <dsp:spPr>
        <a:xfrm>
          <a:off x="2808089" y="1046004"/>
          <a:ext cx="2461021" cy="28547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solidFill>
                <a:schemeClr val="accent6"/>
              </a:solidFill>
            </a:rPr>
            <a:t>Irregular personnel</a:t>
          </a:r>
          <a:endParaRPr lang="en-US" sz="2000" b="1"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Truck drivers</a:t>
          </a:r>
          <a:endParaRPr lang="en-US" sz="2000" b="1"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Sub-contractors</a:t>
          </a:r>
          <a:endParaRPr lang="en-US" sz="2000" b="1" kern="1200" dirty="0">
            <a:solidFill>
              <a:schemeClr val="accent6"/>
            </a:solidFill>
          </a:endParaRPr>
        </a:p>
      </dsp:txBody>
      <dsp:txXfrm>
        <a:off x="2808089" y="1046004"/>
        <a:ext cx="2461021" cy="2854799"/>
      </dsp:txXfrm>
    </dsp:sp>
    <dsp:sp modelId="{B697EDFD-41BF-4193-A230-A974B3E34010}">
      <dsp:nvSpPr>
        <dsp:cNvPr id="0" name=""/>
        <dsp:cNvSpPr/>
      </dsp:nvSpPr>
      <dsp:spPr>
        <a:xfrm>
          <a:off x="5613653" y="61595"/>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rtl="0">
            <a:lnSpc>
              <a:spcPct val="90000"/>
            </a:lnSpc>
            <a:spcBef>
              <a:spcPct val="0"/>
            </a:spcBef>
            <a:spcAft>
              <a:spcPct val="35000"/>
            </a:spcAft>
          </a:pPr>
          <a:r>
            <a:rPr lang="en-US" sz="2000" b="1" kern="1200" dirty="0" smtClean="0"/>
            <a:t>Implement</a:t>
          </a:r>
          <a:endParaRPr lang="en-US" sz="2000" kern="1200" dirty="0"/>
        </a:p>
      </dsp:txBody>
      <dsp:txXfrm>
        <a:off x="5613653" y="61595"/>
        <a:ext cx="2461021" cy="984408"/>
      </dsp:txXfrm>
    </dsp:sp>
    <dsp:sp modelId="{2F2EAB70-79E3-49B9-8937-7441E51F9E67}">
      <dsp:nvSpPr>
        <dsp:cNvPr id="0" name=""/>
        <dsp:cNvSpPr/>
      </dsp:nvSpPr>
      <dsp:spPr>
        <a:xfrm>
          <a:off x="5613653" y="1046004"/>
          <a:ext cx="2461021" cy="285479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US" sz="2000" b="1" kern="1200" dirty="0" smtClean="0">
              <a:solidFill>
                <a:schemeClr val="accent6"/>
              </a:solidFill>
            </a:rPr>
            <a:t>Parking</a:t>
          </a:r>
          <a:endParaRPr lang="en-US" sz="2000" b="1"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Take Timeout</a:t>
          </a:r>
          <a:endParaRPr lang="en-US" sz="2000" b="1"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Revise</a:t>
          </a:r>
          <a:endParaRPr lang="en-US" sz="2000" b="1" kern="1200" dirty="0">
            <a:solidFill>
              <a:schemeClr val="accent6"/>
            </a:solidFill>
          </a:endParaRPr>
        </a:p>
        <a:p>
          <a:pPr marL="228600" lvl="1" indent="-228600" algn="l" defTabSz="889000" rtl="0">
            <a:lnSpc>
              <a:spcPct val="90000"/>
            </a:lnSpc>
            <a:spcBef>
              <a:spcPct val="0"/>
            </a:spcBef>
            <a:spcAft>
              <a:spcPct val="15000"/>
            </a:spcAft>
            <a:buChar char="••"/>
          </a:pPr>
          <a:r>
            <a:rPr lang="en-US" sz="2000" b="1" kern="1200" dirty="0" smtClean="0">
              <a:solidFill>
                <a:schemeClr val="accent6"/>
              </a:solidFill>
            </a:rPr>
            <a:t>Re-communicate</a:t>
          </a:r>
          <a:endParaRPr lang="en-US" sz="2000" b="1" kern="1200" dirty="0">
            <a:solidFill>
              <a:schemeClr val="accent6"/>
            </a:solidFill>
          </a:endParaRPr>
        </a:p>
      </dsp:txBody>
      <dsp:txXfrm>
        <a:off x="5613653" y="1046004"/>
        <a:ext cx="2461021" cy="285479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A697EFD-166E-4703-ADA4-C931BABA4A97}">
      <dsp:nvSpPr>
        <dsp:cNvPr id="0" name=""/>
        <dsp:cNvSpPr/>
      </dsp:nvSpPr>
      <dsp:spPr>
        <a:xfrm>
          <a:off x="0" y="0"/>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Sonar</a:t>
          </a:r>
          <a:endParaRPr lang="en-US" sz="2000" b="1" kern="1200" dirty="0"/>
        </a:p>
      </dsp:txBody>
      <dsp:txXfrm>
        <a:off x="0" y="0"/>
        <a:ext cx="2461021" cy="984408"/>
      </dsp:txXfrm>
    </dsp:sp>
    <dsp:sp modelId="{153546F5-E1C4-4450-8666-60DC863B14BC}">
      <dsp:nvSpPr>
        <dsp:cNvPr id="0" name=""/>
        <dsp:cNvSpPr/>
      </dsp:nvSpPr>
      <dsp:spPr>
        <a:xfrm>
          <a:off x="2524" y="1003404"/>
          <a:ext cx="2461021" cy="26352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bg1"/>
              </a:solidFill>
            </a:rPr>
            <a:t>Flush mount</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Short range</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Nuisance alarms</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Dirt/water </a:t>
          </a:r>
          <a:endParaRPr lang="en-US" sz="2000" b="1" kern="1200" dirty="0">
            <a:solidFill>
              <a:schemeClr val="bg1"/>
            </a:solidFill>
          </a:endParaRPr>
        </a:p>
      </dsp:txBody>
      <dsp:txXfrm>
        <a:off x="2524" y="1003404"/>
        <a:ext cx="2461021" cy="2635200"/>
      </dsp:txXfrm>
    </dsp:sp>
    <dsp:sp modelId="{9F3A86B2-4A58-4BDA-9635-D2B05843DCAB}">
      <dsp:nvSpPr>
        <dsp:cNvPr id="0" name=""/>
        <dsp:cNvSpPr/>
      </dsp:nvSpPr>
      <dsp:spPr>
        <a:xfrm>
          <a:off x="2808089" y="18995"/>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Radar</a:t>
          </a:r>
          <a:endParaRPr lang="en-US" sz="2000" b="1" kern="1200" dirty="0"/>
        </a:p>
      </dsp:txBody>
      <dsp:txXfrm>
        <a:off x="2808089" y="18995"/>
        <a:ext cx="2461021" cy="984408"/>
      </dsp:txXfrm>
    </dsp:sp>
    <dsp:sp modelId="{D479B979-88E1-4932-AEC0-37DC02292E09}">
      <dsp:nvSpPr>
        <dsp:cNvPr id="0" name=""/>
        <dsp:cNvSpPr/>
      </dsp:nvSpPr>
      <dsp:spPr>
        <a:xfrm>
          <a:off x="2808089" y="1003404"/>
          <a:ext cx="2461021" cy="26352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bg1"/>
              </a:solidFill>
            </a:rPr>
            <a:t>Good range</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Operates when dirty/wet</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Nuisance alarms</a:t>
          </a:r>
          <a:endParaRPr lang="en-US" sz="2000" b="1" kern="1200" dirty="0">
            <a:solidFill>
              <a:schemeClr val="bg1"/>
            </a:solidFill>
          </a:endParaRPr>
        </a:p>
      </dsp:txBody>
      <dsp:txXfrm>
        <a:off x="2808089" y="1003404"/>
        <a:ext cx="2461021" cy="2635200"/>
      </dsp:txXfrm>
    </dsp:sp>
    <dsp:sp modelId="{FDFE5CB0-5A31-4852-B02D-E14F55EC1C37}">
      <dsp:nvSpPr>
        <dsp:cNvPr id="0" name=""/>
        <dsp:cNvSpPr/>
      </dsp:nvSpPr>
      <dsp:spPr>
        <a:xfrm>
          <a:off x="5613653" y="18995"/>
          <a:ext cx="2461021" cy="98440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smtClean="0"/>
            <a:t>Camera</a:t>
          </a:r>
          <a:endParaRPr lang="en-US" sz="2000" b="1" kern="1200" dirty="0"/>
        </a:p>
      </dsp:txBody>
      <dsp:txXfrm>
        <a:off x="5613653" y="18995"/>
        <a:ext cx="2461021" cy="984408"/>
      </dsp:txXfrm>
    </dsp:sp>
    <dsp:sp modelId="{2740E686-F416-46E1-8523-9F72373EF684}">
      <dsp:nvSpPr>
        <dsp:cNvPr id="0" name=""/>
        <dsp:cNvSpPr/>
      </dsp:nvSpPr>
      <dsp:spPr>
        <a:xfrm>
          <a:off x="5613653" y="1003404"/>
          <a:ext cx="2461021" cy="263520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b="1" kern="1200" dirty="0" smtClean="0">
              <a:solidFill>
                <a:schemeClr val="bg1"/>
              </a:solidFill>
            </a:rPr>
            <a:t>View of blind area</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No alarm</a:t>
          </a:r>
          <a:endParaRPr lang="en-US" sz="2000" b="1" kern="1200" dirty="0">
            <a:solidFill>
              <a:schemeClr val="bg1"/>
            </a:solidFill>
          </a:endParaRPr>
        </a:p>
        <a:p>
          <a:pPr marL="228600" lvl="1" indent="-228600" algn="l" defTabSz="889000">
            <a:lnSpc>
              <a:spcPct val="90000"/>
            </a:lnSpc>
            <a:spcBef>
              <a:spcPct val="0"/>
            </a:spcBef>
            <a:spcAft>
              <a:spcPct val="15000"/>
            </a:spcAft>
            <a:buChar char="••"/>
          </a:pPr>
          <a:r>
            <a:rPr lang="en-US" sz="2000" b="1" kern="1200" dirty="0" smtClean="0">
              <a:solidFill>
                <a:schemeClr val="bg1"/>
              </a:solidFill>
            </a:rPr>
            <a:t>Requires daily maintenance</a:t>
          </a:r>
          <a:endParaRPr lang="en-US" sz="2000" b="1" kern="1200" dirty="0">
            <a:solidFill>
              <a:schemeClr val="bg1"/>
            </a:solidFill>
          </a:endParaRPr>
        </a:p>
      </dsp:txBody>
      <dsp:txXfrm>
        <a:off x="5613653" y="1003404"/>
        <a:ext cx="2461021" cy="26352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microsoft.com/office/2006/relationships/legacyDiagramText" Target="legacyDiagramText8.bin"/><Relationship Id="rId13" Type="http://schemas.microsoft.com/office/2006/relationships/legacyDiagramText" Target="legacyDiagramText13.bin"/><Relationship Id="rId3" Type="http://schemas.microsoft.com/office/2006/relationships/legacyDiagramText" Target="legacyDiagramText3.bin"/><Relationship Id="rId7" Type="http://schemas.microsoft.com/office/2006/relationships/legacyDiagramText" Target="legacyDiagramText7.bin"/><Relationship Id="rId12" Type="http://schemas.microsoft.com/office/2006/relationships/legacyDiagramText" Target="legacyDiagramText12.bin"/><Relationship Id="rId2" Type="http://schemas.microsoft.com/office/2006/relationships/legacyDiagramText" Target="legacyDiagramText2.bin"/><Relationship Id="rId1" Type="http://schemas.microsoft.com/office/2006/relationships/legacyDiagramText" Target="legacyDiagramText1.bin"/><Relationship Id="rId6" Type="http://schemas.microsoft.com/office/2006/relationships/legacyDiagramText" Target="legacyDiagramText6.bin"/><Relationship Id="rId11" Type="http://schemas.microsoft.com/office/2006/relationships/legacyDiagramText" Target="legacyDiagramText11.bin"/><Relationship Id="rId5" Type="http://schemas.microsoft.com/office/2006/relationships/legacyDiagramText" Target="legacyDiagramText5.bin"/><Relationship Id="rId15" Type="http://schemas.microsoft.com/office/2006/relationships/legacyDiagramText" Target="legacyDiagramText15.bin"/><Relationship Id="rId10" Type="http://schemas.microsoft.com/office/2006/relationships/legacyDiagramText" Target="legacyDiagramText10.bin"/><Relationship Id="rId4" Type="http://schemas.microsoft.com/office/2006/relationships/legacyDiagramText" Target="legacyDiagramText4.bin"/><Relationship Id="rId9" Type="http://schemas.microsoft.com/office/2006/relationships/legacyDiagramText" Target="legacyDiagramText9.bin"/><Relationship Id="rId14" Type="http://schemas.microsoft.com/office/2006/relationships/legacyDiagramText" Target="legacyDiagramText14.bin"/></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 Id="rId4" Type="http://schemas.openxmlformats.org/officeDocument/2006/relationships/image" Target="../media/image7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9.wmf"/><Relationship Id="rId1" Type="http://schemas.openxmlformats.org/officeDocument/2006/relationships/image" Target="../media/image75.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image" Target="../media/image163.emf"/><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image" Target="../media/image4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9B3A8E1A-C574-4783-B914-79F3465350AC}" type="datetimeFigureOut">
              <a:rPr lang="en-US"/>
              <a:pPr/>
              <a:t>6/17/2010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46DB10D6-45E3-4916-B83A-8713D0D2FFF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77" tIns="46589" rIns="93177" bIns="46589"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D0DBEA11-C18C-403D-BE91-BC78A1CE0088}" type="datetimeFigureOut">
              <a:rPr lang="en-US"/>
              <a:pPr/>
              <a:t>6/17/2010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77" tIns="46589" rIns="93177" bIns="46589" numCol="1" anchor="b" anchorCtr="0" compatLnSpc="1">
            <a:prstTxWarp prst="textNoShape">
              <a:avLst/>
            </a:prstTxWarp>
          </a:bodyPr>
          <a:lstStyle>
            <a:lvl1pPr>
              <a:defRPr sz="1200">
                <a:latin typeface="Calibri" pitchFamily="34" charset="0"/>
              </a:defRPr>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9F7B6E4E-88DE-46A2-9E64-52D250F4CDCE}"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p>
            <a:fld id="{FD084D30-FCCF-4B00-B8D6-B34630DBCD88}" type="slidenum">
              <a:rPr lang="en-US"/>
              <a:pPr/>
              <a:t>2</a:t>
            </a:fld>
            <a:endParaRPr lang="en-US"/>
          </a:p>
        </p:txBody>
      </p:sp>
      <p:sp>
        <p:nvSpPr>
          <p:cNvPr id="134147" name="Rectangle 2"/>
          <p:cNvSpPr>
            <a:spLocks noGrp="1" noRot="1" noChangeAspect="1" noChangeArrowheads="1" noTextEdit="1"/>
          </p:cNvSpPr>
          <p:nvPr>
            <p:ph type="sldImg"/>
          </p:nvPr>
        </p:nvSpPr>
        <p:spPr bwMode="auto">
          <a:xfrm>
            <a:off x="1270000" y="771525"/>
            <a:ext cx="4046538" cy="3035300"/>
          </a:xfrm>
          <a:noFill/>
          <a:ln>
            <a:solidFill>
              <a:srgbClr val="000000"/>
            </a:solidFill>
            <a:miter lim="800000"/>
            <a:headEnd/>
            <a:tailEnd/>
          </a:ln>
        </p:spPr>
      </p:sp>
      <p:sp>
        <p:nvSpPr>
          <p:cNvPr id="134148"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p>
            <a:fld id="{0736F52F-9858-49EF-8FB3-4DF0042A7699}" type="slidenum">
              <a:rPr lang="en-US"/>
              <a:pPr/>
              <a:t>14</a:t>
            </a:fld>
            <a:endParaRPr lang="en-US"/>
          </a:p>
        </p:txBody>
      </p:sp>
      <p:sp>
        <p:nvSpPr>
          <p:cNvPr id="1433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33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NIOSH work zone safety research project was conducted with the participation of our colleagues in Spokane, Washington and Pittsburgh, Pennsylvania.  However, all of us at NIOSH are deeply indebted to the people who gave us the privilege of sharing time with them at construction projects around the country.  It is the companies, labor unions, and workers at each of our study sites and our industry partner associations, agencies,  and labor union safety organizations that are the reason that we have information to share with you today.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noFill/>
          <a:ln>
            <a:miter lim="800000"/>
            <a:headEnd/>
            <a:tailEnd/>
          </a:ln>
        </p:spPr>
        <p:txBody>
          <a:bodyPr/>
          <a:lstStyle/>
          <a:p>
            <a:fld id="{92F06E0B-03BB-402B-8D0C-8BC22EDE0FE0}" type="slidenum">
              <a:rPr lang="en-US">
                <a:latin typeface="Arial" pitchFamily="34" charset="0"/>
                <a:ea typeface="MS PGothic" pitchFamily="34" charset="-128"/>
              </a:rPr>
              <a:pPr/>
              <a:t>15</a:t>
            </a:fld>
            <a:endParaRPr lang="en-US">
              <a:latin typeface="Arial" pitchFamily="34" charset="0"/>
              <a:ea typeface="MS PGothic" pitchFamily="34" charset="-128"/>
            </a:endParaRPr>
          </a:p>
        </p:txBody>
      </p:sp>
      <p:sp>
        <p:nvSpPr>
          <p:cNvPr id="144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4388"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Here are a couple of examples of NIOSH research partnerships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This one involves asphalt milling, which is the operation that removes the top level of pavement prior to paving</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NIOSH brings engineering expertise on how to design and place spray nozzles for reducing dust.  We involved engineers from our mining program who had experience from continuous mining machines. </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The partners, who included the five biggest manufacturers </a:t>
            </a:r>
          </a:p>
          <a:p>
            <a:pPr eaLnBrk="1" hangingPunct="1">
              <a:spcBef>
                <a:spcPct val="0"/>
              </a:spcBef>
            </a:pPr>
            <a:r>
              <a:rPr lang="en-US" smtClean="0">
                <a:latin typeface="Arial" pitchFamily="34" charset="0"/>
              </a:rPr>
              <a:t>So how can you get real world construction conditions AND also minimize uncontrolled variables for research measurements?  The Chair for the Silica/Milling-Machines Partnership effort, Tony Bodway, of Wisconsin-based highway-construction contractor Payne &amp; Dolan, Inc., was instrumental in finding a solution.  He secured an abandoned airport in Marquette, Michigan, where milling demonstrations could be done on the main runway.  This location proved ideal: no traffic and a highly controlled test environment.  The resulting June 2008 testing was dubbed “Mill Fest '08.” Each machine was tested for comparison of the dust-suppression performance of several water-spray configurations (including the current production design), and at lest seven replicate test trials were conducted using each configuration. Preliminary feedback from this first set of demonstrations was presented to NAPA's membership at its midyear meeting.  Results from real-time, data-logging dust monitors suggest that one water-spray configuration for each of the two machines may be superior to the others tested.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ln>
            <a:miter lim="800000"/>
            <a:headEnd/>
            <a:tailEnd/>
          </a:ln>
        </p:spPr>
        <p:txBody>
          <a:bodyPr/>
          <a:lstStyle/>
          <a:p>
            <a:fld id="{F384A849-A1E0-4729-8E3D-DB08C0D1F8D7}" type="slidenum">
              <a:rPr lang="en-US"/>
              <a:pPr/>
              <a:t>16</a:t>
            </a:fld>
            <a:endParaRPr lang="en-US"/>
          </a:p>
        </p:txBody>
      </p:sp>
      <p:sp>
        <p:nvSpPr>
          <p:cNvPr id="1454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 am not bashful about stealing good safety information from people who are smarter than me.  So I would like to acknowledge that some material that we will present is adapted from presentations by James Bryden, formerly of the NYS DOT; Steve Hubbard and Michelle Grey of Lane Construction Corporation; Michael Paylor of the Maryland State Highway Administration, and Marv Sahlo of the Minnesota DOT.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ln>
            <a:miter lim="800000"/>
            <a:headEnd/>
            <a:tailEnd/>
          </a:ln>
        </p:spPr>
        <p:txBody>
          <a:bodyPr/>
          <a:lstStyle/>
          <a:p>
            <a:fld id="{E35B109A-E441-4D48-BF09-B41F056B4309}" type="slidenum">
              <a:rPr lang="en-US"/>
              <a:pPr/>
              <a:t>17</a:t>
            </a:fld>
            <a:endParaRPr lang="en-US"/>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6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r>
              <a:rPr lang="en-US" smtClean="0"/>
              <a:t>Road System Miles</a:t>
            </a:r>
          </a:p>
          <a:p>
            <a:pPr lvl="1" eaLnBrk="1" hangingPunct="1">
              <a:spcBef>
                <a:spcPct val="0"/>
              </a:spcBef>
            </a:pPr>
            <a:r>
              <a:rPr lang="en-US" smtClean="0"/>
              <a:t>Urban 1,065,556 million</a:t>
            </a:r>
          </a:p>
          <a:p>
            <a:pPr lvl="1" eaLnBrk="1" hangingPunct="1">
              <a:spcBef>
                <a:spcPct val="0"/>
              </a:spcBef>
            </a:pPr>
            <a:r>
              <a:rPr lang="en-US" smtClean="0"/>
              <a:t>Rural 2,977,222 million</a:t>
            </a:r>
          </a:p>
          <a:p>
            <a:pPr lvl="1" eaLnBrk="1" hangingPunct="1">
              <a:spcBef>
                <a:spcPct val="0"/>
              </a:spcBef>
            </a:pPr>
            <a:r>
              <a:rPr lang="en-US" smtClean="0"/>
              <a:t>Total 4,042,778 million</a:t>
            </a:r>
          </a:p>
          <a:p>
            <a:pPr eaLnBrk="1" hangingPunct="1">
              <a:spcBef>
                <a:spcPct val="0"/>
              </a:spcBef>
            </a:pPr>
            <a:r>
              <a:rPr lang="en-US" smtClean="0"/>
              <a:t>Bridges</a:t>
            </a:r>
          </a:p>
          <a:p>
            <a:pPr lvl="1" eaLnBrk="1" hangingPunct="1">
              <a:spcBef>
                <a:spcPct val="0"/>
              </a:spcBef>
            </a:pPr>
            <a:r>
              <a:rPr lang="en-US" smtClean="0"/>
              <a:t>Urban 153,407</a:t>
            </a:r>
          </a:p>
          <a:p>
            <a:pPr lvl="1" eaLnBrk="1" hangingPunct="1">
              <a:spcBef>
                <a:spcPct val="0"/>
              </a:spcBef>
            </a:pPr>
            <a:r>
              <a:rPr lang="en-US" smtClean="0"/>
              <a:t>Rural 447,989</a:t>
            </a:r>
          </a:p>
          <a:p>
            <a:pPr lvl="1" eaLnBrk="1" hangingPunct="1">
              <a:spcBef>
                <a:spcPct val="0"/>
              </a:spcBef>
            </a:pPr>
            <a:r>
              <a:rPr lang="en-US" smtClean="0"/>
              <a:t>Total 601,396</a:t>
            </a:r>
          </a:p>
          <a:p>
            <a:pPr eaLnBrk="1" hangingPunct="1">
              <a:spcBef>
                <a:spcPct val="0"/>
              </a:spcBef>
            </a:pPr>
            <a:endParaRPr lang="en-US" smtClean="0"/>
          </a:p>
        </p:txBody>
      </p:sp>
      <p:sp>
        <p:nvSpPr>
          <p:cNvPr id="148484" name="Slide Number Placeholder 3"/>
          <p:cNvSpPr>
            <a:spLocks noGrp="1"/>
          </p:cNvSpPr>
          <p:nvPr>
            <p:ph type="sldNum" sz="quarter" idx="5"/>
          </p:nvPr>
        </p:nvSpPr>
        <p:spPr bwMode="auto">
          <a:ln>
            <a:miter lim="800000"/>
            <a:headEnd/>
            <a:tailEnd/>
          </a:ln>
        </p:spPr>
        <p:txBody>
          <a:bodyPr/>
          <a:lstStyle/>
          <a:p>
            <a:fld id="{A44CC2D0-8099-4AA4-B046-7219E653BA60}" type="slidenum">
              <a:rPr lang="en-US"/>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Bridges</a:t>
            </a:r>
          </a:p>
          <a:p>
            <a:pPr lvl="1" eaLnBrk="1" hangingPunct="1">
              <a:spcBef>
                <a:spcPct val="0"/>
              </a:spcBef>
            </a:pPr>
            <a:r>
              <a:rPr lang="en-US" smtClean="0"/>
              <a:t>71,461 deficient</a:t>
            </a:r>
          </a:p>
          <a:p>
            <a:pPr lvl="1" eaLnBrk="1" hangingPunct="1">
              <a:spcBef>
                <a:spcPct val="0"/>
              </a:spcBef>
            </a:pPr>
            <a:r>
              <a:rPr lang="en-US" smtClean="0"/>
              <a:t>79,993 obsolete</a:t>
            </a:r>
          </a:p>
          <a:p>
            <a:pPr lvl="1" eaLnBrk="1" hangingPunct="1">
              <a:spcBef>
                <a:spcPct val="0"/>
              </a:spcBef>
            </a:pPr>
            <a:r>
              <a:rPr lang="en-US" smtClean="0"/>
              <a:t>449,942 </a:t>
            </a:r>
          </a:p>
          <a:p>
            <a:pPr eaLnBrk="1" hangingPunct="1">
              <a:spcBef>
                <a:spcPct val="0"/>
              </a:spcBef>
            </a:pPr>
            <a:endParaRPr lang="en-US" smtClean="0"/>
          </a:p>
        </p:txBody>
      </p:sp>
      <p:sp>
        <p:nvSpPr>
          <p:cNvPr id="149508" name="Slide Number Placeholder 3"/>
          <p:cNvSpPr>
            <a:spLocks noGrp="1"/>
          </p:cNvSpPr>
          <p:nvPr>
            <p:ph type="sldNum" sz="quarter" idx="5"/>
          </p:nvPr>
        </p:nvSpPr>
        <p:spPr bwMode="auto">
          <a:ln>
            <a:miter lim="800000"/>
            <a:headEnd/>
            <a:tailEnd/>
          </a:ln>
        </p:spPr>
        <p:txBody>
          <a:bodyPr/>
          <a:lstStyle/>
          <a:p>
            <a:fld id="{9669932D-4DCB-4FFB-9FE2-0E6E0671F7D3}" type="slidenum">
              <a:rPr lang="en-US"/>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Federal State/D.C. Local </a:t>
            </a:r>
          </a:p>
          <a:p>
            <a:pPr eaLnBrk="1" hangingPunct="1">
              <a:spcBef>
                <a:spcPct val="0"/>
              </a:spcBef>
            </a:pPr>
            <a:r>
              <a:rPr lang="en-US" smtClean="0"/>
              <a:t>2003 2383 88377 53047 </a:t>
            </a:r>
          </a:p>
          <a:p>
            <a:pPr eaLnBrk="1" hangingPunct="1">
              <a:spcBef>
                <a:spcPct val="0"/>
              </a:spcBef>
            </a:pPr>
            <a:r>
              <a:rPr lang="en-US" smtClean="0"/>
              <a:t>2004 3407 </a:t>
            </a:r>
          </a:p>
          <a:p>
            <a:pPr eaLnBrk="1" hangingPunct="1">
              <a:spcBef>
                <a:spcPct val="0"/>
              </a:spcBef>
            </a:pPr>
            <a:r>
              <a:rPr lang="en-US" smtClean="0"/>
              <a:t>88026 55993 </a:t>
            </a:r>
          </a:p>
          <a:p>
            <a:pPr eaLnBrk="1" hangingPunct="1">
              <a:spcBef>
                <a:spcPct val="0"/>
              </a:spcBef>
            </a:pPr>
            <a:r>
              <a:rPr lang="en-US" smtClean="0"/>
              <a:t>2005 1902 94484 56313 </a:t>
            </a:r>
          </a:p>
          <a:p>
            <a:pPr eaLnBrk="1" hangingPunct="1">
              <a:spcBef>
                <a:spcPct val="0"/>
              </a:spcBef>
            </a:pPr>
            <a:r>
              <a:rPr lang="en-US" smtClean="0"/>
              <a:t>2006 2191 100090 58780 </a:t>
            </a:r>
          </a:p>
          <a:p>
            <a:pPr eaLnBrk="1" hangingPunct="1">
              <a:spcBef>
                <a:spcPct val="0"/>
              </a:spcBef>
            </a:pPr>
            <a:r>
              <a:rPr lang="en-US" smtClean="0"/>
              <a:t>2007 2256 105013 64484 </a:t>
            </a:r>
          </a:p>
        </p:txBody>
      </p:sp>
      <p:sp>
        <p:nvSpPr>
          <p:cNvPr id="150532" name="Slide Number Placeholder 3"/>
          <p:cNvSpPr>
            <a:spLocks noGrp="1"/>
          </p:cNvSpPr>
          <p:nvPr>
            <p:ph type="sldNum" sz="quarter" idx="5"/>
          </p:nvPr>
        </p:nvSpPr>
        <p:spPr bwMode="auto">
          <a:ln>
            <a:miter lim="800000"/>
            <a:headEnd/>
            <a:tailEnd/>
          </a:ln>
        </p:spPr>
        <p:txBody>
          <a:bodyPr/>
          <a:lstStyle/>
          <a:p>
            <a:fld id="{E32EA618-C34E-4DA1-9E00-7736DE4294D9}" type="slidenum">
              <a:rPr lang="en-US"/>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Note:  In  2008 the number was 720</a:t>
            </a:r>
          </a:p>
        </p:txBody>
      </p:sp>
      <p:sp>
        <p:nvSpPr>
          <p:cNvPr id="151556" name="Slide Number Placeholder 3"/>
          <p:cNvSpPr>
            <a:spLocks noGrp="1"/>
          </p:cNvSpPr>
          <p:nvPr>
            <p:ph type="sldNum" sz="quarter" idx="5"/>
          </p:nvPr>
        </p:nvSpPr>
        <p:spPr bwMode="auto">
          <a:ln>
            <a:miter lim="800000"/>
            <a:headEnd/>
            <a:tailEnd/>
          </a:ln>
        </p:spPr>
        <p:txBody>
          <a:bodyPr/>
          <a:lstStyle/>
          <a:p>
            <a:fld id="{3CB3BA4F-559B-4267-BD8B-5E678A2BE201}" type="slidenum">
              <a:rPr lang="en-US"/>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ln>
            <a:miter lim="800000"/>
            <a:headEnd/>
            <a:tailEnd/>
          </a:ln>
        </p:spPr>
        <p:txBody>
          <a:bodyPr/>
          <a:lstStyle/>
          <a:p>
            <a:fld id="{536FA6B0-57A6-454A-A4AC-AD23FE5D9889}" type="slidenum">
              <a:rPr lang="en-US"/>
              <a:pPr/>
              <a:t>25</a:t>
            </a:fld>
            <a:endParaRPr lang="en-US"/>
          </a:p>
        </p:txBody>
      </p:sp>
      <p:sp>
        <p:nvSpPr>
          <p:cNvPr id="151555" name="Rectangle 2"/>
          <p:cNvSpPr>
            <a:spLocks noGrp="1" noRot="1" noChangeAspect="1" noChangeArrowheads="1" noTextEdit="1"/>
          </p:cNvSpPr>
          <p:nvPr>
            <p:ph type="sldImg"/>
          </p:nvPr>
        </p:nvSpPr>
        <p:spPr bwMode="auto">
          <a:xfrm>
            <a:off x="1179513" y="698500"/>
            <a:ext cx="4649787" cy="3486150"/>
          </a:xfrm>
          <a:noFill/>
          <a:ln>
            <a:solidFill>
              <a:srgbClr val="000000"/>
            </a:solidFill>
            <a:miter lim="800000"/>
            <a:headEnd/>
            <a:tailEnd/>
          </a:ln>
        </p:spPr>
      </p:sp>
      <p:sp>
        <p:nvSpPr>
          <p:cNvPr id="151556" name="Rectangle 3"/>
          <p:cNvSpPr>
            <a:spLocks noGrp="1" noChangeArrowheads="1"/>
          </p:cNvSpPr>
          <p:nvPr>
            <p:ph type="body" idx="1"/>
          </p:nvPr>
        </p:nvSpPr>
        <p:spPr bwMode="auto">
          <a:xfrm>
            <a:off x="935038" y="4416425"/>
            <a:ext cx="5140325" cy="418147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3604" name="Slide Number Placeholder 3"/>
          <p:cNvSpPr>
            <a:spLocks noGrp="1"/>
          </p:cNvSpPr>
          <p:nvPr>
            <p:ph type="sldNum" sz="quarter" idx="5"/>
          </p:nvPr>
        </p:nvSpPr>
        <p:spPr bwMode="auto">
          <a:ln>
            <a:miter lim="800000"/>
            <a:headEnd/>
            <a:tailEnd/>
          </a:ln>
        </p:spPr>
        <p:txBody>
          <a:bodyPr/>
          <a:lstStyle/>
          <a:p>
            <a:fld id="{4734D698-E2B8-41C0-87C2-80E374C12550}" type="slidenum">
              <a:rPr lang="en-US"/>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p>
            <a:fld id="{89C33E68-CAC9-4884-9B53-87BBB1053761}" type="slidenum">
              <a:rPr lang="en-US"/>
              <a:pPr/>
              <a:t>3</a:t>
            </a:fld>
            <a:endParaRPr lang="en-US"/>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Close calls</a:t>
            </a:r>
          </a:p>
          <a:p>
            <a:pPr eaLnBrk="1" hangingPunct="1">
              <a:spcBef>
                <a:spcPct val="0"/>
              </a:spcBef>
            </a:pPr>
            <a:r>
              <a:rPr lang="en-US" smtClean="0"/>
              <a:t>40,700 Total Cases</a:t>
            </a:r>
          </a:p>
          <a:p>
            <a:pPr eaLnBrk="1" hangingPunct="1">
              <a:spcBef>
                <a:spcPct val="0"/>
              </a:spcBef>
            </a:pPr>
            <a:r>
              <a:rPr lang="en-US" smtClean="0"/>
              <a:t>21,900  Cases with days away, work restriction, or job transfer</a:t>
            </a:r>
          </a:p>
          <a:p>
            <a:pPr eaLnBrk="1" hangingPunct="1">
              <a:spcBef>
                <a:spcPct val="0"/>
              </a:spcBef>
            </a:pPr>
            <a:r>
              <a:rPr lang="en-US" smtClean="0"/>
              <a:t>1,230 Days away from work cases from transportation</a:t>
            </a:r>
          </a:p>
          <a:p>
            <a:pPr eaLnBrk="1" hangingPunct="1">
              <a:spcBef>
                <a:spcPct val="0"/>
              </a:spcBef>
            </a:pPr>
            <a:r>
              <a:rPr lang="en-US" smtClean="0"/>
              <a:t>880 Days away from work cases from pedestiran struck by vehicle or equipment in the construction industy</a:t>
            </a:r>
          </a:p>
        </p:txBody>
      </p:sp>
      <p:sp>
        <p:nvSpPr>
          <p:cNvPr id="154628" name="Slide Number Placeholder 3"/>
          <p:cNvSpPr>
            <a:spLocks noGrp="1"/>
          </p:cNvSpPr>
          <p:nvPr>
            <p:ph type="sldNum" sz="quarter" idx="5"/>
          </p:nvPr>
        </p:nvSpPr>
        <p:spPr bwMode="auto">
          <a:ln>
            <a:miter lim="800000"/>
            <a:headEnd/>
            <a:tailEnd/>
          </a:ln>
        </p:spPr>
        <p:txBody>
          <a:bodyPr/>
          <a:lstStyle/>
          <a:p>
            <a:fld id="{51DC34EF-D714-4ED2-8F1E-C05A63D19975}" type="slidenum">
              <a:rPr lang="en-US"/>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5652" name="Slide Number Placeholder 3"/>
          <p:cNvSpPr>
            <a:spLocks noGrp="1"/>
          </p:cNvSpPr>
          <p:nvPr>
            <p:ph type="sldNum" sz="quarter" idx="5"/>
          </p:nvPr>
        </p:nvSpPr>
        <p:spPr bwMode="auto">
          <a:ln>
            <a:miter lim="800000"/>
            <a:headEnd/>
            <a:tailEnd/>
          </a:ln>
        </p:spPr>
        <p:txBody>
          <a:bodyPr/>
          <a:lstStyle/>
          <a:p>
            <a:fld id="{C58026AC-5DF8-4F0C-AF57-9EEF411AE17A}" type="slidenum">
              <a:rPr lang="en-US"/>
              <a:pPr/>
              <a:t>32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ln>
            <a:miter lim="800000"/>
            <a:headEnd/>
            <a:tailEnd/>
          </a:ln>
        </p:spPr>
        <p:txBody>
          <a:bodyPr/>
          <a:lstStyle/>
          <a:p>
            <a:fld id="{09EFB2D8-4F24-4096-BE41-ED348F581BBB}" type="slidenum">
              <a:rPr lang="en-US"/>
              <a:pPr/>
              <a:t>34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7700" name="Slide Number Placeholder 3"/>
          <p:cNvSpPr>
            <a:spLocks noGrp="1"/>
          </p:cNvSpPr>
          <p:nvPr>
            <p:ph type="sldNum" sz="quarter" idx="5"/>
          </p:nvPr>
        </p:nvSpPr>
        <p:spPr bwMode="auto">
          <a:ln>
            <a:miter lim="800000"/>
            <a:headEnd/>
            <a:tailEnd/>
          </a:ln>
        </p:spPr>
        <p:txBody>
          <a:bodyPr/>
          <a:lstStyle/>
          <a:p>
            <a:fld id="{AE6E1ADF-B720-4D04-A51F-718FF723A096}" type="slidenum">
              <a:rPr lang="en-US"/>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ln>
            <a:miter lim="800000"/>
            <a:headEnd/>
            <a:tailEnd/>
          </a:ln>
        </p:spPr>
        <p:txBody>
          <a:bodyPr/>
          <a:lstStyle/>
          <a:p>
            <a:fld id="{9A18B315-4C8F-4E8F-8A85-0D6E0F28119E}" type="slidenum">
              <a:rPr lang="en-US"/>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Highway Fatalities 37,261</a:t>
            </a:r>
          </a:p>
          <a:p>
            <a:pPr eaLnBrk="1" hangingPunct="1">
              <a:spcBef>
                <a:spcPct val="0"/>
              </a:spcBef>
            </a:pPr>
            <a:r>
              <a:rPr lang="en-US" smtClean="0"/>
              <a:t>Occupational Fatalities 5,214</a:t>
            </a:r>
          </a:p>
          <a:p>
            <a:pPr eaLnBrk="1" hangingPunct="1">
              <a:spcBef>
                <a:spcPct val="0"/>
              </a:spcBef>
            </a:pPr>
            <a:r>
              <a:rPr lang="en-US" smtClean="0"/>
              <a:t>Construction Occupational Fatalities 1016</a:t>
            </a:r>
          </a:p>
          <a:p>
            <a:pPr eaLnBrk="1" hangingPunct="1">
              <a:spcBef>
                <a:spcPct val="0"/>
              </a:spcBef>
            </a:pPr>
            <a:r>
              <a:rPr lang="en-US" smtClean="0"/>
              <a:t>Highway Street and Bridge Construction Fatalities 119</a:t>
            </a:r>
          </a:p>
          <a:p>
            <a:pPr eaLnBrk="1" hangingPunct="1">
              <a:spcBef>
                <a:spcPct val="0"/>
              </a:spcBef>
            </a:pPr>
            <a:r>
              <a:rPr lang="en-US" smtClean="0"/>
              <a:t>Highway Street and Bridge Construction Fatalities Event=Worker Struck by Vehicle 43</a:t>
            </a:r>
          </a:p>
        </p:txBody>
      </p:sp>
      <p:sp>
        <p:nvSpPr>
          <p:cNvPr id="159748" name="Slide Number Placeholder 3"/>
          <p:cNvSpPr>
            <a:spLocks noGrp="1"/>
          </p:cNvSpPr>
          <p:nvPr>
            <p:ph type="sldNum" sz="quarter" idx="5"/>
          </p:nvPr>
        </p:nvSpPr>
        <p:spPr bwMode="auto">
          <a:ln>
            <a:miter lim="800000"/>
            <a:headEnd/>
            <a:tailEnd/>
          </a:ln>
        </p:spPr>
        <p:txBody>
          <a:bodyPr/>
          <a:lstStyle/>
          <a:p>
            <a:fld id="{0010B3B6-E108-4467-9117-6C218B45A283}" type="slidenum">
              <a:rPr lang="en-US"/>
              <a:pPr/>
              <a:t>37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ln>
            <a:miter lim="800000"/>
            <a:headEnd/>
            <a:tailEnd/>
          </a:ln>
        </p:spPr>
        <p:txBody>
          <a:bodyPr/>
          <a:lstStyle/>
          <a:p>
            <a:fld id="{5491DD3E-4D38-4FE9-A0C5-109FCEF1CFD1}" type="slidenum">
              <a:rPr lang="en-US"/>
              <a:pPr/>
              <a:t>38</a:t>
            </a:fld>
            <a:endParaRPr lang="en-US"/>
          </a:p>
        </p:txBody>
      </p:sp>
      <p:sp>
        <p:nvSpPr>
          <p:cNvPr id="159747" name="Rectangle 2"/>
          <p:cNvSpPr>
            <a:spLocks noGrp="1" noRot="1" noChangeAspect="1" noChangeArrowheads="1" noTextEdit="1"/>
          </p:cNvSpPr>
          <p:nvPr>
            <p:ph type="sldImg"/>
          </p:nvPr>
        </p:nvSpPr>
        <p:spPr bwMode="auto">
          <a:xfrm>
            <a:off x="1270000" y="771525"/>
            <a:ext cx="4046538" cy="3035300"/>
          </a:xfrm>
          <a:noFill/>
          <a:ln>
            <a:solidFill>
              <a:srgbClr val="000000"/>
            </a:solidFill>
            <a:miter lim="800000"/>
            <a:headEnd/>
            <a:tailEnd/>
          </a:ln>
        </p:spPr>
      </p:sp>
      <p:sp>
        <p:nvSpPr>
          <p:cNvPr id="159748"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ln>
            <a:miter lim="800000"/>
            <a:headEnd/>
            <a:tailEnd/>
          </a:ln>
        </p:spPr>
        <p:txBody>
          <a:bodyPr/>
          <a:lstStyle/>
          <a:p>
            <a:fld id="{CAA0A358-C3AC-4EBA-9567-F9E07961969F}" type="slidenum">
              <a:rPr lang="en-US"/>
              <a:pPr/>
              <a:t>39</a:t>
            </a:fld>
            <a:endParaRPr lang="en-US"/>
          </a:p>
        </p:txBody>
      </p:sp>
      <p:sp>
        <p:nvSpPr>
          <p:cNvPr id="160771" name="Rectangle 2"/>
          <p:cNvSpPr>
            <a:spLocks noGrp="1" noRot="1" noChangeAspect="1" noChangeArrowheads="1" noTextEdit="1"/>
          </p:cNvSpPr>
          <p:nvPr>
            <p:ph type="sldImg"/>
          </p:nvPr>
        </p:nvSpPr>
        <p:spPr bwMode="auto">
          <a:xfrm>
            <a:off x="1270000" y="771525"/>
            <a:ext cx="4046538" cy="3035300"/>
          </a:xfrm>
          <a:noFill/>
          <a:ln>
            <a:solidFill>
              <a:srgbClr val="000000"/>
            </a:solidFill>
            <a:miter lim="800000"/>
            <a:headEnd/>
            <a:tailEnd/>
          </a:ln>
        </p:spPr>
      </p:sp>
      <p:sp>
        <p:nvSpPr>
          <p:cNvPr id="160772"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ln>
            <a:miter lim="800000"/>
            <a:headEnd/>
            <a:tailEnd/>
          </a:ln>
        </p:spPr>
        <p:txBody>
          <a:bodyPr/>
          <a:lstStyle/>
          <a:p>
            <a:fld id="{9AFDBFA4-20A8-48FF-92BE-CC13878B85F7}" type="slidenum">
              <a:rPr lang="en-US"/>
              <a:pPr/>
              <a:t>41</a:t>
            </a:fld>
            <a:endParaRPr lang="en-US"/>
          </a:p>
        </p:txBody>
      </p:sp>
      <p:sp>
        <p:nvSpPr>
          <p:cNvPr id="161795" name="Rectangle 2"/>
          <p:cNvSpPr>
            <a:spLocks noGrp="1" noRot="1" noChangeAspect="1" noChangeArrowheads="1" noTextEdit="1"/>
          </p:cNvSpPr>
          <p:nvPr>
            <p:ph type="sldImg"/>
          </p:nvPr>
        </p:nvSpPr>
        <p:spPr bwMode="auto">
          <a:xfrm>
            <a:off x="990600" y="533400"/>
            <a:ext cx="4878388" cy="3657600"/>
          </a:xfrm>
          <a:noFill/>
          <a:ln>
            <a:solidFill>
              <a:srgbClr val="000000"/>
            </a:solidFill>
            <a:miter lim="800000"/>
            <a:headEnd/>
            <a:tailEnd/>
          </a:ln>
        </p:spPr>
      </p:sp>
      <p:sp>
        <p:nvSpPr>
          <p:cNvPr id="161796" name="Rectangle 3"/>
          <p:cNvSpPr>
            <a:spLocks noGrp="1" noChangeArrowheads="1"/>
          </p:cNvSpPr>
          <p:nvPr>
            <p:ph type="body" idx="1"/>
          </p:nvPr>
        </p:nvSpPr>
        <p:spPr bwMode="auto">
          <a:xfrm>
            <a:off x="1143000" y="4237038"/>
            <a:ext cx="5867400" cy="42513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ln>
            <a:miter lim="800000"/>
            <a:headEnd/>
            <a:tailEnd/>
          </a:ln>
        </p:spPr>
        <p:txBody>
          <a:bodyPr/>
          <a:lstStyle/>
          <a:p>
            <a:fld id="{3F27C934-8456-4A3B-A0B4-27AF8250F653}" type="slidenum">
              <a:rPr lang="en-US"/>
              <a:pPr/>
              <a:t>43</a:t>
            </a:fld>
            <a:endParaRPr lang="en-US"/>
          </a:p>
        </p:txBody>
      </p:sp>
      <p:sp>
        <p:nvSpPr>
          <p:cNvPr id="162819" name="Rectangle 2"/>
          <p:cNvSpPr>
            <a:spLocks noGrp="1" noRot="1" noChangeAspect="1" noChangeArrowheads="1" noTextEdit="1"/>
          </p:cNvSpPr>
          <p:nvPr>
            <p:ph type="sldImg"/>
          </p:nvPr>
        </p:nvSpPr>
        <p:spPr bwMode="auto">
          <a:xfrm>
            <a:off x="990600" y="533400"/>
            <a:ext cx="4878388" cy="3657600"/>
          </a:xfrm>
          <a:noFill/>
          <a:ln>
            <a:solidFill>
              <a:srgbClr val="000000"/>
            </a:solidFill>
            <a:miter lim="800000"/>
            <a:headEnd/>
            <a:tailEnd/>
          </a:ln>
        </p:spPr>
      </p:sp>
      <p:sp>
        <p:nvSpPr>
          <p:cNvPr id="162820" name="Rectangle 3"/>
          <p:cNvSpPr>
            <a:spLocks noGrp="1" noChangeArrowheads="1"/>
          </p:cNvSpPr>
          <p:nvPr>
            <p:ph type="body" idx="1"/>
          </p:nvPr>
        </p:nvSpPr>
        <p:spPr bwMode="auto">
          <a:xfrm>
            <a:off x="1143000" y="4237038"/>
            <a:ext cx="5867400" cy="4251325"/>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noFill/>
          <a:ln>
            <a:miter lim="800000"/>
            <a:headEnd/>
            <a:tailEnd/>
          </a:ln>
        </p:spPr>
        <p:txBody>
          <a:bodyPr/>
          <a:lstStyle/>
          <a:p>
            <a:fld id="{52481F75-188C-4816-942E-CB30BFEF3767}" type="slidenum">
              <a:rPr lang="en-US">
                <a:latin typeface="Arial" pitchFamily="34" charset="0"/>
                <a:ea typeface="MS PGothic" pitchFamily="34" charset="-128"/>
              </a:rPr>
              <a:pPr/>
              <a:t>4</a:t>
            </a:fld>
            <a:endParaRPr lang="en-US">
              <a:latin typeface="Arial" pitchFamily="34" charset="0"/>
              <a:ea typeface="MS PGothic" pitchFamily="34" charset="-128"/>
            </a:endParaRPr>
          </a:p>
        </p:txBody>
      </p:sp>
      <p:sp>
        <p:nvSpPr>
          <p:cNvPr id="1361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6196"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bwMode="auto">
          <a:ln>
            <a:miter lim="800000"/>
            <a:headEnd/>
            <a:tailEnd/>
          </a:ln>
        </p:spPr>
        <p:txBody>
          <a:bodyPr/>
          <a:lstStyle/>
          <a:p>
            <a:fld id="{F4B9359A-3FB3-4B83-87B2-9E30665CD8FB}" type="slidenum">
              <a:rPr lang="en-US"/>
              <a:pPr/>
              <a:t>45</a:t>
            </a:fld>
            <a:endParaRPr lang="en-US"/>
          </a:p>
        </p:txBody>
      </p:sp>
      <p:sp>
        <p:nvSpPr>
          <p:cNvPr id="163843" name="Rectangle 2"/>
          <p:cNvSpPr>
            <a:spLocks noGrp="1" noRot="1" noChangeAspect="1" noChangeArrowheads="1" noTextEdit="1"/>
          </p:cNvSpPr>
          <p:nvPr>
            <p:ph type="sldImg"/>
          </p:nvPr>
        </p:nvSpPr>
        <p:spPr bwMode="auto">
          <a:xfrm>
            <a:off x="1270000" y="771525"/>
            <a:ext cx="4046538" cy="3035300"/>
          </a:xfrm>
          <a:noFill/>
          <a:ln>
            <a:solidFill>
              <a:srgbClr val="000000"/>
            </a:solidFill>
            <a:miter lim="800000"/>
            <a:headEnd/>
            <a:tailEnd/>
          </a:ln>
        </p:spPr>
      </p:sp>
      <p:sp>
        <p:nvSpPr>
          <p:cNvPr id="163844"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buFontTx/>
              <a:buChar cha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bwMode="auto">
          <a:ln>
            <a:miter lim="800000"/>
            <a:headEnd/>
            <a:tailEnd/>
          </a:ln>
        </p:spPr>
        <p:txBody>
          <a:bodyPr/>
          <a:lstStyle/>
          <a:p>
            <a:fld id="{7805E872-DF3D-44E0-B0A9-4D62CD69D326}" type="slidenum">
              <a:rPr lang="en-US"/>
              <a:pPr/>
              <a:t>46</a:t>
            </a:fld>
            <a:endParaRPr lang="en-US"/>
          </a:p>
        </p:txBody>
      </p:sp>
      <p:sp>
        <p:nvSpPr>
          <p:cNvPr id="164867" name="Rectangle 2"/>
          <p:cNvSpPr>
            <a:spLocks noGrp="1" noRot="1" noChangeAspect="1" noChangeArrowheads="1" noTextEdit="1"/>
          </p:cNvSpPr>
          <p:nvPr>
            <p:ph type="sldImg"/>
          </p:nvPr>
        </p:nvSpPr>
        <p:spPr bwMode="auto">
          <a:xfrm>
            <a:off x="1281113" y="766763"/>
            <a:ext cx="4025900" cy="3019425"/>
          </a:xfrm>
          <a:noFill/>
          <a:ln>
            <a:solidFill>
              <a:srgbClr val="000000"/>
            </a:solidFill>
            <a:miter lim="800000"/>
            <a:headEnd/>
            <a:tailEnd/>
          </a:ln>
        </p:spPr>
      </p:sp>
      <p:sp>
        <p:nvSpPr>
          <p:cNvPr id="164868" name="Rectangle 3"/>
          <p:cNvSpPr>
            <a:spLocks noGrp="1" noChangeArrowheads="1"/>
          </p:cNvSpPr>
          <p:nvPr>
            <p:ph type="body" idx="1"/>
          </p:nvPr>
        </p:nvSpPr>
        <p:spPr bwMode="auto">
          <a:xfrm>
            <a:off x="935038" y="4383088"/>
            <a:ext cx="5140325" cy="4233862"/>
          </a:xfrm>
          <a:noFill/>
        </p:spPr>
        <p:txBody>
          <a:bodyPr wrap="square" lIns="91566" tIns="45785" rIns="91566" bIns="45785" numCol="1" anchor="t" anchorCtr="0" compatLnSpc="1">
            <a:prstTxWarp prst="textNoShape">
              <a:avLst/>
            </a:prstTxWarp>
          </a:bodyPr>
          <a:lstStyle/>
          <a:p>
            <a:pPr eaLnBrk="1" hangingPunct="1">
              <a:spcBef>
                <a:spcPct val="0"/>
              </a:spcBef>
            </a:pPr>
            <a:endParaRPr lang="en-US" b="1"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bwMode="auto">
          <a:ln>
            <a:miter lim="800000"/>
            <a:headEnd/>
            <a:tailEnd/>
          </a:ln>
        </p:spPr>
        <p:txBody>
          <a:bodyPr/>
          <a:lstStyle/>
          <a:p>
            <a:fld id="{56A28F85-1840-491F-B5A7-77ECB953EF6D}" type="slidenum">
              <a:rPr lang="en-US"/>
              <a:pPr/>
              <a:t>47</a:t>
            </a:fld>
            <a:endParaRPr lang="en-US"/>
          </a:p>
        </p:txBody>
      </p:sp>
      <p:sp>
        <p:nvSpPr>
          <p:cNvPr id="165891" name="Rectangle 2"/>
          <p:cNvSpPr>
            <a:spLocks noGrp="1" noRot="1" noChangeAspect="1" noChangeArrowheads="1" noTextEdit="1"/>
          </p:cNvSpPr>
          <p:nvPr>
            <p:ph type="sldImg"/>
          </p:nvPr>
        </p:nvSpPr>
        <p:spPr bwMode="auto">
          <a:xfrm>
            <a:off x="1281113" y="766763"/>
            <a:ext cx="4025900" cy="3019425"/>
          </a:xfrm>
          <a:noFill/>
          <a:ln>
            <a:solidFill>
              <a:srgbClr val="000000"/>
            </a:solidFill>
            <a:miter lim="800000"/>
            <a:headEnd/>
            <a:tailEnd/>
          </a:ln>
        </p:spPr>
      </p:sp>
      <p:sp>
        <p:nvSpPr>
          <p:cNvPr id="165892" name="Rectangle 3"/>
          <p:cNvSpPr>
            <a:spLocks noGrp="1" noChangeArrowheads="1"/>
          </p:cNvSpPr>
          <p:nvPr>
            <p:ph type="body" idx="1"/>
          </p:nvPr>
        </p:nvSpPr>
        <p:spPr bwMode="auto">
          <a:xfrm>
            <a:off x="935038" y="4383088"/>
            <a:ext cx="5140325" cy="4233862"/>
          </a:xfrm>
          <a:noFill/>
        </p:spPr>
        <p:txBody>
          <a:bodyPr wrap="square" lIns="91566" tIns="45785" rIns="91566" bIns="45785"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ln>
            <a:miter lim="800000"/>
            <a:headEnd/>
            <a:tailEnd/>
          </a:ln>
        </p:spPr>
        <p:txBody>
          <a:bodyPr/>
          <a:lstStyle/>
          <a:p>
            <a:fld id="{E571C738-762A-43BC-9F7F-8A7B3A0B1257}" type="slidenum">
              <a:rPr lang="en-US"/>
              <a:pPr/>
              <a:t>48</a:t>
            </a:fld>
            <a:endParaRPr lang="en-US"/>
          </a:p>
        </p:txBody>
      </p:sp>
      <p:sp>
        <p:nvSpPr>
          <p:cNvPr id="166915" name="Rectangle 2"/>
          <p:cNvSpPr>
            <a:spLocks noGrp="1" noRot="1" noChangeAspect="1" noChangeArrowheads="1" noTextEdit="1"/>
          </p:cNvSpPr>
          <p:nvPr>
            <p:ph type="sldImg"/>
          </p:nvPr>
        </p:nvSpPr>
        <p:spPr bwMode="auto">
          <a:xfrm>
            <a:off x="1281113" y="766763"/>
            <a:ext cx="4025900" cy="3019425"/>
          </a:xfrm>
          <a:noFill/>
          <a:ln>
            <a:solidFill>
              <a:srgbClr val="000000"/>
            </a:solidFill>
            <a:miter lim="800000"/>
            <a:headEnd/>
            <a:tailEnd/>
          </a:ln>
        </p:spPr>
      </p:sp>
      <p:sp>
        <p:nvSpPr>
          <p:cNvPr id="166916" name="Rectangle 3"/>
          <p:cNvSpPr>
            <a:spLocks noGrp="1" noChangeArrowheads="1"/>
          </p:cNvSpPr>
          <p:nvPr>
            <p:ph type="body" idx="1"/>
          </p:nvPr>
        </p:nvSpPr>
        <p:spPr bwMode="auto">
          <a:xfrm>
            <a:off x="935038" y="4383088"/>
            <a:ext cx="5140325" cy="4233862"/>
          </a:xfrm>
          <a:noFill/>
        </p:spPr>
        <p:txBody>
          <a:bodyPr wrap="square" lIns="91566" tIns="45785" rIns="91566" bIns="45785" numCol="1" anchor="t" anchorCtr="0" compatLnSpc="1">
            <a:prstTxWarp prst="textNoShape">
              <a:avLst/>
            </a:prstTxWarp>
          </a:bodyPr>
          <a:lstStyle/>
          <a:p>
            <a:pPr eaLnBrk="1" hangingPunct="1">
              <a:spcBef>
                <a:spcPct val="0"/>
              </a:spcBef>
            </a:pPr>
            <a:endParaRPr lang="en-US" smtClean="0"/>
          </a:p>
        </p:txBody>
      </p:sp>
      <p:sp>
        <p:nvSpPr>
          <p:cNvPr id="166917" name="Text Box 4"/>
          <p:cNvSpPr txBox="1">
            <a:spLocks noChangeArrowheads="1"/>
          </p:cNvSpPr>
          <p:nvPr/>
        </p:nvSpPr>
        <p:spPr bwMode="auto">
          <a:xfrm>
            <a:off x="1323975" y="4926013"/>
            <a:ext cx="4906963" cy="925512"/>
          </a:xfrm>
          <a:prstGeom prst="rect">
            <a:avLst/>
          </a:prstGeom>
          <a:noFill/>
          <a:ln w="9525">
            <a:noFill/>
            <a:miter lim="800000"/>
            <a:headEnd/>
            <a:tailEnd/>
          </a:ln>
        </p:spPr>
        <p:txBody>
          <a:bodyPr lIns="92830" tIns="46415" rIns="92830" bIns="46415">
            <a:spAutoFit/>
          </a:bodyPr>
          <a:lstStyle/>
          <a:p>
            <a:pPr defTabSz="930275" eaLnBrk="0" hangingPunct="0">
              <a:spcBef>
                <a:spcPct val="50000"/>
              </a:spcBef>
            </a:pPr>
            <a:r>
              <a:rPr lang="en-US" b="1">
                <a:latin typeface="Arial Unicode MS" pitchFamily="34" charset="-128"/>
              </a:rPr>
              <a:t>An example of how FACE identifies risk, is the case of a laborer who died during July of 1998 while working at a resurfacing operation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ln>
            <a:miter lim="800000"/>
            <a:headEnd/>
            <a:tailEnd/>
          </a:ln>
        </p:spPr>
        <p:txBody>
          <a:bodyPr/>
          <a:lstStyle/>
          <a:p>
            <a:fld id="{5370C7A7-A8DD-41E1-8867-9B3F812CC27A}" type="slidenum">
              <a:rPr lang="en-US"/>
              <a:pPr/>
              <a:t>49</a:t>
            </a:fld>
            <a:endParaRPr lang="en-US"/>
          </a:p>
        </p:txBody>
      </p:sp>
      <p:sp>
        <p:nvSpPr>
          <p:cNvPr id="167939" name="Rectangle 2"/>
          <p:cNvSpPr>
            <a:spLocks noGrp="1" noRot="1" noChangeAspect="1" noChangeArrowheads="1" noTextEdit="1"/>
          </p:cNvSpPr>
          <p:nvPr>
            <p:ph type="sldImg"/>
          </p:nvPr>
        </p:nvSpPr>
        <p:spPr bwMode="auto">
          <a:xfrm>
            <a:off x="1281113" y="766763"/>
            <a:ext cx="4025900" cy="3019425"/>
          </a:xfrm>
          <a:noFill/>
          <a:ln>
            <a:solidFill>
              <a:srgbClr val="000000"/>
            </a:solidFill>
            <a:miter lim="800000"/>
            <a:headEnd/>
            <a:tailEnd/>
          </a:ln>
        </p:spPr>
      </p:sp>
      <p:sp>
        <p:nvSpPr>
          <p:cNvPr id="167940" name="Rectangle 3"/>
          <p:cNvSpPr>
            <a:spLocks noGrp="1" noChangeArrowheads="1"/>
          </p:cNvSpPr>
          <p:nvPr>
            <p:ph type="body" idx="1"/>
          </p:nvPr>
        </p:nvSpPr>
        <p:spPr bwMode="auto">
          <a:xfrm>
            <a:off x="935038" y="4383088"/>
            <a:ext cx="5140325" cy="4233862"/>
          </a:xfrm>
          <a:noFill/>
        </p:spPr>
        <p:txBody>
          <a:bodyPr wrap="square" lIns="91566" tIns="45785" rIns="91566" bIns="45785"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bwMode="auto">
          <a:ln>
            <a:miter lim="800000"/>
            <a:headEnd/>
            <a:tailEnd/>
          </a:ln>
        </p:spPr>
        <p:txBody>
          <a:bodyPr/>
          <a:lstStyle/>
          <a:p>
            <a:fld id="{E0519CCC-2102-45D0-A0C7-D79D7462ADF5}" type="slidenum">
              <a:rPr lang="en-US"/>
              <a:pPr/>
              <a:t>50</a:t>
            </a:fld>
            <a:endParaRPr lang="en-US"/>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4" name="Rectangle 3"/>
          <p:cNvSpPr>
            <a:spLocks noGrp="1" noChangeArrowheads="1"/>
          </p:cNvSpPr>
          <p:nvPr>
            <p:ph type="body" idx="1"/>
          </p:nvPr>
        </p:nvSpPr>
        <p:spPr bwMode="auto">
          <a:xfrm>
            <a:off x="838200" y="4416425"/>
            <a:ext cx="5392738" cy="4879975"/>
          </a:xfrm>
          <a:noFill/>
        </p:spPr>
        <p:txBody>
          <a:bodyPr wrap="square" numCol="1" anchor="t" anchorCtr="0" compatLnSpc="1">
            <a:prstTxWarp prst="textNoShape">
              <a:avLst/>
            </a:prstTxWarp>
          </a:bodyPr>
          <a:lstStyle/>
          <a:p>
            <a:pPr eaLnBrk="1" hangingPunct="1">
              <a:spcBef>
                <a:spcPct val="0"/>
              </a:spcBef>
            </a:pPr>
            <a:r>
              <a:rPr lang="en-US" smtClean="0"/>
              <a:t>The next 3 slides show the area around different pieces of equipment where the operator can not see a 3 foot tall barrel.  Consider this the height of a person bent over to pick something up off the ground.  The grey area is blind to the operator.  The yellow area is visible with the use of mirrors.</a:t>
            </a:r>
          </a:p>
          <a:p>
            <a:pPr eaLnBrk="1" hangingPunct="1">
              <a:spcBef>
                <a:spcPct val="0"/>
              </a:spcBef>
            </a:pPr>
            <a:endParaRPr lang="en-US" smtClean="0"/>
          </a:p>
          <a:p>
            <a:pPr eaLnBrk="1" hangingPunct="1">
              <a:spcBef>
                <a:spcPct val="0"/>
              </a:spcBef>
            </a:pPr>
            <a:r>
              <a:rPr lang="en-US" smtClean="0"/>
              <a:t>This is the blind area diagram for a 3-axle dump truck. Notice the blind area extends 6-7 meters (18-21 feet) in front of the truck and that a relatively small percentage of the blind area to the side and rear of the truck is covered by the mirrors, shown here in yellow.  Also keep in mind the driver is usually focused on the drivers side when backing, making the area to the right rear of the truck particularly dangerous.</a:t>
            </a:r>
          </a:p>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bwMode="auto">
          <a:ln>
            <a:miter lim="800000"/>
            <a:headEnd/>
            <a:tailEnd/>
          </a:ln>
        </p:spPr>
        <p:txBody>
          <a:bodyPr/>
          <a:lstStyle/>
          <a:p>
            <a:fld id="{36627A70-D069-4CEB-8324-F517CDFB9F29}" type="slidenum">
              <a:rPr lang="en-US"/>
              <a:pPr/>
              <a:t>51</a:t>
            </a:fld>
            <a:endParaRPr lang="en-US"/>
          </a:p>
        </p:txBody>
      </p:sp>
      <p:sp>
        <p:nvSpPr>
          <p:cNvPr id="169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9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bwMode="auto">
          <a:ln>
            <a:miter lim="800000"/>
            <a:headEnd/>
            <a:tailEnd/>
          </a:ln>
        </p:spPr>
        <p:txBody>
          <a:bodyPr/>
          <a:lstStyle/>
          <a:p>
            <a:fld id="{8BEB1F65-0F05-45F9-9E41-641C31829380}" type="slidenum">
              <a:rPr lang="en-US"/>
              <a:pPr/>
              <a:t>52</a:t>
            </a:fld>
            <a:endParaRPr lang="en-US"/>
          </a:p>
        </p:txBody>
      </p:sp>
      <p:sp>
        <p:nvSpPr>
          <p:cNvPr id="171011"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p:spPr>
      </p:sp>
      <p:sp>
        <p:nvSpPr>
          <p:cNvPr id="171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43 year-old truck driver died from injuries received when the concrete mixer truck he was driving overturned into a creek bed.</a:t>
            </a:r>
          </a:p>
        </p:txBody>
      </p:sp>
      <p:sp>
        <p:nvSpPr>
          <p:cNvPr id="173060" name="Slide Number Placeholder 3"/>
          <p:cNvSpPr>
            <a:spLocks noGrp="1"/>
          </p:cNvSpPr>
          <p:nvPr>
            <p:ph type="sldNum" sz="quarter" idx="5"/>
          </p:nvPr>
        </p:nvSpPr>
        <p:spPr bwMode="auto">
          <a:ln>
            <a:miter lim="800000"/>
            <a:headEnd/>
            <a:tailEnd/>
          </a:ln>
        </p:spPr>
        <p:txBody>
          <a:bodyPr/>
          <a:lstStyle/>
          <a:p>
            <a:fld id="{D5F0277A-CE05-4823-8AA6-BABC7755FD38}" type="slidenum">
              <a:rPr lang="en-US"/>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90000"/>
              </a:lnSpc>
              <a:spcBef>
                <a:spcPct val="0"/>
              </a:spcBef>
            </a:pPr>
            <a:r>
              <a:rPr lang="en-US" smtClean="0"/>
              <a:t>Explain the scene.</a:t>
            </a:r>
          </a:p>
          <a:p>
            <a:pPr eaLnBrk="1" hangingPunct="1">
              <a:lnSpc>
                <a:spcPct val="90000"/>
              </a:lnSpc>
              <a:spcBef>
                <a:spcPct val="0"/>
              </a:spcBef>
              <a:buFontTx/>
              <a:buChar char="•"/>
            </a:pPr>
            <a:r>
              <a:rPr lang="en-US" smtClean="0"/>
              <a:t>The incident occurred on a low water temporary “haul” road that was constructed approximately four months prior to the incident on the east side of the bridge to move equipment and materials across the creek between the north and south sides of the project.</a:t>
            </a:r>
          </a:p>
          <a:p>
            <a:pPr eaLnBrk="1" hangingPunct="1">
              <a:lnSpc>
                <a:spcPct val="90000"/>
              </a:lnSpc>
              <a:spcBef>
                <a:spcPct val="0"/>
              </a:spcBef>
              <a:buFontTx/>
              <a:buChar char="•"/>
            </a:pPr>
            <a:r>
              <a:rPr lang="en-US" smtClean="0"/>
              <a:t>The low water bridge consisted of three-foot diameter culvert positioned in the creek bed. 318 feet in length, ranging from 19-24 feet wide, constructed of compacted indigenous earth to a level approximately four feet above the top of the culvert (7-8 feet above the creek bed).</a:t>
            </a:r>
          </a:p>
          <a:p>
            <a:pPr eaLnBrk="1" hangingPunct="1">
              <a:lnSpc>
                <a:spcPct val="90000"/>
              </a:lnSpc>
              <a:spcBef>
                <a:spcPct val="0"/>
              </a:spcBef>
              <a:buFontTx/>
              <a:buChar char="•"/>
            </a:pPr>
            <a:endParaRPr lang="en-US" smtClean="0"/>
          </a:p>
          <a:p>
            <a:pPr eaLnBrk="1" hangingPunct="1">
              <a:lnSpc>
                <a:spcPct val="90000"/>
              </a:lnSpc>
              <a:spcBef>
                <a:spcPct val="0"/>
              </a:spcBef>
              <a:buFontTx/>
              <a:buChar char="•"/>
            </a:pPr>
            <a:r>
              <a:rPr lang="en-US" smtClean="0"/>
              <a:t>The victim was the first of six trucks to be dispatched to the site that day. His truck was loaded and he left for the bridge site.</a:t>
            </a:r>
          </a:p>
          <a:p>
            <a:pPr eaLnBrk="1" hangingPunct="1">
              <a:lnSpc>
                <a:spcPct val="90000"/>
              </a:lnSpc>
              <a:spcBef>
                <a:spcPct val="0"/>
              </a:spcBef>
              <a:buFontTx/>
              <a:buChar char="•"/>
            </a:pPr>
            <a:r>
              <a:rPr lang="en-US" smtClean="0"/>
              <a:t>The concrete pumper truck arrived at the south side of the bridge site shortly after the victim.</a:t>
            </a:r>
          </a:p>
          <a:p>
            <a:pPr eaLnBrk="1" hangingPunct="1">
              <a:lnSpc>
                <a:spcPct val="90000"/>
              </a:lnSpc>
              <a:spcBef>
                <a:spcPct val="0"/>
              </a:spcBef>
              <a:buFontTx/>
              <a:buChar char="•"/>
            </a:pPr>
            <a:r>
              <a:rPr lang="en-US" smtClean="0"/>
              <a:t>The pump truck indicated to the bridge contractor foreman that additional staging space would be needed at the setup point near the north end of the haul road to accommodate the vehicles outriggers and pads.</a:t>
            </a:r>
          </a:p>
          <a:p>
            <a:pPr eaLnBrk="1" hangingPunct="1">
              <a:lnSpc>
                <a:spcPct val="90000"/>
              </a:lnSpc>
              <a:spcBef>
                <a:spcPct val="0"/>
              </a:spcBef>
              <a:buFontTx/>
              <a:buChar char="•"/>
            </a:pPr>
            <a:r>
              <a:rPr lang="en-US" smtClean="0"/>
              <a:t>The foreman instructed a dozer operator to make necessary alterations to the haul road.</a:t>
            </a:r>
          </a:p>
          <a:p>
            <a:pPr eaLnBrk="1" hangingPunct="1">
              <a:lnSpc>
                <a:spcPct val="90000"/>
              </a:lnSpc>
              <a:spcBef>
                <a:spcPct val="0"/>
              </a:spcBef>
              <a:buFontTx/>
              <a:buChar char="•"/>
            </a:pPr>
            <a:r>
              <a:rPr lang="en-US" smtClean="0"/>
              <a:t>When the alterations were completed the pump truck driver crossed the low water bridge and positioned his vehicle near the north end of the haul road.</a:t>
            </a:r>
          </a:p>
          <a:p>
            <a:pPr eaLnBrk="1" hangingPunct="1">
              <a:lnSpc>
                <a:spcPct val="90000"/>
              </a:lnSpc>
              <a:spcBef>
                <a:spcPct val="0"/>
              </a:spcBef>
              <a:buFontTx/>
              <a:buChar char="•"/>
            </a:pPr>
            <a:r>
              <a:rPr lang="en-US" smtClean="0"/>
              <a:t>When the victim arrived on the south side of the site he contacted the superintendent for instructions, and he was instructed to wait at the turn around point at the south end of the bridge until the pumper truck was set up.</a:t>
            </a:r>
          </a:p>
          <a:p>
            <a:pPr eaLnBrk="1" hangingPunct="1">
              <a:lnSpc>
                <a:spcPct val="90000"/>
              </a:lnSpc>
              <a:spcBef>
                <a:spcPct val="0"/>
              </a:spcBef>
              <a:buFontTx/>
              <a:buChar char="•"/>
            </a:pPr>
            <a:r>
              <a:rPr lang="en-US" smtClean="0"/>
              <a:t>A second concrete mixer truck also waited while the pump truck was positioned and set up for the pour.</a:t>
            </a:r>
          </a:p>
          <a:p>
            <a:pPr eaLnBrk="1" hangingPunct="1">
              <a:lnSpc>
                <a:spcPct val="90000"/>
              </a:lnSpc>
              <a:spcBef>
                <a:spcPct val="0"/>
              </a:spcBef>
              <a:buFontTx/>
              <a:buChar char="•"/>
            </a:pPr>
            <a:r>
              <a:rPr lang="en-US" smtClean="0"/>
              <a:t>As the pump truck driver and bridge contractor were completing the pump truck set up, the bridge contractor foreman instructed the first mixer driver to turn his truck around and prepare to back across the low water bridge.</a:t>
            </a:r>
          </a:p>
          <a:p>
            <a:pPr eaLnBrk="1" hangingPunct="1">
              <a:lnSpc>
                <a:spcPct val="90000"/>
              </a:lnSpc>
              <a:spcBef>
                <a:spcPct val="0"/>
              </a:spcBef>
              <a:buFontTx/>
              <a:buChar char="•"/>
            </a:pPr>
            <a:r>
              <a:rPr lang="en-US" smtClean="0"/>
              <a:t>The driver positioned his vehicle squarely in the haul road and began backing down the incline toward the low water bridge. </a:t>
            </a:r>
          </a:p>
          <a:p>
            <a:pPr eaLnBrk="1" hangingPunct="1">
              <a:lnSpc>
                <a:spcPct val="90000"/>
              </a:lnSpc>
              <a:spcBef>
                <a:spcPct val="0"/>
              </a:spcBef>
              <a:buFontTx/>
              <a:buChar char="•"/>
            </a:pPr>
            <a:r>
              <a:rPr lang="en-US" smtClean="0"/>
              <a:t>A bridge contractor employee observed the truck backing at an angle and shouted a warning as the truck began to slide towards the edge of the road.</a:t>
            </a:r>
          </a:p>
          <a:p>
            <a:pPr eaLnBrk="1" hangingPunct="1">
              <a:lnSpc>
                <a:spcPct val="90000"/>
              </a:lnSpc>
              <a:spcBef>
                <a:spcPct val="0"/>
              </a:spcBef>
              <a:buFontTx/>
              <a:buChar char="•"/>
            </a:pPr>
            <a:r>
              <a:rPr lang="en-US" smtClean="0"/>
              <a:t>The victim attempted to exit the vehicle on the passenger side, the truck hesitated then rolled into the creek bed as a section of the road (measuring approximately twelve feet in length, and five feet in width) sheared off the road shoulder and collapsed into the creek.</a:t>
            </a:r>
          </a:p>
          <a:p>
            <a:pPr eaLnBrk="1" hangingPunct="1">
              <a:lnSpc>
                <a:spcPct val="90000"/>
              </a:lnSpc>
              <a:spcBef>
                <a:spcPct val="0"/>
              </a:spcBef>
              <a:buFontTx/>
              <a:buChar char="•"/>
            </a:pPr>
            <a:r>
              <a:rPr lang="en-US" smtClean="0"/>
              <a:t>The mixer drum flipped completely over, landing upside-down in a creek bed and slamming the cab into the steep creek bed.</a:t>
            </a:r>
          </a:p>
        </p:txBody>
      </p:sp>
      <p:sp>
        <p:nvSpPr>
          <p:cNvPr id="174084" name="Slide Number Placeholder 3"/>
          <p:cNvSpPr>
            <a:spLocks noGrp="1"/>
          </p:cNvSpPr>
          <p:nvPr>
            <p:ph type="sldNum" sz="quarter" idx="5"/>
          </p:nvPr>
        </p:nvSpPr>
        <p:spPr bwMode="auto">
          <a:ln>
            <a:miter lim="800000"/>
            <a:headEnd/>
            <a:tailEnd/>
          </a:ln>
        </p:spPr>
        <p:txBody>
          <a:bodyPr/>
          <a:lstStyle/>
          <a:p>
            <a:fld id="{1214B284-F5D4-4D94-A769-FCB750FDA076}" type="slidenum">
              <a:rPr lang="en-US"/>
              <a:pPr/>
              <a:t>55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p>
            <a:fld id="{C9133E7B-2C7E-4665-93BD-667FBEF352AE}" type="slidenum">
              <a:rPr lang="en-US"/>
              <a:pPr/>
              <a:t>5</a:t>
            </a:fld>
            <a:endParaRPr lang="en-US"/>
          </a:p>
        </p:txBody>
      </p:sp>
      <p:sp>
        <p:nvSpPr>
          <p:cNvPr id="1372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72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endParaRPr lang="en-US" sz="90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latin typeface="Arial Narrow" pitchFamily="34" charset="0"/>
              </a:rPr>
              <a:t>View of the crushed truck cab.</a:t>
            </a:r>
          </a:p>
          <a:p>
            <a:pPr eaLnBrk="1" hangingPunct="1">
              <a:spcBef>
                <a:spcPct val="0"/>
              </a:spcBef>
            </a:pPr>
            <a:endParaRPr lang="en-US" smtClean="0">
              <a:latin typeface="Arial Narrow" pitchFamily="34" charset="0"/>
            </a:endParaRPr>
          </a:p>
          <a:p>
            <a:pPr eaLnBrk="1" hangingPunct="1">
              <a:spcBef>
                <a:spcPct val="0"/>
              </a:spcBef>
              <a:buFontTx/>
              <a:buChar char="•"/>
            </a:pPr>
            <a:r>
              <a:rPr lang="en-US" smtClean="0">
                <a:latin typeface="Arial Narrow" pitchFamily="34" charset="0"/>
              </a:rPr>
              <a:t>The impact crushed the roof of the cab and trapped the driver inside the vehicle.</a:t>
            </a:r>
          </a:p>
          <a:p>
            <a:pPr eaLnBrk="1" hangingPunct="1">
              <a:spcBef>
                <a:spcPct val="0"/>
              </a:spcBef>
              <a:buFontTx/>
              <a:buChar char="•"/>
            </a:pPr>
            <a:endParaRPr lang="en-US" smtClean="0">
              <a:latin typeface="Arial Narrow" pitchFamily="34" charset="0"/>
            </a:endParaRPr>
          </a:p>
          <a:p>
            <a:pPr eaLnBrk="1" hangingPunct="1">
              <a:spcBef>
                <a:spcPct val="0"/>
              </a:spcBef>
              <a:buFontTx/>
              <a:buChar char="•"/>
            </a:pPr>
            <a:r>
              <a:rPr lang="en-US" smtClean="0">
                <a:latin typeface="Arial Narrow" pitchFamily="34" charset="0"/>
              </a:rPr>
              <a:t>Recommendation #1: If a thorough review is conducted in preparation for road construction then hazards and risk can be eliminated and/or controlled.</a:t>
            </a:r>
          </a:p>
          <a:p>
            <a:pPr lvl="1" eaLnBrk="1" hangingPunct="1">
              <a:spcBef>
                <a:spcPct val="0"/>
              </a:spcBef>
              <a:buFontTx/>
              <a:buChar char="•"/>
            </a:pPr>
            <a:r>
              <a:rPr lang="en-US" smtClean="0">
                <a:latin typeface="Arial Narrow" pitchFamily="34" charset="0"/>
              </a:rPr>
              <a:t>Investigators found the material at the edge of the road crumbled easily to touch.</a:t>
            </a:r>
          </a:p>
          <a:p>
            <a:pPr eaLnBrk="1" hangingPunct="1">
              <a:spcBef>
                <a:spcPct val="0"/>
              </a:spcBef>
              <a:buFontTx/>
              <a:buChar char="•"/>
            </a:pPr>
            <a:r>
              <a:rPr lang="en-US" smtClean="0">
                <a:latin typeface="Arial Narrow" pitchFamily="34" charset="0"/>
              </a:rPr>
              <a:t>Recommendation #2: Proper engineering principles should be applied to the design and construction of any temporary haul road where critical hazards and risks have been identified.</a:t>
            </a:r>
          </a:p>
          <a:p>
            <a:pPr eaLnBrk="1" hangingPunct="1">
              <a:spcBef>
                <a:spcPct val="0"/>
              </a:spcBef>
              <a:buFontTx/>
              <a:buChar char="•"/>
            </a:pPr>
            <a:r>
              <a:rPr lang="en-US" smtClean="0">
                <a:latin typeface="Arial Narrow" pitchFamily="34" charset="0"/>
              </a:rPr>
              <a:t>Recommendation #3: Inspection and maintenance requirements should be appropriate for the environmental conditions and intended use of the road. </a:t>
            </a:r>
          </a:p>
          <a:p>
            <a:pPr lvl="1" eaLnBrk="1" hangingPunct="1">
              <a:spcBef>
                <a:spcPct val="0"/>
              </a:spcBef>
              <a:buFontTx/>
              <a:buChar char="•"/>
            </a:pPr>
            <a:r>
              <a:rPr lang="en-US" smtClean="0">
                <a:latin typeface="Arial Narrow" pitchFamily="34" charset="0"/>
              </a:rPr>
              <a:t>The area was experiencing a serious drought at the time of the incident, resulting in lack of cohesion from the absence of moisture in the road material.</a:t>
            </a:r>
          </a:p>
          <a:p>
            <a:pPr eaLnBrk="1" hangingPunct="1">
              <a:spcBef>
                <a:spcPct val="0"/>
              </a:spcBef>
            </a:pPr>
            <a:r>
              <a:rPr lang="en-US" smtClean="0">
                <a:latin typeface="Arial Narrow" pitchFamily="34" charset="0"/>
                <a:cs typeface="Arial" pitchFamily="34" charset="0"/>
              </a:rPr>
              <a:t>Recommendation #4:</a:t>
            </a:r>
          </a:p>
          <a:p>
            <a:pPr marL="742950" lvl="2" indent="-342900" eaLnBrk="1" hangingPunct="1">
              <a:spcBef>
                <a:spcPct val="0"/>
              </a:spcBef>
              <a:buFont typeface="Wingdings" pitchFamily="2" charset="2"/>
              <a:buChar char="Ø"/>
            </a:pPr>
            <a:r>
              <a:rPr lang="en-US" smtClean="0">
                <a:latin typeface="Arial Narrow" pitchFamily="34" charset="0"/>
                <a:cs typeface="Arial" pitchFamily="34" charset="0"/>
              </a:rPr>
              <a:t>Employers should establish written policies that require vehicle operators to inspect any temporary road.</a:t>
            </a:r>
          </a:p>
          <a:p>
            <a:pPr eaLnBrk="1" hangingPunct="1">
              <a:spcBef>
                <a:spcPct val="0"/>
              </a:spcBef>
            </a:pPr>
            <a:r>
              <a:rPr lang="en-US" smtClean="0">
                <a:latin typeface="Arial Narrow" pitchFamily="34" charset="0"/>
                <a:cs typeface="Arial" pitchFamily="34" charset="0"/>
              </a:rPr>
              <a:t>Recommendation #5:</a:t>
            </a:r>
          </a:p>
          <a:p>
            <a:pPr lvl="1" eaLnBrk="1" hangingPunct="1">
              <a:spcBef>
                <a:spcPct val="0"/>
              </a:spcBef>
              <a:buFont typeface="Wingdings" pitchFamily="2" charset="2"/>
              <a:buChar char="Ø"/>
            </a:pPr>
            <a:r>
              <a:rPr lang="en-US" smtClean="0">
                <a:latin typeface="Arial Narrow" pitchFamily="34" charset="0"/>
                <a:cs typeface="Arial" pitchFamily="34" charset="0"/>
              </a:rPr>
              <a:t>Employers should establish written policies that require vehicle operators to obtain the assistance of a guide while backing vehicles.</a:t>
            </a:r>
          </a:p>
          <a:p>
            <a:pPr eaLnBrk="1" hangingPunct="1">
              <a:spcBef>
                <a:spcPct val="0"/>
              </a:spcBef>
              <a:buFontTx/>
              <a:buChar char="•"/>
            </a:pPr>
            <a:endParaRPr lang="en-US" smtClean="0"/>
          </a:p>
        </p:txBody>
      </p:sp>
      <p:sp>
        <p:nvSpPr>
          <p:cNvPr id="175108" name="Slide Number Placeholder 3"/>
          <p:cNvSpPr>
            <a:spLocks noGrp="1"/>
          </p:cNvSpPr>
          <p:nvPr>
            <p:ph type="sldNum" sz="quarter" idx="5"/>
          </p:nvPr>
        </p:nvSpPr>
        <p:spPr bwMode="auto">
          <a:ln>
            <a:miter lim="800000"/>
            <a:headEnd/>
            <a:tailEnd/>
          </a:ln>
        </p:spPr>
        <p:txBody>
          <a:bodyPr/>
          <a:lstStyle/>
          <a:p>
            <a:fld id="{549F2803-AF10-4905-8523-E2AF53EAFB27}" type="slidenum">
              <a:rPr lang="en-US"/>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mtClean="0"/>
              <a:t>Recommendation #1: If a thorough review is conducted in preparation for road construction then hazards and risk can be eliminated and/or controlled.</a:t>
            </a:r>
          </a:p>
          <a:p>
            <a:pPr lvl="1" eaLnBrk="1" hangingPunct="1">
              <a:spcBef>
                <a:spcPct val="0"/>
              </a:spcBef>
              <a:buFontTx/>
              <a:buChar char="•"/>
            </a:pPr>
            <a:r>
              <a:rPr lang="en-US" smtClean="0"/>
              <a:t>Investigators found the material at the edge of the road crumbled easily to touch.</a:t>
            </a:r>
          </a:p>
          <a:p>
            <a:pPr eaLnBrk="1" hangingPunct="1">
              <a:spcBef>
                <a:spcPct val="0"/>
              </a:spcBef>
              <a:buFontTx/>
              <a:buChar char="•"/>
            </a:pPr>
            <a:r>
              <a:rPr lang="en-US" smtClean="0"/>
              <a:t>Recommendation #2: Proper engineering principles should be applied to the design and construction of any temporary haul road where critical hazards and risks have been identified.</a:t>
            </a:r>
          </a:p>
          <a:p>
            <a:pPr eaLnBrk="1" hangingPunct="1">
              <a:spcBef>
                <a:spcPct val="0"/>
              </a:spcBef>
              <a:buFontTx/>
              <a:buChar char="•"/>
            </a:pPr>
            <a:r>
              <a:rPr lang="en-US" smtClean="0"/>
              <a:t>Recommendation #3: Inspection and maintenance requirements should be appropriate for the environmental conditions and intended use of the road. </a:t>
            </a:r>
          </a:p>
          <a:p>
            <a:pPr lvl="1" eaLnBrk="1" hangingPunct="1">
              <a:spcBef>
                <a:spcPct val="0"/>
              </a:spcBef>
              <a:buFontTx/>
              <a:buChar char="•"/>
            </a:pPr>
            <a:r>
              <a:rPr lang="en-US" smtClean="0"/>
              <a:t>The area was experiencing a serious drought at the time of the incident, resulting in lack of cohesion from the absence of moisture in the road material.</a:t>
            </a:r>
          </a:p>
          <a:p>
            <a:pPr eaLnBrk="1" hangingPunct="1">
              <a:spcBef>
                <a:spcPct val="0"/>
              </a:spcBef>
            </a:pPr>
            <a:r>
              <a:rPr lang="en-US" sz="2800" smtClean="0">
                <a:latin typeface="Arial" pitchFamily="34" charset="0"/>
                <a:cs typeface="Arial" pitchFamily="34" charset="0"/>
              </a:rPr>
              <a:t>Recommendation #4:</a:t>
            </a:r>
          </a:p>
          <a:p>
            <a:pPr marL="742950" lvl="2" indent="-342900" eaLnBrk="1" hangingPunct="1">
              <a:spcBef>
                <a:spcPct val="0"/>
              </a:spcBef>
              <a:buFont typeface="Wingdings" pitchFamily="2" charset="2"/>
              <a:buChar char="Ø"/>
            </a:pPr>
            <a:r>
              <a:rPr lang="en-US" smtClean="0">
                <a:latin typeface="Arial" pitchFamily="34" charset="0"/>
                <a:cs typeface="Arial" pitchFamily="34" charset="0"/>
              </a:rPr>
              <a:t>Employers should establish written policies that require vehicle operators to inspect any temporary road.</a:t>
            </a:r>
          </a:p>
          <a:p>
            <a:pPr eaLnBrk="1" hangingPunct="1">
              <a:spcBef>
                <a:spcPct val="0"/>
              </a:spcBef>
            </a:pPr>
            <a:r>
              <a:rPr lang="en-US" sz="2800" smtClean="0">
                <a:latin typeface="Arial" pitchFamily="34" charset="0"/>
                <a:cs typeface="Arial" pitchFamily="34" charset="0"/>
              </a:rPr>
              <a:t>Recommendation #5:</a:t>
            </a:r>
          </a:p>
          <a:p>
            <a:pPr lvl="1" eaLnBrk="1" hangingPunct="1">
              <a:spcBef>
                <a:spcPct val="0"/>
              </a:spcBef>
              <a:buFont typeface="Wingdings" pitchFamily="2" charset="2"/>
              <a:buChar char="Ø"/>
            </a:pPr>
            <a:r>
              <a:rPr lang="en-US" sz="2400" smtClean="0">
                <a:latin typeface="Arial" pitchFamily="34" charset="0"/>
                <a:cs typeface="Arial" pitchFamily="34" charset="0"/>
              </a:rPr>
              <a:t>Employers should establish written policies that require vehicle operators to obtain the assistance of a guide while backing vehicles.</a:t>
            </a:r>
          </a:p>
          <a:p>
            <a:pPr eaLnBrk="1" hangingPunct="1">
              <a:spcBef>
                <a:spcPct val="0"/>
              </a:spcBef>
              <a:buFontTx/>
              <a:buChar char="•"/>
            </a:pPr>
            <a:endParaRPr lang="en-US" smtClean="0"/>
          </a:p>
        </p:txBody>
      </p:sp>
      <p:sp>
        <p:nvSpPr>
          <p:cNvPr id="176132" name="Slide Number Placeholder 3"/>
          <p:cNvSpPr>
            <a:spLocks noGrp="1"/>
          </p:cNvSpPr>
          <p:nvPr>
            <p:ph type="sldNum" sz="quarter" idx="5"/>
          </p:nvPr>
        </p:nvSpPr>
        <p:spPr bwMode="auto">
          <a:ln>
            <a:miter lim="800000"/>
            <a:headEnd/>
            <a:tailEnd/>
          </a:ln>
        </p:spPr>
        <p:txBody>
          <a:bodyPr/>
          <a:lstStyle/>
          <a:p>
            <a:fld id="{242F70BA-B578-4B78-8F2D-E7F593005D98}" type="slidenum">
              <a:rPr lang="en-US"/>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Written policies should require vehicle operators to inspect any temporary road or other off-road terrain before attempting to drive a vehicle in such locations.</a:t>
            </a:r>
          </a:p>
          <a:p>
            <a:pPr eaLnBrk="1" hangingPunct="1">
              <a:spcBef>
                <a:spcPct val="0"/>
              </a:spcBef>
            </a:pPr>
            <a:endParaRPr lang="en-US" smtClean="0"/>
          </a:p>
          <a:p>
            <a:pPr eaLnBrk="1" hangingPunct="1">
              <a:spcBef>
                <a:spcPct val="0"/>
              </a:spcBef>
            </a:pPr>
            <a:r>
              <a:rPr lang="en-US" smtClean="0"/>
              <a:t>Recommendation #5: When backing vehicles into or through any hazardous area employers should establish written policies that require vehicle operators to obtain the assistance of a guide.</a:t>
            </a:r>
          </a:p>
        </p:txBody>
      </p:sp>
      <p:sp>
        <p:nvSpPr>
          <p:cNvPr id="177156" name="Slide Number Placeholder 3"/>
          <p:cNvSpPr>
            <a:spLocks noGrp="1"/>
          </p:cNvSpPr>
          <p:nvPr>
            <p:ph type="sldNum" sz="quarter" idx="5"/>
          </p:nvPr>
        </p:nvSpPr>
        <p:spPr bwMode="auto">
          <a:ln>
            <a:miter lim="800000"/>
            <a:headEnd/>
            <a:tailEnd/>
          </a:ln>
        </p:spPr>
        <p:txBody>
          <a:bodyPr/>
          <a:lstStyle/>
          <a:p>
            <a:fld id="{2697BDB9-F786-4FEC-A50A-1BE1F11D45FA}" type="slidenum">
              <a:rPr lang="en-US"/>
              <a:pPr/>
              <a:t>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ln>
            <a:miter lim="800000"/>
            <a:headEnd/>
            <a:tailEnd/>
          </a:ln>
        </p:spPr>
        <p:txBody>
          <a:bodyPr/>
          <a:lstStyle/>
          <a:p>
            <a:fld id="{E72FCCC3-6B46-4F31-A2EC-6C846990A761}" type="slidenum">
              <a:rPr lang="en-US"/>
              <a:pPr/>
              <a:t>59</a:t>
            </a:fld>
            <a:endParaRPr lang="en-US"/>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bwMode="auto">
          <a:xfrm>
            <a:off x="838200" y="4416425"/>
            <a:ext cx="5334000" cy="4183063"/>
          </a:xfrm>
          <a:noFill/>
        </p:spPr>
        <p:txBody>
          <a:bodyPr wrap="square" numCol="1" anchor="t" anchorCtr="0" compatLnSpc="1">
            <a:prstTxWarp prst="textNoShape">
              <a:avLst/>
            </a:prstTxWarp>
          </a:bodyPr>
          <a:lstStyle/>
          <a:p>
            <a:pPr eaLnBrk="1" hangingPunct="1">
              <a:spcBef>
                <a:spcPct val="0"/>
              </a:spcBef>
            </a:pPr>
            <a:r>
              <a:rPr lang="en-US" b="1" smtClean="0"/>
              <a:t>Good Afternoon,</a:t>
            </a:r>
          </a:p>
          <a:p>
            <a:pPr eaLnBrk="1" hangingPunct="1">
              <a:spcBef>
                <a:spcPct val="0"/>
              </a:spcBef>
            </a:pPr>
            <a:r>
              <a:rPr lang="en-US" b="1" smtClean="0"/>
              <a:t>Thank you for your interest in making work zones safer– both for the workers that occupy the work space and for the road users that travel through the traffic space.  Of all work zone issues, the issues surrounding getting work vehicles and equipment from active traffic into the work area and back again requires optimization of work zone safety on both sides of the barrels.  Safe access/egress is critical to work zone safety, yet unfortunately is not typically thought out early enough in the design and build stages of a project.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bwMode="auto">
          <a:ln>
            <a:miter lim="800000"/>
            <a:headEnd/>
            <a:tailEnd/>
          </a:ln>
        </p:spPr>
        <p:txBody>
          <a:bodyPr/>
          <a:lstStyle/>
          <a:p>
            <a:fld id="{6FA9B372-6215-45B9-A2AE-AAD783645EBD}" type="slidenum">
              <a:rPr lang="en-US"/>
              <a:pPr/>
              <a:t>60</a:t>
            </a:fld>
            <a:endParaRPr lang="en-US"/>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80" name="Rectangle 3"/>
          <p:cNvSpPr>
            <a:spLocks noGrp="1" noChangeArrowheads="1"/>
          </p:cNvSpPr>
          <p:nvPr>
            <p:ph type="body" idx="1"/>
          </p:nvPr>
        </p:nvSpPr>
        <p:spPr bwMode="auto">
          <a:xfrm>
            <a:off x="839788" y="4416425"/>
            <a:ext cx="5330825" cy="4183063"/>
          </a:xfrm>
          <a:noFill/>
        </p:spPr>
        <p:txBody>
          <a:bodyPr wrap="square" numCol="1" anchor="t" anchorCtr="0" compatLnSpc="1">
            <a:prstTxWarp prst="textNoShape">
              <a:avLst/>
            </a:prstTxWarp>
          </a:bodyPr>
          <a:lstStyle/>
          <a:p>
            <a:pPr eaLnBrk="1" hangingPunct="1">
              <a:spcBef>
                <a:spcPct val="0"/>
              </a:spcBef>
            </a:pPr>
            <a:endParaRPr lang="en-US" b="1"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90000"/>
              </a:lnSpc>
              <a:spcBef>
                <a:spcPct val="0"/>
              </a:spcBef>
            </a:pPr>
            <a:r>
              <a:rPr lang="en-US" smtClean="0"/>
              <a:t>Explain the scene.</a:t>
            </a:r>
          </a:p>
          <a:p>
            <a:pPr eaLnBrk="1" hangingPunct="1">
              <a:lnSpc>
                <a:spcPct val="90000"/>
              </a:lnSpc>
              <a:spcBef>
                <a:spcPct val="0"/>
              </a:spcBef>
              <a:buFontTx/>
              <a:buChar char="•"/>
            </a:pPr>
            <a:r>
              <a:rPr lang="en-US" smtClean="0"/>
              <a:t>The incident occurred on a low water temporary “haul” road that was constructed approximately four months prior to the incident on the east side of the bridge to move equipment and materials across the creek between the north and south sides of the project.</a:t>
            </a:r>
          </a:p>
          <a:p>
            <a:pPr eaLnBrk="1" hangingPunct="1">
              <a:lnSpc>
                <a:spcPct val="90000"/>
              </a:lnSpc>
              <a:spcBef>
                <a:spcPct val="0"/>
              </a:spcBef>
              <a:buFontTx/>
              <a:buChar char="•"/>
            </a:pPr>
            <a:r>
              <a:rPr lang="en-US" smtClean="0"/>
              <a:t>The low water bridge consisted of three-foot diameter culvert positioned in the creek bed. 318 feet in length, ranging from 19-24 feet wide, constructed of compacted indigenous earth to a level approximately four feet above the top of the culvert (7-8 feet above the creek bed).</a:t>
            </a:r>
          </a:p>
          <a:p>
            <a:pPr eaLnBrk="1" hangingPunct="1">
              <a:lnSpc>
                <a:spcPct val="90000"/>
              </a:lnSpc>
              <a:spcBef>
                <a:spcPct val="0"/>
              </a:spcBef>
              <a:buFontTx/>
              <a:buChar char="•"/>
            </a:pPr>
            <a:endParaRPr lang="en-US" smtClean="0"/>
          </a:p>
          <a:p>
            <a:pPr eaLnBrk="1" hangingPunct="1">
              <a:lnSpc>
                <a:spcPct val="90000"/>
              </a:lnSpc>
              <a:spcBef>
                <a:spcPct val="0"/>
              </a:spcBef>
              <a:buFontTx/>
              <a:buChar char="•"/>
            </a:pPr>
            <a:r>
              <a:rPr lang="en-US" smtClean="0"/>
              <a:t>The victim was the first of six trucks to be dispatched to the site that day. His truck was loaded and he left for the bridge site.</a:t>
            </a:r>
          </a:p>
          <a:p>
            <a:pPr eaLnBrk="1" hangingPunct="1">
              <a:lnSpc>
                <a:spcPct val="90000"/>
              </a:lnSpc>
              <a:spcBef>
                <a:spcPct val="0"/>
              </a:spcBef>
              <a:buFontTx/>
              <a:buChar char="•"/>
            </a:pPr>
            <a:r>
              <a:rPr lang="en-US" smtClean="0"/>
              <a:t>The concrete pumper truck arrived at the south side of the bridge site shortly after the victim.</a:t>
            </a:r>
          </a:p>
          <a:p>
            <a:pPr eaLnBrk="1" hangingPunct="1">
              <a:lnSpc>
                <a:spcPct val="90000"/>
              </a:lnSpc>
              <a:spcBef>
                <a:spcPct val="0"/>
              </a:spcBef>
              <a:buFontTx/>
              <a:buChar char="•"/>
            </a:pPr>
            <a:r>
              <a:rPr lang="en-US" smtClean="0"/>
              <a:t>The pump truck indicated to the bridge contractor foreman that additional staging space would be needed at the setup point near the north end of the haul road to accommodate the vehicles outriggers and pads.</a:t>
            </a:r>
          </a:p>
          <a:p>
            <a:pPr eaLnBrk="1" hangingPunct="1">
              <a:lnSpc>
                <a:spcPct val="90000"/>
              </a:lnSpc>
              <a:spcBef>
                <a:spcPct val="0"/>
              </a:spcBef>
              <a:buFontTx/>
              <a:buChar char="•"/>
            </a:pPr>
            <a:r>
              <a:rPr lang="en-US" smtClean="0"/>
              <a:t>The foreman instructed a dozer operator to make necessary alterations to the haul road.</a:t>
            </a:r>
          </a:p>
          <a:p>
            <a:pPr eaLnBrk="1" hangingPunct="1">
              <a:lnSpc>
                <a:spcPct val="90000"/>
              </a:lnSpc>
              <a:spcBef>
                <a:spcPct val="0"/>
              </a:spcBef>
              <a:buFontTx/>
              <a:buChar char="•"/>
            </a:pPr>
            <a:r>
              <a:rPr lang="en-US" smtClean="0"/>
              <a:t>When the alterations were completed the pump truck driver crossed the low water bridge and positioned his vehicle near the north end of the haul road.</a:t>
            </a:r>
          </a:p>
          <a:p>
            <a:pPr eaLnBrk="1" hangingPunct="1">
              <a:lnSpc>
                <a:spcPct val="90000"/>
              </a:lnSpc>
              <a:spcBef>
                <a:spcPct val="0"/>
              </a:spcBef>
              <a:buFontTx/>
              <a:buChar char="•"/>
            </a:pPr>
            <a:r>
              <a:rPr lang="en-US" smtClean="0"/>
              <a:t>When the victim arrived on the south side of the site he contacted the superintendent for instructions, and he was instructed to wait at the turn around point at the south end of the bridge until the pumper truck was set up.</a:t>
            </a:r>
          </a:p>
          <a:p>
            <a:pPr eaLnBrk="1" hangingPunct="1">
              <a:lnSpc>
                <a:spcPct val="90000"/>
              </a:lnSpc>
              <a:spcBef>
                <a:spcPct val="0"/>
              </a:spcBef>
              <a:buFontTx/>
              <a:buChar char="•"/>
            </a:pPr>
            <a:r>
              <a:rPr lang="en-US" smtClean="0"/>
              <a:t>A second concrete mixer truck also waited while the pump truck was positioned and set up for the pour.</a:t>
            </a:r>
          </a:p>
          <a:p>
            <a:pPr eaLnBrk="1" hangingPunct="1">
              <a:lnSpc>
                <a:spcPct val="90000"/>
              </a:lnSpc>
              <a:spcBef>
                <a:spcPct val="0"/>
              </a:spcBef>
              <a:buFontTx/>
              <a:buChar char="•"/>
            </a:pPr>
            <a:r>
              <a:rPr lang="en-US" smtClean="0"/>
              <a:t>As the pump truck driver and bridge contractor were completing the pump truck set up, the bridge contractor foreman instructed the first mixer driver to turn his truck around and prepare to back across the low water bridge.</a:t>
            </a:r>
          </a:p>
          <a:p>
            <a:pPr eaLnBrk="1" hangingPunct="1">
              <a:lnSpc>
                <a:spcPct val="90000"/>
              </a:lnSpc>
              <a:spcBef>
                <a:spcPct val="0"/>
              </a:spcBef>
              <a:buFontTx/>
              <a:buChar char="•"/>
            </a:pPr>
            <a:r>
              <a:rPr lang="en-US" smtClean="0"/>
              <a:t>The driver positioned his vehicle squarely in the haul road and began backing down the incline toward the low water bridge. </a:t>
            </a:r>
          </a:p>
          <a:p>
            <a:pPr eaLnBrk="1" hangingPunct="1">
              <a:lnSpc>
                <a:spcPct val="90000"/>
              </a:lnSpc>
              <a:spcBef>
                <a:spcPct val="0"/>
              </a:spcBef>
              <a:buFontTx/>
              <a:buChar char="•"/>
            </a:pPr>
            <a:r>
              <a:rPr lang="en-US" smtClean="0"/>
              <a:t>A bridge contractor employee observed the truck backing at an angle and shouted a warning as the truck began to slide towards the edge of the road.</a:t>
            </a:r>
          </a:p>
          <a:p>
            <a:pPr eaLnBrk="1" hangingPunct="1">
              <a:lnSpc>
                <a:spcPct val="90000"/>
              </a:lnSpc>
              <a:spcBef>
                <a:spcPct val="0"/>
              </a:spcBef>
              <a:buFontTx/>
              <a:buChar char="•"/>
            </a:pPr>
            <a:r>
              <a:rPr lang="en-US" smtClean="0"/>
              <a:t>The victim attempted to exit the vehicle on the passenger side, the truck hesitated then rolled into the creek bed as a section of the road (measuring approximately twelve feet in length, and five feet in width) sheared off the road shoulder and collapsed into the creek.</a:t>
            </a:r>
          </a:p>
          <a:p>
            <a:pPr eaLnBrk="1" hangingPunct="1">
              <a:lnSpc>
                <a:spcPct val="90000"/>
              </a:lnSpc>
              <a:spcBef>
                <a:spcPct val="0"/>
              </a:spcBef>
              <a:buFontTx/>
              <a:buChar char="•"/>
            </a:pPr>
            <a:r>
              <a:rPr lang="en-US" smtClean="0"/>
              <a:t>The mixer drum flipped completely over, landing upside-down in a creek bed and slamming the cab into the steep creek bed.</a:t>
            </a:r>
          </a:p>
        </p:txBody>
      </p:sp>
      <p:sp>
        <p:nvSpPr>
          <p:cNvPr id="180228" name="Slide Number Placeholder 3"/>
          <p:cNvSpPr>
            <a:spLocks noGrp="1"/>
          </p:cNvSpPr>
          <p:nvPr>
            <p:ph type="sldNum" sz="quarter" idx="5"/>
          </p:nvPr>
        </p:nvSpPr>
        <p:spPr bwMode="auto">
          <a:ln>
            <a:miter lim="800000"/>
            <a:headEnd/>
            <a:tailEnd/>
          </a:ln>
        </p:spPr>
        <p:txBody>
          <a:bodyPr/>
          <a:lstStyle/>
          <a:p>
            <a:fld id="{6C5F024C-9376-4BE7-869A-517F9CD8F1CD}" type="slidenum">
              <a:rPr lang="en-US"/>
              <a:pPr/>
              <a:t>61</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bwMode="auto">
          <a:ln>
            <a:miter lim="800000"/>
            <a:headEnd/>
            <a:tailEnd/>
          </a:ln>
        </p:spPr>
        <p:txBody>
          <a:bodyPr/>
          <a:lstStyle/>
          <a:p>
            <a:fld id="{07A69932-B3B2-46F4-AC7A-CFAAF7DE18F8}" type="slidenum">
              <a:rPr lang="en-US"/>
              <a:pPr/>
              <a:t>64</a:t>
            </a:fld>
            <a:endParaRPr lang="en-US"/>
          </a:p>
        </p:txBody>
      </p:sp>
      <p:sp>
        <p:nvSpPr>
          <p:cNvPr id="180227" name="Rectangle 2"/>
          <p:cNvSpPr>
            <a:spLocks noGrp="1" noRot="1" noChangeAspect="1" noChangeArrowheads="1" noTextEdit="1"/>
          </p:cNvSpPr>
          <p:nvPr>
            <p:ph type="sldImg"/>
          </p:nvPr>
        </p:nvSpPr>
        <p:spPr bwMode="auto">
          <a:xfrm>
            <a:off x="1270000" y="771525"/>
            <a:ext cx="4048125" cy="3035300"/>
          </a:xfrm>
          <a:noFill/>
          <a:ln>
            <a:solidFill>
              <a:srgbClr val="000000"/>
            </a:solidFill>
            <a:miter lim="800000"/>
            <a:headEnd/>
            <a:tailEnd/>
          </a:ln>
        </p:spPr>
      </p:sp>
      <p:sp>
        <p:nvSpPr>
          <p:cNvPr id="180228"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buClr>
                <a:srgbClr val="FFCC00"/>
              </a:buClr>
              <a:buFontTx/>
              <a:buChar char="•"/>
            </a:pPr>
            <a:r>
              <a:rPr lang="en-US" smtClean="0">
                <a:solidFill>
                  <a:srgbClr val="FFFF99"/>
                </a:solidFill>
              </a:rPr>
              <a:t>Some of these photos are not associated with the actual site.</a:t>
            </a:r>
          </a:p>
          <a:p>
            <a:pPr eaLnBrk="1" hangingPunct="1">
              <a:spcBef>
                <a:spcPct val="0"/>
              </a:spcBef>
              <a:buClr>
                <a:srgbClr val="FFCC00"/>
              </a:buClr>
              <a:buFontTx/>
              <a:buChar char="•"/>
            </a:pPr>
            <a:r>
              <a:rPr lang="en-US" smtClean="0">
                <a:solidFill>
                  <a:srgbClr val="FFFF99"/>
                </a:solidFill>
              </a:rPr>
              <a:t>This case occurred during the asphalt base lay down part of a on a concrete paving job.  </a:t>
            </a:r>
          </a:p>
          <a:p>
            <a:pPr eaLnBrk="1" hangingPunct="1">
              <a:spcBef>
                <a:spcPct val="0"/>
              </a:spcBef>
              <a:buClr>
                <a:srgbClr val="FFCC00"/>
              </a:buClr>
              <a:buFontTx/>
              <a:buChar char="•"/>
            </a:pPr>
            <a:r>
              <a:rPr lang="en-US" smtClean="0">
                <a:solidFill>
                  <a:srgbClr val="FFFF99"/>
                </a:solidFill>
              </a:rPr>
              <a:t>A 45-year-old boom truck is driver run over by dump truck that was backing during a repositioning maneuver.</a:t>
            </a:r>
          </a:p>
          <a:p>
            <a:pPr eaLnBrk="1" hangingPunct="1">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bwMode="auto">
          <a:ln>
            <a:miter lim="800000"/>
            <a:headEnd/>
            <a:tailEnd/>
          </a:ln>
        </p:spPr>
        <p:txBody>
          <a:bodyPr/>
          <a:lstStyle/>
          <a:p>
            <a:fld id="{8FF61A8C-F6D7-4FCF-A41D-6F1929289BCC}" type="slidenum">
              <a:rPr lang="en-US"/>
              <a:pPr/>
              <a:t>65</a:t>
            </a:fld>
            <a:endParaRPr lang="en-US"/>
          </a:p>
        </p:txBody>
      </p:sp>
      <p:sp>
        <p:nvSpPr>
          <p:cNvPr id="181251" name="Rectangle 2"/>
          <p:cNvSpPr>
            <a:spLocks noGrp="1" noRot="1" noChangeAspect="1" noChangeArrowheads="1" noTextEdit="1"/>
          </p:cNvSpPr>
          <p:nvPr>
            <p:ph type="sldImg"/>
          </p:nvPr>
        </p:nvSpPr>
        <p:spPr bwMode="auto">
          <a:xfrm>
            <a:off x="1270000" y="771525"/>
            <a:ext cx="4048125" cy="3035300"/>
          </a:xfrm>
          <a:noFill/>
          <a:ln>
            <a:solidFill>
              <a:srgbClr val="000000"/>
            </a:solidFill>
            <a:miter lim="800000"/>
            <a:headEnd/>
            <a:tailEnd/>
          </a:ln>
        </p:spPr>
      </p:sp>
      <p:sp>
        <p:nvSpPr>
          <p:cNvPr id="181252"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pPr>
            <a:r>
              <a:rPr lang="en-US" smtClean="0"/>
              <a:t>Describe scenario.</a:t>
            </a:r>
          </a:p>
          <a:p>
            <a:pPr eaLnBrk="1" hangingPunct="1">
              <a:spcBef>
                <a:spcPct val="0"/>
              </a:spcBef>
            </a:pPr>
            <a:endParaRPr lang="en-US" smtClean="0"/>
          </a:p>
          <a:p>
            <a:pPr eaLnBrk="1" hangingPunct="1">
              <a:spcBef>
                <a:spcPct val="0"/>
              </a:spcBef>
            </a:pPr>
            <a:r>
              <a:rPr lang="en-US" smtClean="0"/>
              <a:t>Paving train moving in this direction</a:t>
            </a:r>
          </a:p>
          <a:p>
            <a:pPr eaLnBrk="1" hangingPunct="1">
              <a:spcBef>
                <a:spcPct val="0"/>
              </a:spcBef>
            </a:pPr>
            <a:r>
              <a:rPr lang="en-US" smtClean="0"/>
              <a:t>Paver is here</a:t>
            </a:r>
          </a:p>
          <a:p>
            <a:pPr eaLnBrk="1" hangingPunct="1">
              <a:spcBef>
                <a:spcPct val="0"/>
              </a:spcBef>
            </a:pPr>
            <a:r>
              <a:rPr lang="en-US" smtClean="0"/>
              <a:t>Turn around is here..</a:t>
            </a:r>
          </a:p>
          <a:p>
            <a:pPr eaLnBrk="1" hangingPunct="1">
              <a:spcBef>
                <a:spcPct val="0"/>
              </a:spcBef>
            </a:pPr>
            <a:r>
              <a:rPr lang="en-US" smtClean="0"/>
              <a:t>Traffic exits here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bwMode="auto">
          <a:ln>
            <a:miter lim="800000"/>
            <a:headEnd/>
            <a:tailEnd/>
          </a:ln>
        </p:spPr>
        <p:txBody>
          <a:bodyPr/>
          <a:lstStyle/>
          <a:p>
            <a:fld id="{56722ECE-825B-47F6-90F5-A4930A2A9C7E}" type="slidenum">
              <a:rPr lang="en-US"/>
              <a:pPr/>
              <a:t>66</a:t>
            </a:fld>
            <a:endParaRPr lang="en-US"/>
          </a:p>
        </p:txBody>
      </p:sp>
      <p:sp>
        <p:nvSpPr>
          <p:cNvPr id="182275" name="Rectangle 2"/>
          <p:cNvSpPr>
            <a:spLocks noGrp="1" noRot="1" noChangeAspect="1" noChangeArrowheads="1" noTextEdit="1"/>
          </p:cNvSpPr>
          <p:nvPr>
            <p:ph type="sldImg"/>
          </p:nvPr>
        </p:nvSpPr>
        <p:spPr bwMode="auto">
          <a:xfrm>
            <a:off x="1270000" y="771525"/>
            <a:ext cx="4048125" cy="3035300"/>
          </a:xfrm>
          <a:noFill/>
          <a:ln>
            <a:solidFill>
              <a:srgbClr val="000000"/>
            </a:solidFill>
            <a:miter lim="800000"/>
            <a:headEnd/>
            <a:tailEnd/>
          </a:ln>
        </p:spPr>
      </p:sp>
      <p:sp>
        <p:nvSpPr>
          <p:cNvPr id="182276" name="Rectangle 3"/>
          <p:cNvSpPr>
            <a:spLocks noGrp="1" noChangeArrowheads="1"/>
          </p:cNvSpPr>
          <p:nvPr>
            <p:ph type="body" idx="1"/>
          </p:nvPr>
        </p:nvSpPr>
        <p:spPr bwMode="auto">
          <a:xfrm>
            <a:off x="479425" y="4338638"/>
            <a:ext cx="3255963" cy="4249737"/>
          </a:xfrm>
          <a:noFill/>
        </p:spPr>
        <p:txBody>
          <a:bodyPr wrap="square" numCol="1" anchor="t" anchorCtr="0" compatLnSpc="1">
            <a:prstTxWarp prst="textNoShape">
              <a:avLst/>
            </a:prstTxWarp>
          </a:bodyPr>
          <a:lstStyle/>
          <a:p>
            <a:pPr eaLnBrk="1" hangingPunct="1">
              <a:spcBef>
                <a:spcPct val="0"/>
              </a:spcBef>
              <a:buFontTx/>
              <a:buChar char="•"/>
            </a:pPr>
            <a:r>
              <a:rPr lang="en-US" smtClean="0"/>
              <a:t>The victim (here) was instructing a line of seven trucks in a paving train to back up to a new location.  </a:t>
            </a:r>
          </a:p>
          <a:p>
            <a:pPr eaLnBrk="1" hangingPunct="1">
              <a:spcBef>
                <a:spcPct val="0"/>
              </a:spcBef>
              <a:buFontTx/>
              <a:buChar char="•"/>
            </a:pPr>
            <a:r>
              <a:rPr lang="en-US" smtClean="0"/>
              <a:t>He proceeded to the last truck(here) and gave instructions as to where to move.  </a:t>
            </a:r>
          </a:p>
          <a:p>
            <a:pPr eaLnBrk="1" hangingPunct="1">
              <a:spcBef>
                <a:spcPct val="0"/>
              </a:spcBef>
              <a:buFontTx/>
              <a:buChar char="•"/>
            </a:pPr>
            <a:r>
              <a:rPr lang="en-US" smtClean="0"/>
              <a:t>At the same time a new truck(here) was coming to the line from the rear. </a:t>
            </a:r>
          </a:p>
          <a:p>
            <a:pPr eaLnBrk="1" hangingPunct="1">
              <a:spcBef>
                <a:spcPct val="0"/>
              </a:spcBef>
              <a:buFontTx/>
              <a:buChar char="•"/>
            </a:pPr>
            <a:r>
              <a:rPr lang="en-US" smtClean="0"/>
              <a:t>While signaling the new truck to stop, the last truck began turning and backing up to make way for the new truck.   The victim was in the path of the last truck and the driver’s blind spot.  The victim was hit and pushed 14 feet on the blacktop.   </a:t>
            </a:r>
          </a:p>
          <a:p>
            <a:pPr eaLnBrk="1" hangingPunct="1">
              <a:spcBef>
                <a:spcPct val="0"/>
              </a:spcBef>
              <a:buFontTx/>
              <a:buChar char="•"/>
            </a:pPr>
            <a:r>
              <a:rPr lang="en-US" smtClean="0"/>
              <a:t>Some measures that could be taken to prevent this from happening again would be to develop an Internal Traffic Control Plan which we will discuss later, determine pedestrian free zones, ensure communication and install proximity warning systems.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ln>
            <a:miter lim="800000"/>
            <a:headEnd/>
            <a:tailEnd/>
          </a:ln>
        </p:spPr>
        <p:txBody>
          <a:bodyPr/>
          <a:lstStyle/>
          <a:p>
            <a:fld id="{3791B5E2-9180-4933-B582-8FFA2FA7AC47}" type="slidenum">
              <a:rPr lang="en-US"/>
              <a:pPr/>
              <a:t>67</a:t>
            </a:fld>
            <a:endParaRPr lang="en-US"/>
          </a:p>
        </p:txBody>
      </p:sp>
      <p:sp>
        <p:nvSpPr>
          <p:cNvPr id="183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3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ln>
            <a:miter lim="800000"/>
            <a:headEnd/>
            <a:tailEnd/>
          </a:ln>
        </p:spPr>
        <p:txBody>
          <a:bodyPr/>
          <a:lstStyle/>
          <a:p>
            <a:fld id="{54008C5B-846E-413B-B1D5-98FAE4E2DAEE}" type="slidenum">
              <a:rPr lang="en-US">
                <a:latin typeface="Arial" pitchFamily="34" charset="0"/>
                <a:ea typeface="MS PGothic" pitchFamily="34" charset="-128"/>
              </a:rPr>
              <a:pPr/>
              <a:t>7</a:t>
            </a:fld>
            <a:endParaRPr lang="en-US">
              <a:latin typeface="Arial" pitchFamily="34" charset="0"/>
              <a:ea typeface="MS PGothic" pitchFamily="34" charset="-128"/>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My hunch is that you know OSHA very well.  Compliance is a basic issue.  You interact with OSHA on your jobsites.  OSHA has offices in your home area.</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But NIOSH may be a little more mysterious to you.   So lets cover some key points.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Our mission….</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bwMode="auto">
          <a:ln>
            <a:miter lim="800000"/>
            <a:headEnd/>
            <a:tailEnd/>
          </a:ln>
        </p:spPr>
        <p:txBody>
          <a:bodyPr/>
          <a:lstStyle/>
          <a:p>
            <a:fld id="{DDA12E06-B533-48A8-815E-370AE7122790}" type="slidenum">
              <a:rPr lang="en-US"/>
              <a:pPr/>
              <a:t>68</a:t>
            </a:fld>
            <a:endParaRPr lang="en-US"/>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bwMode="auto">
          <a:ln>
            <a:miter lim="800000"/>
            <a:headEnd/>
            <a:tailEnd/>
          </a:ln>
        </p:spPr>
        <p:txBody>
          <a:bodyPr/>
          <a:lstStyle/>
          <a:p>
            <a:fld id="{5816E8C4-699B-45A3-BB9F-828FE77405B1}" type="slidenum">
              <a:rPr lang="en-US"/>
              <a:pPr/>
              <a:t>69</a:t>
            </a:fld>
            <a:endParaRPr lang="en-US"/>
          </a:p>
        </p:txBody>
      </p:sp>
      <p:sp>
        <p:nvSpPr>
          <p:cNvPr id="185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5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a:p>
            <a:pPr eaLnBrk="1" hangingPunct="1">
              <a:spcBef>
                <a:spcPct val="0"/>
              </a:spcBef>
            </a:pPr>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bwMode="auto">
          <a:ln>
            <a:miter lim="800000"/>
            <a:headEnd/>
            <a:tailEnd/>
          </a:ln>
        </p:spPr>
        <p:txBody>
          <a:bodyPr/>
          <a:lstStyle/>
          <a:p>
            <a:fld id="{AD7C2B6C-CEB7-45C0-ACC5-A62C3600F498}" type="slidenum">
              <a:rPr lang="en-US"/>
              <a:pPr/>
              <a:t>70</a:t>
            </a:fld>
            <a:endParaRPr lang="en-US"/>
          </a:p>
        </p:txBody>
      </p:sp>
      <p:sp>
        <p:nvSpPr>
          <p:cNvPr id="186371" name="Rectangle 2"/>
          <p:cNvSpPr>
            <a:spLocks noGrp="1" noRot="1" noChangeAspect="1" noChangeArrowheads="1" noTextEdit="1"/>
          </p:cNvSpPr>
          <p:nvPr>
            <p:ph type="sldImg"/>
          </p:nvPr>
        </p:nvSpPr>
        <p:spPr bwMode="auto">
          <a:xfrm>
            <a:off x="1182688" y="698500"/>
            <a:ext cx="4649787" cy="3487738"/>
          </a:xfrm>
          <a:noFill/>
          <a:ln>
            <a:solidFill>
              <a:srgbClr val="000000"/>
            </a:solidFill>
            <a:miter lim="800000"/>
            <a:headEnd/>
            <a:tailEnd/>
          </a:ln>
        </p:spPr>
      </p:sp>
      <p:sp>
        <p:nvSpPr>
          <p:cNvPr id="186372" name="Rectangle 3"/>
          <p:cNvSpPr>
            <a:spLocks noGrp="1" noChangeArrowheads="1"/>
          </p:cNvSpPr>
          <p:nvPr>
            <p:ph type="body" idx="1"/>
          </p:nvPr>
        </p:nvSpPr>
        <p:spPr bwMode="auto">
          <a:xfrm>
            <a:off x="933450" y="4416425"/>
            <a:ext cx="5143500" cy="4181475"/>
          </a:xfrm>
          <a:noFill/>
        </p:spPr>
        <p:txBody>
          <a:bodyPr wrap="square" numCol="1" anchor="t" anchorCtr="0" compatLnSpc="1">
            <a:prstTxWarp prst="textNoShape">
              <a:avLst/>
            </a:prstTxWarp>
          </a:bodyPr>
          <a:lstStyle/>
          <a:p>
            <a:pPr eaLnBrk="1" hangingPunct="1">
              <a:spcBef>
                <a:spcPct val="0"/>
              </a:spcBef>
            </a:pPr>
            <a:r>
              <a:rPr lang="en-US" smtClean="0"/>
              <a:t>This is the detection zone on the water truck.  Again it extends to about 12 ft behind the truck and 11 ft to the sides.  The more critical warning is generated in the danger zone here that extends out about 7 or 8 ft.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ln>
            <a:miter lim="800000"/>
            <a:headEnd/>
            <a:tailEnd/>
          </a:ln>
        </p:spPr>
        <p:txBody>
          <a:bodyPr/>
          <a:lstStyle/>
          <a:p>
            <a:fld id="{7A7CC3B7-0CB0-4E57-BE26-608999A712B7}" type="slidenum">
              <a:rPr lang="en-US"/>
              <a:pPr/>
              <a:t>74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bwMode="auto">
          <a:ln>
            <a:miter lim="800000"/>
            <a:headEnd/>
            <a:tailEnd/>
          </a:ln>
        </p:spPr>
        <p:txBody>
          <a:bodyPr/>
          <a:lstStyle/>
          <a:p>
            <a:fld id="{A77B2EDC-1389-4509-AFE7-1585C3BC03A9}" type="slidenum">
              <a:rPr lang="en-US"/>
              <a:pPr/>
              <a:t>76</a:t>
            </a:fld>
            <a:endParaRPr lang="en-US"/>
          </a:p>
        </p:txBody>
      </p:sp>
      <p:sp>
        <p:nvSpPr>
          <p:cNvPr id="188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8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Federal Highway Administration final rule codified in 23 CFR Part 634 Subpart K, the Temporary Traffic Control Device Rule, which took effect in December 2004.  The purpose of this rule was to  decrease the likelihood of highway work zone fatalities and injuries to </a:t>
            </a:r>
            <a:r>
              <a:rPr lang="en-US" smtClean="0">
                <a:solidFill>
                  <a:srgbClr val="FFFF00"/>
                </a:solidFill>
              </a:rPr>
              <a:t>workers and road users alike.  There are a number of key components to Subpart K…</a:t>
            </a:r>
          </a:p>
          <a:p>
            <a:pPr eaLnBrk="1" hangingPunct="1">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ln>
            <a:miter lim="800000"/>
            <a:headEnd/>
            <a:tailEnd/>
          </a:ln>
        </p:spPr>
        <p:txBody>
          <a:bodyPr/>
          <a:lstStyle/>
          <a:p>
            <a:fld id="{D1DCB7AA-3212-48E1-89BA-30FAF2703D1B}" type="slidenum">
              <a:rPr lang="en-US"/>
              <a:pPr/>
              <a:t>77</a:t>
            </a:fld>
            <a:endParaRPr lang="en-US"/>
          </a:p>
        </p:txBody>
      </p:sp>
      <p:sp>
        <p:nvSpPr>
          <p:cNvPr id="189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9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slide shows the key components, but what is important to note is that now FHWA mandates on Federal Aid projects that we consider </a:t>
            </a:r>
            <a:r>
              <a:rPr lang="en-US" smtClean="0">
                <a:solidFill>
                  <a:srgbClr val="FFFF00"/>
                </a:solidFill>
              </a:rPr>
              <a:t>Safe entry/exit for vehicles and equipment, as part of work zone planning AND that this consideration be a part of State Agency work zone policy.  The intent of this policy is to make it no longer standard practice to wait until the project is underway before we consider how work vehicles and equipment will interact with traffic!!!</a:t>
            </a:r>
            <a:endParaRPr lang="en-US" smtClean="0"/>
          </a:p>
          <a:p>
            <a:pPr eaLnBrk="1" hangingPunct="1">
              <a:spcBef>
                <a:spcPct val="0"/>
              </a:spcBef>
            </a:pPr>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ln>
            <a:miter lim="800000"/>
            <a:headEnd/>
            <a:tailEnd/>
          </a:ln>
        </p:spPr>
        <p:txBody>
          <a:bodyPr/>
          <a:lstStyle/>
          <a:p>
            <a:fld id="{6D819ACB-2856-4247-BB4E-C7BE38C34D44}" type="slidenum">
              <a:rPr lang="en-US"/>
              <a:pPr/>
              <a:t>84</a:t>
            </a:fld>
            <a:endParaRPr lang="en-US"/>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So what are the key factors at the project level that need to be considered when planning access points?  Let’s start by talking about the scenario represented by this typical from the Millennium Edition of the MUTCD.  This is of an interstate project with a median crossover to move traffic from the lanes being worked. The photo is from a project in Indiana where the entry is from an on-ramp to an interstate highway with a similar traffic control setup as the drawing. How are we going to get in and out of the workspace represented by the hatched box in the drawing.  A pretty standard approach is for arriving vehicles to decelerate in the breakdown lane or the slow speed lane and enter the worksite between barrels in the transition area.  Then weave around the Type III barricade that signifies road closure.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bwMode="auto">
          <a:ln>
            <a:miter lim="800000"/>
            <a:headEnd/>
            <a:tailEnd/>
          </a:ln>
        </p:spPr>
        <p:txBody>
          <a:bodyPr/>
          <a:lstStyle/>
          <a:p>
            <a:fld id="{EBE98962-AC6A-4682-A121-5CE41FF75E88}" type="slidenum">
              <a:rPr lang="en-US"/>
              <a:pPr/>
              <a:t>88</a:t>
            </a:fld>
            <a:endParaRPr lang="en-US"/>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1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increase emphasis on improving access and egress safety is exemplified in the language of subpart K, which states, “</a:t>
            </a:r>
            <a:r>
              <a:rPr lang="en-US" b="1" i="1" smtClean="0">
                <a:solidFill>
                  <a:srgbClr val="FFFF00"/>
                </a:solidFill>
              </a:rPr>
              <a:t>Agencies should also address safe means for work vehicles and equipment to enter and exit traffic lanes and for delivery of construction materials to the work space based on individual project characteristics and factors.”</a:t>
            </a:r>
          </a:p>
          <a:p>
            <a:pPr eaLnBrk="1" hangingPunct="1">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ln>
            <a:miter lim="800000"/>
            <a:headEnd/>
            <a:tailEnd/>
          </a:ln>
        </p:spPr>
        <p:txBody>
          <a:bodyPr/>
          <a:lstStyle/>
          <a:p>
            <a:fld id="{435B6B1B-3686-4539-9F06-A69302BBDC85}" type="slidenum">
              <a:rPr lang="en-US"/>
              <a:pPr/>
              <a:t>89</a:t>
            </a:fld>
            <a:endParaRPr lang="en-US"/>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2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photo is from a new divided highway being built in West Virginia.  Entrance to this worksite was from a lightly used secondary roadway leading from a two-lane State highway.  The intersection of the secondary roadway with the State highway was controlled by a stop sign.  On the project end of the access road, asphalt trucks crossed this bridge and entered the work area via the access ramps.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solidFill>
                  <a:schemeClr val="tx2"/>
                </a:solidFill>
              </a:rPr>
              <a:t>Trucks entering Work Zone put motorist and those on other side of wall at risk</a:t>
            </a:r>
            <a:r>
              <a:rPr lang="en-US" smtClean="0"/>
              <a:t> </a:t>
            </a:r>
          </a:p>
          <a:p>
            <a:pPr eaLnBrk="1" hangingPunct="1">
              <a:spcBef>
                <a:spcPct val="0"/>
              </a:spcBef>
            </a:pPr>
            <a:endParaRPr lang="en-US" smtClean="0"/>
          </a:p>
        </p:txBody>
      </p:sp>
      <p:sp>
        <p:nvSpPr>
          <p:cNvPr id="194564" name="Slide Number Placeholder 3"/>
          <p:cNvSpPr>
            <a:spLocks noGrp="1"/>
          </p:cNvSpPr>
          <p:nvPr>
            <p:ph type="sldNum" sz="quarter" idx="5"/>
          </p:nvPr>
        </p:nvSpPr>
        <p:spPr bwMode="auto">
          <a:ln>
            <a:miter lim="800000"/>
            <a:headEnd/>
            <a:tailEnd/>
          </a:ln>
        </p:spPr>
        <p:txBody>
          <a:bodyPr/>
          <a:lstStyle/>
          <a:p>
            <a:fld id="{55A2249B-A6B9-444D-B8DE-011106D641CD}" type="slidenum">
              <a:rPr lang="en-US"/>
              <a:pPr/>
              <a:t>91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a:lstStyle/>
          <a:p>
            <a:fld id="{A9043905-4271-4547-894D-3C9615E86A2C}" type="slidenum">
              <a:rPr lang="en-US">
                <a:latin typeface="Arial" pitchFamily="34" charset="0"/>
                <a:ea typeface="MS PGothic" pitchFamily="34" charset="-128"/>
              </a:rPr>
              <a:pPr/>
              <a:t>8</a:t>
            </a:fld>
            <a:endParaRPr lang="en-US">
              <a:latin typeface="Arial" pitchFamily="34" charset="0"/>
              <a:ea typeface="MS PGothic" pitchFamily="34" charset="-128"/>
            </a:endParaRPr>
          </a:p>
        </p:txBody>
      </p:sp>
      <p:sp>
        <p:nvSpPr>
          <p:cNvPr id="1392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8"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ln>
            <a:miter lim="800000"/>
            <a:headEnd/>
            <a:tailEnd/>
          </a:ln>
        </p:spPr>
        <p:txBody>
          <a:bodyPr/>
          <a:lstStyle/>
          <a:p>
            <a:fld id="{DE744E72-5913-43F3-BBBF-839DF7B57070}" type="slidenum">
              <a:rPr lang="en-US"/>
              <a:pPr/>
              <a:t>92</a:t>
            </a:fld>
            <a:endParaRPr lang="en-US"/>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Probably the most common way of entering and exiting the work space is to adjust your speed as minimally as possible (to avoid being rear-ended) and dodging between barrels, cones, and tubular markers.  How many projects have you been on where everyone on site believes there must be a safer way, but where no one actually implements any changes to make accessing the work site any safer?</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ln>
            <a:miter lim="800000"/>
            <a:headEnd/>
            <a:tailEnd/>
          </a:ln>
        </p:spPr>
        <p:txBody>
          <a:bodyPr/>
          <a:lstStyle/>
          <a:p>
            <a:fld id="{D6AC21E3-3301-4C39-ACC3-4AF53C7DD940}" type="slidenum">
              <a:rPr lang="en-US"/>
              <a:pPr/>
              <a:t>93</a:t>
            </a:fld>
            <a:endParaRPr lang="en-US"/>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photo shows the difficult task faced by truck drivers delivering asphalt to the site.  They had to get a dump truck from zero to 55 mph in less than 40 feet, while accelerating on a gravel slope and entering traffic at an abrupt angle.  Dave will talk about better alternatives to this work zone access/egress point later in his presentation.  However, this slide does emphasize the relationship of the internal traffic control plan and the traffic control plan at locations where construction vehciles and equipment enter and exit the work space…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7636" name="Slide Number Placeholder 3"/>
          <p:cNvSpPr>
            <a:spLocks noGrp="1"/>
          </p:cNvSpPr>
          <p:nvPr>
            <p:ph type="sldNum" sz="quarter" idx="5"/>
          </p:nvPr>
        </p:nvSpPr>
        <p:spPr bwMode="auto">
          <a:ln>
            <a:miter lim="800000"/>
            <a:headEnd/>
            <a:tailEnd/>
          </a:ln>
        </p:spPr>
        <p:txBody>
          <a:bodyPr/>
          <a:lstStyle/>
          <a:p>
            <a:fld id="{AFF7DD91-353B-4966-8C7C-AD644D5707D2}" type="slidenum">
              <a:rPr lang="en-US"/>
              <a:pPr/>
              <a:t>94</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ln>
            <a:miter lim="800000"/>
            <a:headEnd/>
            <a:tailEnd/>
          </a:ln>
        </p:spPr>
        <p:txBody>
          <a:bodyPr/>
          <a:lstStyle/>
          <a:p>
            <a:fld id="{3F3A945B-7E13-4A46-B034-0A8B0B5248CF}" type="slidenum">
              <a:rPr lang="en-US"/>
              <a:pPr/>
              <a:t>96</a:t>
            </a:fld>
            <a:endParaRPr lang="en-US"/>
          </a:p>
        </p:txBody>
      </p:sp>
      <p:sp>
        <p:nvSpPr>
          <p:cNvPr id="197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7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As you look at this photo consider what motorists see as they wind around the barrier wall, through the work site and pass the entrance for work vehicles.  Any chance of confusion on the motorists’ part.  What if the barrels are too wide apart?  What if the striping is not there?  Dave is now going to talk about some of the things that can be done to reduce motorists confusion, ensure construction operators know where the access points are going to be, and reduce the chance of conflict between construction traffic and motorist traffic, as well as between construction traffic and construction ground crews.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ln>
            <a:miter lim="800000"/>
            <a:headEnd/>
            <a:tailEnd/>
          </a:ln>
        </p:spPr>
        <p:txBody>
          <a:bodyPr/>
          <a:lstStyle/>
          <a:p>
            <a:fld id="{DE1DFE72-0050-4AD6-845B-B097FB45D8C9}" type="slidenum">
              <a:rPr lang="en-US"/>
              <a:pPr/>
              <a:t>97</a:t>
            </a:fld>
            <a:endParaRPr lang="en-US"/>
          </a:p>
        </p:txBody>
      </p:sp>
      <p:sp>
        <p:nvSpPr>
          <p:cNvPr id="198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8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photo is from a different jobsite in Indiana. The work space is to the left of the barrel line and the traffic space is to the right of the barrels.  This ramp was set up for construction vehicles to exit the jobsite.  What safety concerns might this photo suggest?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ln>
            <a:miter lim="800000"/>
            <a:headEnd/>
            <a:tailEnd/>
          </a:ln>
        </p:spPr>
        <p:txBody>
          <a:bodyPr/>
          <a:lstStyle/>
          <a:p>
            <a:fld id="{995AAC7D-887B-452A-9BCB-F39AEE8AF972}" type="slidenum">
              <a:rPr lang="en-US"/>
              <a:pPr/>
              <a:t>98</a:t>
            </a:fld>
            <a:endParaRPr lang="en-US"/>
          </a:p>
        </p:txBody>
      </p:sp>
      <p:sp>
        <p:nvSpPr>
          <p:cNvPr id="199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9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An important consideration is how activities in the work space might impact the ability of construction vehicles and equipment to get into or out of the work space.  On this particular job, the work was being done within the median, with traffic on both sides of the job site.  Access points were at breaks in the concrete barrier wall, with barrels used to close openings when the access point was not to be used.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ln>
            <a:miter lim="800000"/>
            <a:headEnd/>
            <a:tailEnd/>
          </a:ln>
        </p:spPr>
        <p:txBody>
          <a:bodyPr/>
          <a:lstStyle/>
          <a:p>
            <a:fld id="{88D00C90-66A5-4AE4-9C5D-E910D945453D}" type="slidenum">
              <a:rPr lang="en-US"/>
              <a:pPr/>
              <a:t>99</a:t>
            </a:fld>
            <a:endParaRPr lang="en-US"/>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Consider where vehicles can park and be out of the way.  Are there locations that vehicles should not park because they might limit sight distance of construction traffic entering the work site, or of motorists driving past the work site?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ln>
            <a:miter lim="800000"/>
            <a:headEnd/>
            <a:tailEnd/>
          </a:ln>
        </p:spPr>
        <p:txBody>
          <a:bodyPr/>
          <a:lstStyle/>
          <a:p>
            <a:fld id="{32E65CDF-D02A-423A-8FD5-CC92C5343307}" type="slidenum">
              <a:rPr lang="en-US"/>
              <a:pPr/>
              <a:t>100</a:t>
            </a:fld>
            <a:endParaRPr lang="en-US"/>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This photo shows the proximity of the access points to the high-speed traffic lane.  This work zone was in an urban area near several exits, so truck traffic passing through the work zone was moved to the left lane away from the ramps and up against the barrier wall separating the traffic space from the work space.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algn="ctr" eaLnBrk="1" hangingPunct="1">
              <a:spcBef>
                <a:spcPct val="0"/>
              </a:spcBef>
            </a:pPr>
            <a:r>
              <a:rPr lang="en-US" smtClean="0">
                <a:solidFill>
                  <a:schemeClr val="tx2"/>
                </a:solidFill>
              </a:rPr>
              <a:t>Trucks Backed up inside the work zone create problems as they wait to exit</a:t>
            </a:r>
          </a:p>
          <a:p>
            <a:pPr eaLnBrk="1" hangingPunct="1">
              <a:spcBef>
                <a:spcPct val="0"/>
              </a:spcBef>
            </a:pPr>
            <a:endParaRPr lang="en-US" smtClean="0"/>
          </a:p>
          <a:p>
            <a:pPr eaLnBrk="1" hangingPunct="1">
              <a:spcBef>
                <a:spcPct val="0"/>
              </a:spcBef>
            </a:pPr>
            <a:endParaRPr lang="en-US" smtClean="0"/>
          </a:p>
        </p:txBody>
      </p:sp>
      <p:sp>
        <p:nvSpPr>
          <p:cNvPr id="203780" name="Slide Number Placeholder 3"/>
          <p:cNvSpPr>
            <a:spLocks noGrp="1"/>
          </p:cNvSpPr>
          <p:nvPr>
            <p:ph type="sldNum" sz="quarter" idx="5"/>
          </p:nvPr>
        </p:nvSpPr>
        <p:spPr bwMode="auto">
          <a:ln>
            <a:miter lim="800000"/>
            <a:headEnd/>
            <a:tailEnd/>
          </a:ln>
        </p:spPr>
        <p:txBody>
          <a:bodyPr/>
          <a:lstStyle/>
          <a:p>
            <a:fld id="{1EF0140D-0D14-4CA7-BD61-E688324D4713}" type="slidenum">
              <a:rPr lang="en-US"/>
              <a:pPr/>
              <a:t>102</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ln>
            <a:miter lim="800000"/>
            <a:headEnd/>
            <a:tailEnd/>
          </a:ln>
        </p:spPr>
        <p:txBody>
          <a:bodyPr/>
          <a:lstStyle/>
          <a:p>
            <a:fld id="{D451BC6B-B5FE-41E0-B847-D91A81AD08A4}" type="slidenum">
              <a:rPr lang="en-US"/>
              <a:pPr/>
              <a:t>103</a:t>
            </a:fld>
            <a:endParaRPr lang="en-US"/>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xfrm>
            <a:off x="838200" y="4416425"/>
            <a:ext cx="5334000" cy="4183063"/>
          </a:xfrm>
          <a:noFill/>
        </p:spPr>
        <p:txBody>
          <a:bodyPr wrap="square" numCol="1" anchor="t" anchorCtr="0" compatLnSpc="1">
            <a:prstTxWarp prst="textNoShape">
              <a:avLst/>
            </a:prstTxWarp>
          </a:bodyPr>
          <a:lstStyle/>
          <a:p>
            <a:pPr eaLnBrk="1" hangingPunct="1">
              <a:spcBef>
                <a:spcPct val="0"/>
              </a:spcBef>
            </a:pPr>
            <a:r>
              <a:rPr lang="en-US" smtClean="0"/>
              <a:t>How does the foreman or site superintendent go about developing an internal traffic control plan.  They start with the site drawings and consider what work will be done for the day.  What lanes are being worked on?  What is being done first.  What  activities will happen later in the day?  Who else is working in the area?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noFill/>
          <a:ln>
            <a:miter lim="800000"/>
            <a:headEnd/>
            <a:tailEnd/>
          </a:ln>
        </p:spPr>
        <p:txBody>
          <a:bodyPr/>
          <a:lstStyle/>
          <a:p>
            <a:fld id="{22A9DD39-B6AA-4D94-B69D-4BE7705667B2}" type="slidenum">
              <a:rPr lang="en-US">
                <a:latin typeface="Arial" pitchFamily="34" charset="0"/>
                <a:ea typeface="MS PGothic" pitchFamily="34" charset="-128"/>
              </a:rPr>
              <a:pPr/>
              <a:t>9</a:t>
            </a:fld>
            <a:endParaRPr lang="en-US">
              <a:latin typeface="Arial" pitchFamily="34" charset="0"/>
              <a:ea typeface="MS PGothic" pitchFamily="34" charset="-128"/>
            </a:endParaRPr>
          </a:p>
        </p:txBody>
      </p:sp>
      <p:sp>
        <p:nvSpPr>
          <p:cNvPr id="1402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0292"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5828" name="Slide Number Placeholder 3"/>
          <p:cNvSpPr>
            <a:spLocks noGrp="1"/>
          </p:cNvSpPr>
          <p:nvPr>
            <p:ph type="sldNum" sz="quarter" idx="5"/>
          </p:nvPr>
        </p:nvSpPr>
        <p:spPr bwMode="auto">
          <a:ln>
            <a:miter lim="800000"/>
            <a:headEnd/>
            <a:tailEnd/>
          </a:ln>
        </p:spPr>
        <p:txBody>
          <a:bodyPr/>
          <a:lstStyle/>
          <a:p>
            <a:fld id="{C73057AF-2120-48C5-ADCF-507FBA95794B}" type="slidenum">
              <a:rPr lang="en-US"/>
              <a:pPr/>
              <a:t>105</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All equipment, vehicles and employee parking should remain clear of areas where trucks need to enter the Work Zone </a:t>
            </a:r>
          </a:p>
          <a:p>
            <a:pPr eaLnBrk="1" hangingPunct="1">
              <a:spcBef>
                <a:spcPct val="0"/>
              </a:spcBef>
            </a:pPr>
            <a:endParaRPr lang="en-US" smtClean="0"/>
          </a:p>
        </p:txBody>
      </p:sp>
      <p:sp>
        <p:nvSpPr>
          <p:cNvPr id="206852" name="Slide Number Placeholder 3"/>
          <p:cNvSpPr>
            <a:spLocks noGrp="1"/>
          </p:cNvSpPr>
          <p:nvPr>
            <p:ph type="sldNum" sz="quarter" idx="5"/>
          </p:nvPr>
        </p:nvSpPr>
        <p:spPr bwMode="auto">
          <a:ln>
            <a:miter lim="800000"/>
            <a:headEnd/>
            <a:tailEnd/>
          </a:ln>
        </p:spPr>
        <p:txBody>
          <a:bodyPr/>
          <a:lstStyle/>
          <a:p>
            <a:fld id="{891AAAAC-8763-458C-BFE0-A62B53A3129E}" type="slidenum">
              <a:rPr lang="en-US"/>
              <a:pPr/>
              <a:t>113</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ln>
            <a:miter lim="800000"/>
            <a:headEnd/>
            <a:tailEnd/>
          </a:ln>
        </p:spPr>
        <p:txBody>
          <a:bodyPr/>
          <a:lstStyle/>
          <a:p>
            <a:fld id="{12A79D8B-8466-46CF-9BC1-8B67951F7844}" type="slidenum">
              <a:rPr lang="en-US"/>
              <a:pPr/>
              <a:t>115</a:t>
            </a:fld>
            <a:endParaRPr lang="en-US"/>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ITCP should also account for how the activities of other crews on site impact movement of construction traffic vital to your operations.  This site had a concrete barrier wall being poured at the same time as paving operations.  The concrete pour greatly reduced the travel lane operations for the arriving asphalt trucks.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ln>
            <a:miter lim="800000"/>
            <a:headEnd/>
            <a:tailEnd/>
          </a:ln>
        </p:spPr>
        <p:txBody>
          <a:bodyPr/>
          <a:lstStyle/>
          <a:p>
            <a:fld id="{98B9BF9E-1CEE-4DEA-988D-311CB4EBEAD8}" type="slidenum">
              <a:rPr lang="en-US"/>
              <a:pPr/>
              <a:t>116</a:t>
            </a:fld>
            <a:endParaRPr lang="en-US"/>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Once all the ordinary activity occurring on site is accounted for, the foreman must consider unusual activities, such as site visitors, emergency responders, and equipment breakdowns.  This is our research pickup truck/trailer combination at a site in Indiana.  The trailer has a pneumatic mast that extends up to 60 feet and has two video cameras mounted on top.  We used this system to videotape paving operations so that we could later view the video to correlate our data with on-site activities.  The foreman on this site had to incorporate into the ITCP how we would bring the trailer onto the site, where we would setup for video taping, and how we would get it off site at the end of the day.</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ln>
            <a:miter lim="800000"/>
            <a:headEnd/>
            <a:tailEnd/>
          </a:ln>
        </p:spPr>
        <p:txBody>
          <a:bodyPr/>
          <a:lstStyle/>
          <a:p>
            <a:fld id="{71696030-A48B-45F6-8A99-DA6110C9658C}" type="slidenum">
              <a:rPr lang="en-US"/>
              <a:pPr/>
              <a:t>118</a:t>
            </a:fld>
            <a:endParaRPr lang="en-US"/>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Map out how construction equipment will get onto and off of the work site.  Consider what special precautions need to be taken when the work activity must pass through the traffic space, such as when paving past off ramps open to traffic.</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Devices need to be well maintained at the access/egress point </a:t>
            </a:r>
          </a:p>
          <a:p>
            <a:pPr eaLnBrk="1" hangingPunct="1">
              <a:spcBef>
                <a:spcPct val="0"/>
              </a:spcBef>
            </a:pPr>
            <a:endParaRPr lang="en-US" smtClean="0"/>
          </a:p>
        </p:txBody>
      </p:sp>
      <p:sp>
        <p:nvSpPr>
          <p:cNvPr id="210948" name="Slide Number Placeholder 3"/>
          <p:cNvSpPr>
            <a:spLocks noGrp="1"/>
          </p:cNvSpPr>
          <p:nvPr>
            <p:ph type="sldNum" sz="quarter" idx="5"/>
          </p:nvPr>
        </p:nvSpPr>
        <p:spPr bwMode="auto">
          <a:ln>
            <a:miter lim="800000"/>
            <a:headEnd/>
            <a:tailEnd/>
          </a:ln>
        </p:spPr>
        <p:txBody>
          <a:bodyPr/>
          <a:lstStyle/>
          <a:p>
            <a:fld id="{808F37A4-78C2-479D-8934-CE1407EB069F}" type="slidenum">
              <a:rPr lang="en-US"/>
              <a:pPr/>
              <a:t>120</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ln>
            <a:miter lim="800000"/>
            <a:headEnd/>
            <a:tailEnd/>
          </a:ln>
        </p:spPr>
        <p:txBody>
          <a:bodyPr/>
          <a:lstStyle/>
          <a:p>
            <a:fld id="{2A30E067-8132-4D34-809C-BA1DC70BD5FA}" type="slidenum">
              <a:rPr lang="en-US"/>
              <a:pPr/>
              <a:t>123</a:t>
            </a:fld>
            <a:endParaRPr lang="en-US"/>
          </a:p>
        </p:txBody>
      </p:sp>
      <p:sp>
        <p:nvSpPr>
          <p:cNvPr id="210947" name="Rectangle 7"/>
          <p:cNvSpPr txBox="1">
            <a:spLocks noGrp="1" noChangeArrowheads="1"/>
          </p:cNvSpPr>
          <p:nvPr/>
        </p:nvSpPr>
        <p:spPr bwMode="auto">
          <a:xfrm>
            <a:off x="3970338" y="8828088"/>
            <a:ext cx="3038475" cy="466725"/>
          </a:xfrm>
          <a:prstGeom prst="rect">
            <a:avLst/>
          </a:prstGeom>
          <a:noFill/>
          <a:ln w="9525">
            <a:noFill/>
            <a:miter lim="800000"/>
            <a:headEnd/>
            <a:tailEnd/>
          </a:ln>
        </p:spPr>
        <p:txBody>
          <a:bodyPr lIns="93176" tIns="46588" rIns="93176" bIns="46588" anchor="b"/>
          <a:lstStyle/>
          <a:p>
            <a:pPr algn="r" defTabSz="931863"/>
            <a:fld id="{6E1D4FA3-BDD9-4839-A82E-30BA189B312E}" type="slidenum">
              <a:rPr lang="en-US" sz="1200"/>
              <a:pPr algn="r" defTabSz="931863"/>
              <a:t>123</a:t>
            </a:fld>
            <a:endParaRPr lang="en-US" sz="1200"/>
          </a:p>
        </p:txBody>
      </p:sp>
      <p:sp>
        <p:nvSpPr>
          <p:cNvPr id="210948" name="Rectangle 2"/>
          <p:cNvSpPr>
            <a:spLocks noGrp="1" noRot="1" noChangeAspect="1" noChangeArrowheads="1" noTextEdit="1"/>
          </p:cNvSpPr>
          <p:nvPr>
            <p:ph type="sldImg"/>
          </p:nvPr>
        </p:nvSpPr>
        <p:spPr bwMode="auto">
          <a:xfrm>
            <a:off x="1206500" y="692150"/>
            <a:ext cx="4603750" cy="3452813"/>
          </a:xfrm>
          <a:noFill/>
          <a:ln>
            <a:solidFill>
              <a:srgbClr val="000000"/>
            </a:solidFill>
            <a:miter lim="800000"/>
            <a:headEnd/>
            <a:tailEnd/>
          </a:ln>
        </p:spPr>
      </p:sp>
      <p:sp>
        <p:nvSpPr>
          <p:cNvPr id="210949" name="Rectangle 3"/>
          <p:cNvSpPr>
            <a:spLocks noGrp="1" noChangeArrowheads="1"/>
          </p:cNvSpPr>
          <p:nvPr>
            <p:ph type="body" idx="1"/>
          </p:nvPr>
        </p:nvSpPr>
        <p:spPr bwMode="auto">
          <a:xfrm>
            <a:off x="915988" y="4452938"/>
            <a:ext cx="5186362" cy="4148137"/>
          </a:xfrm>
          <a:noFill/>
        </p:spPr>
        <p:txBody>
          <a:bodyPr wrap="square" lIns="93176" tIns="46588" rIns="93176" bIns="46588"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ln>
            <a:miter lim="800000"/>
            <a:headEnd/>
            <a:tailEnd/>
          </a:ln>
        </p:spPr>
        <p:txBody>
          <a:bodyPr/>
          <a:lstStyle/>
          <a:p>
            <a:fld id="{9FCFBDED-8A35-420F-A34B-72CB8899242A}" type="slidenum">
              <a:rPr lang="en-US"/>
              <a:pPr/>
              <a:t>125</a:t>
            </a:fld>
            <a:endParaRPr lang="en-US"/>
          </a:p>
        </p:txBody>
      </p:sp>
      <p:sp>
        <p:nvSpPr>
          <p:cNvPr id="211971" name="Rectangle 7"/>
          <p:cNvSpPr txBox="1">
            <a:spLocks noGrp="1" noChangeArrowheads="1"/>
          </p:cNvSpPr>
          <p:nvPr/>
        </p:nvSpPr>
        <p:spPr bwMode="auto">
          <a:xfrm>
            <a:off x="3970338" y="8828088"/>
            <a:ext cx="3038475" cy="466725"/>
          </a:xfrm>
          <a:prstGeom prst="rect">
            <a:avLst/>
          </a:prstGeom>
          <a:noFill/>
          <a:ln w="9525">
            <a:noFill/>
            <a:miter lim="800000"/>
            <a:headEnd/>
            <a:tailEnd/>
          </a:ln>
        </p:spPr>
        <p:txBody>
          <a:bodyPr lIns="93176" tIns="46588" rIns="93176" bIns="46588" anchor="b"/>
          <a:lstStyle/>
          <a:p>
            <a:pPr algn="r" defTabSz="931863"/>
            <a:fld id="{EE7BB065-E4D5-4FB8-819A-8491B9A86289}" type="slidenum">
              <a:rPr lang="en-US" sz="1200"/>
              <a:pPr algn="r" defTabSz="931863"/>
              <a:t>125</a:t>
            </a:fld>
            <a:endParaRPr lang="en-US" sz="1200"/>
          </a:p>
        </p:txBody>
      </p:sp>
      <p:sp>
        <p:nvSpPr>
          <p:cNvPr id="211972" name="Rectangle 2"/>
          <p:cNvSpPr>
            <a:spLocks noGrp="1" noRot="1" noChangeAspect="1" noChangeArrowheads="1" noTextEdit="1"/>
          </p:cNvSpPr>
          <p:nvPr>
            <p:ph type="sldImg"/>
          </p:nvPr>
        </p:nvSpPr>
        <p:spPr bwMode="auto">
          <a:xfrm>
            <a:off x="1182688" y="695325"/>
            <a:ext cx="4648200" cy="3486150"/>
          </a:xfrm>
          <a:noFill/>
          <a:ln>
            <a:solidFill>
              <a:srgbClr val="000000"/>
            </a:solidFill>
            <a:miter lim="800000"/>
            <a:headEnd/>
            <a:tailEnd/>
          </a:ln>
        </p:spPr>
      </p:sp>
      <p:sp>
        <p:nvSpPr>
          <p:cNvPr id="211973" name="Rectangle 3"/>
          <p:cNvSpPr>
            <a:spLocks noGrp="1" noChangeArrowheads="1"/>
          </p:cNvSpPr>
          <p:nvPr>
            <p:ph type="body" idx="1"/>
          </p:nvPr>
        </p:nvSpPr>
        <p:spPr bwMode="auto">
          <a:xfrm>
            <a:off x="701675" y="4416425"/>
            <a:ext cx="5607050" cy="4184650"/>
          </a:xfrm>
          <a:noFill/>
        </p:spPr>
        <p:txBody>
          <a:bodyPr wrap="square" lIns="93176" tIns="46588" rIns="93176" bIns="46588"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ln>
            <a:miter lim="800000"/>
            <a:headEnd/>
            <a:tailEnd/>
          </a:ln>
        </p:spPr>
        <p:txBody>
          <a:bodyPr/>
          <a:lstStyle/>
          <a:p>
            <a:fld id="{28B5C3C6-6BB9-4977-A3DB-1EF634A0549A}" type="slidenum">
              <a:rPr lang="en-US"/>
              <a:pPr/>
              <a:t>126</a:t>
            </a:fld>
            <a:endParaRPr lang="en-US"/>
          </a:p>
        </p:txBody>
      </p:sp>
      <p:sp>
        <p:nvSpPr>
          <p:cNvPr id="212995" name="Rectangle 2"/>
          <p:cNvSpPr>
            <a:spLocks noGrp="1" noRot="1" noChangeAspect="1" noChangeArrowheads="1" noTextEdit="1"/>
          </p:cNvSpPr>
          <p:nvPr>
            <p:ph type="sldImg"/>
          </p:nvPr>
        </p:nvSpPr>
        <p:spPr bwMode="auto">
          <a:xfrm>
            <a:off x="1181100" y="696913"/>
            <a:ext cx="4649788" cy="3486150"/>
          </a:xfrm>
          <a:noFill/>
          <a:ln>
            <a:solidFill>
              <a:srgbClr val="000000"/>
            </a:solidFill>
            <a:miter lim="800000"/>
            <a:headEnd/>
            <a:tailEnd/>
          </a:ln>
        </p:spPr>
      </p:sp>
      <p:sp>
        <p:nvSpPr>
          <p:cNvPr id="212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End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a:lstStyle/>
          <a:p>
            <a:fld id="{CF80530F-50E9-4DE4-8AD1-9F2C34254B68}" type="slidenum">
              <a:rPr lang="en-US">
                <a:latin typeface="Arial" pitchFamily="34" charset="0"/>
                <a:ea typeface="MS PGothic" pitchFamily="34" charset="-128"/>
              </a:rPr>
              <a:pPr/>
              <a:t>11</a:t>
            </a:fld>
            <a:endParaRPr lang="en-US">
              <a:latin typeface="Arial" pitchFamily="34" charset="0"/>
              <a:ea typeface="MS PGothic" pitchFamily="34" charset="-128"/>
            </a:endParaRPr>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1316" name="Rectangle 3"/>
          <p:cNvSpPr>
            <a:spLocks noGrp="1" noChangeArrowheads="1"/>
          </p:cNvSpPr>
          <p:nvPr>
            <p:ph type="body" idx="1"/>
          </p:nvPr>
        </p:nvSpPr>
        <p:spPr bwMode="auto">
          <a:xfrm>
            <a:off x="935038" y="4416425"/>
            <a:ext cx="5140325" cy="4183063"/>
          </a:xfrm>
          <a:noFill/>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The NIOSH program was recently reviewed and we are pleased to say that we matched the highest score received by only one other NIOSH program ---8 have been reviewed.  </a:t>
            </a:r>
          </a:p>
          <a:p>
            <a:pPr eaLnBrk="1" hangingPunct="1">
              <a:spcBef>
                <a:spcPct val="0"/>
              </a:spcBef>
            </a:pPr>
            <a:r>
              <a:rPr lang="en-US" smtClean="0">
                <a:latin typeface="Arial" pitchFamily="34" charset="0"/>
              </a:rPr>
              <a:t>The report is available at ….</a:t>
            </a:r>
          </a:p>
          <a:p>
            <a:pPr eaLnBrk="1" hangingPunct="1">
              <a:spcBef>
                <a:spcPct val="0"/>
              </a:spcBef>
            </a:pPr>
            <a:r>
              <a:rPr lang="en-US" smtClean="0">
                <a:latin typeface="Arial" pitchFamily="34" charset="0"/>
              </a:rPr>
              <a:t>These results also go to OMB and others as part of a national effort to review government programs</a:t>
            </a:r>
          </a:p>
          <a:p>
            <a:pPr eaLnBrk="1" hangingPunct="1">
              <a:spcBef>
                <a:spcPct val="0"/>
              </a:spcBef>
            </a:pPr>
            <a:endParaRPr lang="en-US" smtClean="0">
              <a:latin typeface="Arial" pitchFamily="34" charset="0"/>
            </a:endParaRPr>
          </a:p>
          <a:p>
            <a:pPr eaLnBrk="1" hangingPunct="1">
              <a:spcBef>
                <a:spcPct val="0"/>
              </a:spcBef>
            </a:pPr>
            <a:r>
              <a:rPr lang="en-US" smtClean="0">
                <a:latin typeface="Arial" pitchFamily="34" charset="0"/>
              </a:rPr>
              <a:t>When President Obama mentions in a speech that its “Not whether government is too big or too small but whether it works” ---and that “when the answer is yes – we will move forward – and when the answer is no – programs will end”  it is this type of program review that he is talking about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a:lstStyle/>
          <a:p>
            <a:fld id="{CB17EAA4-7607-4D30-9C16-17EF56B800CA}" type="slidenum">
              <a:rPr lang="en-US"/>
              <a:pPr/>
              <a:t>12</a:t>
            </a:fld>
            <a:endParaRPr lang="en-US"/>
          </a:p>
        </p:txBody>
      </p:sp>
      <p:sp>
        <p:nvSpPr>
          <p:cNvPr id="142339" name="Rectangle 2"/>
          <p:cNvSpPr>
            <a:spLocks noGrp="1" noRot="1" noChangeAspect="1" noChangeArrowheads="1" noTextEdit="1"/>
          </p:cNvSpPr>
          <p:nvPr>
            <p:ph type="sldImg"/>
          </p:nvPr>
        </p:nvSpPr>
        <p:spPr bwMode="auto">
          <a:xfrm>
            <a:off x="1181100" y="695325"/>
            <a:ext cx="4649788" cy="3486150"/>
          </a:xfrm>
          <a:noFill/>
          <a:ln>
            <a:solidFill>
              <a:srgbClr val="000000"/>
            </a:solidFill>
            <a:miter lim="800000"/>
            <a:headEnd/>
            <a:tailEnd/>
          </a:ln>
        </p:spPr>
      </p:sp>
      <p:sp>
        <p:nvSpPr>
          <p:cNvPr id="142340" name="Rectangle 3"/>
          <p:cNvSpPr>
            <a:spLocks noGrp="1" noChangeArrowheads="1"/>
          </p:cNvSpPr>
          <p:nvPr>
            <p:ph type="body" idx="1"/>
          </p:nvPr>
        </p:nvSpPr>
        <p:spPr bwMode="auto">
          <a:xfrm>
            <a:off x="701675" y="4416425"/>
            <a:ext cx="5608638" cy="418465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171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609600"/>
            <a:ext cx="6362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9812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4267200" cy="4114800"/>
          </a:xfrm>
        </p:spPr>
        <p:txBody>
          <a:body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9812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981200"/>
            <a:ext cx="8686800" cy="4114800"/>
          </a:xfrm>
        </p:spPr>
        <p:txBody>
          <a:bodyPr/>
          <a:lstStyle/>
          <a:p>
            <a:pPr lvl="0"/>
            <a:endParaRPr lang="en-U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9812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4267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2672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28600" y="1981200"/>
            <a:ext cx="8686800" cy="4114800"/>
          </a:xfrm>
        </p:spPr>
        <p:txBody>
          <a:bodyPr/>
          <a:lstStyle/>
          <a:p>
            <a:pPr lvl="0"/>
            <a:endParaRPr 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981200"/>
            <a:ext cx="8686800" cy="4114800"/>
          </a:xfrm>
        </p:spPr>
        <p:txBody>
          <a:bodyPr/>
          <a:lstStyle/>
          <a:p>
            <a:pPr lvl="0"/>
            <a:endParaRPr 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981200"/>
            <a:ext cx="4267200" cy="4114800"/>
          </a:xfrm>
        </p:spPr>
        <p:txBody>
          <a:bodyPr/>
          <a:lstStyle/>
          <a:p>
            <a:pPr lvl="0"/>
            <a:endParaRPr lang="en-US" noProof="0"/>
          </a:p>
        </p:txBody>
      </p:sp>
      <p:sp>
        <p:nvSpPr>
          <p:cNvPr id="4" name="Text Placeholder 3"/>
          <p:cNvSpPr>
            <a:spLocks noGrp="1"/>
          </p:cNvSpPr>
          <p:nvPr>
            <p:ph type="body" sz="half" idx="2"/>
          </p:nvPr>
        </p:nvSpPr>
        <p:spPr>
          <a:xfrm>
            <a:off x="4648200" y="19812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52600" y="457200"/>
            <a:ext cx="6096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8288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76800" y="18288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267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w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print"/>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228600" y="609600"/>
            <a:ext cx="86868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228600" y="1981200"/>
            <a:ext cx="86868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9460" name="Picture 4" descr="White on Blue"/>
          <p:cNvPicPr>
            <a:picLocks noChangeAspect="1" noChangeArrowheads="1"/>
          </p:cNvPicPr>
          <p:nvPr/>
        </p:nvPicPr>
        <p:blipFill>
          <a:blip r:embed="rId23" cstate="print"/>
          <a:srcRect/>
          <a:stretch>
            <a:fillRect/>
          </a:stretch>
        </p:blipFill>
        <p:spPr bwMode="auto">
          <a:xfrm>
            <a:off x="76200" y="6021388"/>
            <a:ext cx="1171575" cy="706437"/>
          </a:xfrm>
          <a:prstGeom prst="rect">
            <a:avLst/>
          </a:prstGeom>
          <a:noFill/>
          <a:ln w="9525">
            <a:noFill/>
            <a:miter lim="800000"/>
            <a:headEnd/>
            <a:tailEnd/>
          </a:ln>
        </p:spPr>
      </p:pic>
      <p:pic>
        <p:nvPicPr>
          <p:cNvPr id="19461" name="Picture 5" descr="niosh_white"/>
          <p:cNvPicPr>
            <a:picLocks noChangeAspect="1" noChangeArrowheads="1"/>
          </p:cNvPicPr>
          <p:nvPr/>
        </p:nvPicPr>
        <p:blipFill>
          <a:blip r:embed="rId24" cstate="print"/>
          <a:srcRect/>
          <a:stretch>
            <a:fillRect/>
          </a:stretch>
        </p:blipFill>
        <p:spPr bwMode="auto">
          <a:xfrm>
            <a:off x="6940550" y="6172200"/>
            <a:ext cx="2127250" cy="51435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rtl="0" eaLnBrk="0" fontAlgn="base" hangingPunct="0">
        <a:lnSpc>
          <a:spcPct val="70000"/>
        </a:lnSpc>
        <a:spcBef>
          <a:spcPct val="0"/>
        </a:spcBef>
        <a:spcAft>
          <a:spcPct val="0"/>
        </a:spcAft>
        <a:defRPr sz="4800" b="1">
          <a:solidFill>
            <a:schemeClr val="tx2"/>
          </a:solidFill>
          <a:latin typeface="+mj-lt"/>
          <a:ea typeface="+mj-ea"/>
          <a:cs typeface="+mj-cs"/>
        </a:defRPr>
      </a:lvl1pPr>
      <a:lvl2pPr algn="ctr" rtl="0" eaLnBrk="0" fontAlgn="base" hangingPunct="0">
        <a:lnSpc>
          <a:spcPct val="70000"/>
        </a:lnSpc>
        <a:spcBef>
          <a:spcPct val="0"/>
        </a:spcBef>
        <a:spcAft>
          <a:spcPct val="0"/>
        </a:spcAft>
        <a:defRPr sz="4800" b="1">
          <a:solidFill>
            <a:schemeClr val="tx2"/>
          </a:solidFill>
          <a:latin typeface="Arial Narrow" pitchFamily="34" charset="0"/>
        </a:defRPr>
      </a:lvl2pPr>
      <a:lvl3pPr algn="ctr" rtl="0" eaLnBrk="0" fontAlgn="base" hangingPunct="0">
        <a:lnSpc>
          <a:spcPct val="70000"/>
        </a:lnSpc>
        <a:spcBef>
          <a:spcPct val="0"/>
        </a:spcBef>
        <a:spcAft>
          <a:spcPct val="0"/>
        </a:spcAft>
        <a:defRPr sz="4800" b="1">
          <a:solidFill>
            <a:schemeClr val="tx2"/>
          </a:solidFill>
          <a:latin typeface="Arial Narrow" pitchFamily="34" charset="0"/>
        </a:defRPr>
      </a:lvl3pPr>
      <a:lvl4pPr algn="ctr" rtl="0" eaLnBrk="0" fontAlgn="base" hangingPunct="0">
        <a:lnSpc>
          <a:spcPct val="70000"/>
        </a:lnSpc>
        <a:spcBef>
          <a:spcPct val="0"/>
        </a:spcBef>
        <a:spcAft>
          <a:spcPct val="0"/>
        </a:spcAft>
        <a:defRPr sz="4800" b="1">
          <a:solidFill>
            <a:schemeClr val="tx2"/>
          </a:solidFill>
          <a:latin typeface="Arial Narrow" pitchFamily="34" charset="0"/>
        </a:defRPr>
      </a:lvl4pPr>
      <a:lvl5pPr algn="ctr" rtl="0" eaLnBrk="0" fontAlgn="base" hangingPunct="0">
        <a:lnSpc>
          <a:spcPct val="70000"/>
        </a:lnSpc>
        <a:spcBef>
          <a:spcPct val="0"/>
        </a:spcBef>
        <a:spcAft>
          <a:spcPct val="0"/>
        </a:spcAft>
        <a:defRPr sz="4800" b="1">
          <a:solidFill>
            <a:schemeClr val="tx2"/>
          </a:solidFill>
          <a:latin typeface="Arial Narrow" pitchFamily="34" charset="0"/>
        </a:defRPr>
      </a:lvl5pPr>
      <a:lvl6pPr marL="457200" algn="ctr" rtl="0" fontAlgn="base">
        <a:lnSpc>
          <a:spcPct val="70000"/>
        </a:lnSpc>
        <a:spcBef>
          <a:spcPct val="0"/>
        </a:spcBef>
        <a:spcAft>
          <a:spcPct val="0"/>
        </a:spcAft>
        <a:defRPr sz="4800" b="1">
          <a:solidFill>
            <a:schemeClr val="tx2"/>
          </a:solidFill>
          <a:latin typeface="Arial Narrow" pitchFamily="34" charset="0"/>
        </a:defRPr>
      </a:lvl6pPr>
      <a:lvl7pPr marL="914400" algn="ctr" rtl="0" fontAlgn="base">
        <a:lnSpc>
          <a:spcPct val="70000"/>
        </a:lnSpc>
        <a:spcBef>
          <a:spcPct val="0"/>
        </a:spcBef>
        <a:spcAft>
          <a:spcPct val="0"/>
        </a:spcAft>
        <a:defRPr sz="4800" b="1">
          <a:solidFill>
            <a:schemeClr val="tx2"/>
          </a:solidFill>
          <a:latin typeface="Arial Narrow" pitchFamily="34" charset="0"/>
        </a:defRPr>
      </a:lvl7pPr>
      <a:lvl8pPr marL="1371600" algn="ctr" rtl="0" fontAlgn="base">
        <a:lnSpc>
          <a:spcPct val="70000"/>
        </a:lnSpc>
        <a:spcBef>
          <a:spcPct val="0"/>
        </a:spcBef>
        <a:spcAft>
          <a:spcPct val="0"/>
        </a:spcAft>
        <a:defRPr sz="4800" b="1">
          <a:solidFill>
            <a:schemeClr val="tx2"/>
          </a:solidFill>
          <a:latin typeface="Arial Narrow" pitchFamily="34" charset="0"/>
        </a:defRPr>
      </a:lvl8pPr>
      <a:lvl9pPr marL="1828800" algn="ctr"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l"/>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65000"/>
        <a:buFont typeface="Wingdings" pitchFamily="2" charset="2"/>
        <a:buChar char="u"/>
        <a:defRPr sz="2600">
          <a:solidFill>
            <a:schemeClr val="tx1"/>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00000"/>
        <a:buFont typeface="Times New Roman" pitchFamily="18" charset="0"/>
        <a:buChar char="–"/>
        <a:defRPr sz="2000">
          <a:solidFill>
            <a:schemeClr val="tx1"/>
          </a:solidFill>
          <a:latin typeface="+mn-lt"/>
        </a:defRPr>
      </a:lvl5pPr>
      <a:lvl6pPr marL="2514600" indent="-228600" algn="l" rtl="0" fontAlgn="base">
        <a:spcBef>
          <a:spcPct val="20000"/>
        </a:spcBef>
        <a:spcAft>
          <a:spcPct val="0"/>
        </a:spcAft>
        <a:buClr>
          <a:schemeClr val="tx2"/>
        </a:buClr>
        <a:buSzPct val="100000"/>
        <a:buFont typeface="Times New Roman" pitchFamily="18" charset="0"/>
        <a:buChar char="–"/>
        <a:defRPr sz="2000">
          <a:solidFill>
            <a:schemeClr val="tx1"/>
          </a:solidFill>
          <a:latin typeface="+mn-lt"/>
        </a:defRPr>
      </a:lvl6pPr>
      <a:lvl7pPr marL="2971800" indent="-228600" algn="l" rtl="0" fontAlgn="base">
        <a:spcBef>
          <a:spcPct val="20000"/>
        </a:spcBef>
        <a:spcAft>
          <a:spcPct val="0"/>
        </a:spcAft>
        <a:buClr>
          <a:schemeClr val="tx2"/>
        </a:buClr>
        <a:buSzPct val="100000"/>
        <a:buFont typeface="Times New Roman" pitchFamily="18" charset="0"/>
        <a:buChar char="–"/>
        <a:defRPr sz="2000">
          <a:solidFill>
            <a:schemeClr val="tx1"/>
          </a:solidFill>
          <a:latin typeface="+mn-lt"/>
        </a:defRPr>
      </a:lvl7pPr>
      <a:lvl8pPr marL="3429000" indent="-228600" algn="l" rtl="0" fontAlgn="base">
        <a:spcBef>
          <a:spcPct val="20000"/>
        </a:spcBef>
        <a:spcAft>
          <a:spcPct val="0"/>
        </a:spcAft>
        <a:buClr>
          <a:schemeClr val="tx2"/>
        </a:buClr>
        <a:buSzPct val="100000"/>
        <a:buFont typeface="Times New Roman" pitchFamily="18" charset="0"/>
        <a:buChar char="–"/>
        <a:defRPr sz="2000">
          <a:solidFill>
            <a:schemeClr val="tx1"/>
          </a:solidFill>
          <a:latin typeface="+mn-lt"/>
        </a:defRPr>
      </a:lvl8pPr>
      <a:lvl9pPr marL="3886200" indent="-228600" algn="l" rtl="0" fontAlgn="base">
        <a:spcBef>
          <a:spcPct val="20000"/>
        </a:spcBef>
        <a:spcAft>
          <a:spcPct val="0"/>
        </a:spcAft>
        <a:buClr>
          <a:schemeClr val="tx2"/>
        </a:buClr>
        <a:buSzPct val="100000"/>
        <a:buFont typeface="Times New Roman" pitchFamily="18"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0.png"/><Relationship Id="rId4" Type="http://schemas.openxmlformats.org/officeDocument/2006/relationships/image" Target="../media/image138.png"/></Relationships>
</file>

<file path=ppt/slides/_rels/slide10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141.jpeg"/><Relationship Id="rId1" Type="http://schemas.openxmlformats.org/officeDocument/2006/relationships/slideLayout" Target="../slideLayouts/slideLayout4.xml"/><Relationship Id="rId4" Type="http://schemas.openxmlformats.org/officeDocument/2006/relationships/image" Target="../media/image143.png"/></Relationships>
</file>

<file path=ppt/slides/_rels/slide10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4.xml"/><Relationship Id="rId5" Type="http://schemas.openxmlformats.org/officeDocument/2006/relationships/image" Target="../media/image124.png"/><Relationship Id="rId4" Type="http://schemas.openxmlformats.org/officeDocument/2006/relationships/image" Target="../media/image146.jpeg"/></Relationships>
</file>

<file path=ppt/slides/_rels/slide108.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9.gif"/><Relationship Id="rId2" Type="http://schemas.openxmlformats.org/officeDocument/2006/relationships/image" Target="../media/image148.jpeg"/><Relationship Id="rId1" Type="http://schemas.openxmlformats.org/officeDocument/2006/relationships/slideLayout" Target="../slideLayouts/slideLayout15.xml"/><Relationship Id="rId4" Type="http://schemas.openxmlformats.org/officeDocument/2006/relationships/image" Target="../media/image150.gif"/></Relationships>
</file>

<file path=ppt/slides/_rels/slide11.xml.rels><?xml version="1.0" encoding="UTF-8" standalone="yes"?>
<Relationships xmlns="http://schemas.openxmlformats.org/package/2006/relationships"><Relationship Id="rId3" Type="http://schemas.openxmlformats.org/officeDocument/2006/relationships/hyperlink" Target="http://www.nationalacademies.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76.xml"/><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23.bin"/><Relationship Id="rId11" Type="http://schemas.openxmlformats.org/officeDocument/2006/relationships/oleObject" Target="../embeddings/oleObject27.bin"/><Relationship Id="rId5" Type="http://schemas.openxmlformats.org/officeDocument/2006/relationships/oleObject" Target="../embeddings/oleObject22.bin"/><Relationship Id="rId10" Type="http://schemas.openxmlformats.org/officeDocument/2006/relationships/image" Target="../media/image170.wmf"/><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12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hyperlink" Target="mailto:JELincoln@cdc.gov" TargetMode="External"/><Relationship Id="rId4" Type="http://schemas.openxmlformats.org/officeDocument/2006/relationships/hyperlink" Target="mailto:dFosbroke@cdc.gov" TargetMode="External"/></Relationships>
</file>

<file path=ppt/slides/_rels/slide12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vmlDrawing" Target="../drawings/vmlDrawing1.v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3.gif"/><Relationship Id="rId7" Type="http://schemas.openxmlformats.org/officeDocument/2006/relationships/hyperlink" Target="http://www.liuna.org/default.aspx" TargetMode="External"/><Relationship Id="rId12"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0.jpe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Chart1.xls"/></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2.w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Microsoft_Office_Excel_Chart3.xls"/><Relationship Id="rId4" Type="http://schemas.openxmlformats.org/officeDocument/2006/relationships/oleObject" Target="../embeddings/Microsoft_Office_Excel_Chart2.xls"/></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Office_Excel_Chart4.xl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Microsoft_Office_Excel_Chart5.xl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Microsoft_Office_Excel_Chart6.xls"/></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Microsoft_Office_Excel_Chart7.xls"/></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Microsoft_Office_Excel_Chart9.xls"/><Relationship Id="rId4" Type="http://schemas.openxmlformats.org/officeDocument/2006/relationships/oleObject" Target="../embeddings/Microsoft_Office_Excel_Chart8.xls"/></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xml"/><Relationship Id="rId1" Type="http://schemas.openxmlformats.org/officeDocument/2006/relationships/vmlDrawing" Target="../drawings/vmlDrawing9.vml"/><Relationship Id="rId4" Type="http://schemas.openxmlformats.org/officeDocument/2006/relationships/oleObject" Target="../embeddings/Microsoft_Office_Excel_Chart10.xls"/></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4.xml"/><Relationship Id="rId1" Type="http://schemas.openxmlformats.org/officeDocument/2006/relationships/vmlDrawing" Target="../drawings/vmlDrawing10.vml"/><Relationship Id="rId4" Type="http://schemas.openxmlformats.org/officeDocument/2006/relationships/oleObject" Target="../embeddings/Microsoft_Office_Excel_Chart11.xls"/></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oleObject" Target="../embeddings/Microsoft_Office_Excel_Chart12.xls"/></Relationships>
</file>

<file path=ppt/slides/_rels/slide42.xml.rels><?xml version="1.0" encoding="UTF-8" standalone="yes"?>
<Relationships xmlns="http://schemas.openxmlformats.org/package/2006/relationships"><Relationship Id="rId3" Type="http://schemas.openxmlformats.org/officeDocument/2006/relationships/oleObject" Target="../embeddings/Microsoft_Office_Excel_Chart13.xls"/><Relationship Id="rId2" Type="http://schemas.openxmlformats.org/officeDocument/2006/relationships/slideLayout" Target="../slideLayouts/slideLayout14.xml"/><Relationship Id="rId1" Type="http://schemas.openxmlformats.org/officeDocument/2006/relationships/vmlDrawing" Target="../drawings/vmlDrawing12.v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oleObject" Target="../embeddings/Microsoft_Office_Excel_Chart14.xls"/></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ideo" Target="ITCP1b.wmv"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notesSlide" Target="../notesSlides/notesSlide47.xml"/><Relationship Id="rId7" Type="http://schemas.openxmlformats.org/officeDocument/2006/relationships/oleObject" Target="../embeddings/oleObject7.bin"/><Relationship Id="rId12"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oleObject" Target="../embeddings/oleObject6.bin"/><Relationship Id="rId11" Type="http://schemas.openxmlformats.org/officeDocument/2006/relationships/oleObject" Target="../embeddings/oleObject11.bin"/><Relationship Id="rId5" Type="http://schemas.openxmlformats.org/officeDocument/2006/relationships/oleObject" Target="../embeddings/oleObject5.bin"/><Relationship Id="rId10" Type="http://schemas.openxmlformats.org/officeDocument/2006/relationships/oleObject" Target="../embeddings/oleObject10.bin"/><Relationship Id="rId4" Type="http://schemas.openxmlformats.org/officeDocument/2006/relationships/oleObject" Target="../embeddings/oleObject4.bin"/><Relationship Id="rId9" Type="http://schemas.openxmlformats.org/officeDocument/2006/relationships/oleObject" Target="../embeddings/oleObject9.bin"/></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48.xml"/><Relationship Id="rId7"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oleObject" Target="../embeddings/oleObject15.bin"/><Relationship Id="rId11" Type="http://schemas.openxmlformats.org/officeDocument/2006/relationships/oleObject" Target="../embeddings/oleObject20.bin"/><Relationship Id="rId5" Type="http://schemas.openxmlformats.org/officeDocument/2006/relationships/oleObject" Target="../embeddings/oleObject14.bin"/><Relationship Id="rId10" Type="http://schemas.openxmlformats.org/officeDocument/2006/relationships/oleObject" Target="../embeddings/oleObject19.bin"/><Relationship Id="rId4" Type="http://schemas.openxmlformats.org/officeDocument/2006/relationships/oleObject" Target="../embeddings/oleObject13.bin"/><Relationship Id="rId9" Type="http://schemas.openxmlformats.org/officeDocument/2006/relationships/oleObject" Target="../embeddings/oleObject18.bin"/></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84.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6.xml"/><Relationship Id="rId1" Type="http://schemas.openxmlformats.org/officeDocument/2006/relationships/video" Target="accident%20sequence%20edited%20mpg.mpg" TargetMode="Externa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xml"/><Relationship Id="rId1" Type="http://schemas.openxmlformats.org/officeDocument/2006/relationships/vmlDrawing" Target="../drawings/vmlDrawing17.vml"/><Relationship Id="rId4" Type="http://schemas.openxmlformats.org/officeDocument/2006/relationships/oleObject" Target="../embeddings/Microsoft_Office_Excel_Chart15.xls"/></Relationships>
</file>

<file path=ppt/slides/_rels/slide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8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14.jpe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jpeg"/><Relationship Id="rId4" Type="http://schemas.openxmlformats.org/officeDocument/2006/relationships/image" Target="../media/image111.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19.jpeg"/></Relationships>
</file>

<file path=ppt/slides/_rels/slide9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9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P6101741.JPG"/>
          <p:cNvPicPr>
            <a:picLocks noChangeAspect="1"/>
          </p:cNvPicPr>
          <p:nvPr/>
        </p:nvPicPr>
        <p:blipFill>
          <a:blip r:embed="rId2" cstate="print">
            <a:clrChange>
              <a:clrFrom>
                <a:srgbClr val="FEFCFF"/>
              </a:clrFrom>
              <a:clrTo>
                <a:srgbClr val="FEFCFF">
                  <a:alpha val="0"/>
                </a:srgbClr>
              </a:clrTo>
            </a:clrChange>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0"/>
            <a:ext cx="9144000" cy="1241982"/>
          </a:xfr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defRPr/>
            </a:pPr>
            <a:r>
              <a:rPr lang="en-US" dirty="0" smtClean="0">
                <a:solidFill>
                  <a:schemeClr val="bg1"/>
                </a:solidFill>
                <a:effectLst>
                  <a:outerShdw blurRad="38100" dist="38100" dir="2700000" algn="tl">
                    <a:srgbClr val="000000">
                      <a:alpha val="43137"/>
                    </a:srgbClr>
                  </a:outerShdw>
                </a:effectLst>
              </a:rPr>
              <a:t>Injury Hazards in Road and Bridge Construction</a:t>
            </a:r>
            <a:endParaRPr lang="en-US" dirty="0">
              <a:solidFill>
                <a:schemeClr val="bg1"/>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5105400"/>
            <a:ext cx="6400800" cy="1752600"/>
          </a:xfrm>
        </p:spPr>
        <p:txBody>
          <a:bodyPr/>
          <a:lstStyle/>
          <a:p>
            <a:pPr eaLnBrk="1" hangingPunct="1">
              <a:defRPr/>
            </a:pPr>
            <a:r>
              <a:rPr lang="en-US" b="1" dirty="0" smtClean="0">
                <a:effectLst>
                  <a:outerShdw blurRad="38100" dist="38100" dir="2700000" algn="tl">
                    <a:srgbClr val="000000">
                      <a:alpha val="43137"/>
                    </a:srgbClr>
                  </a:outerShdw>
                </a:effectLst>
              </a:rPr>
              <a:t>International Bridge Conference</a:t>
            </a:r>
          </a:p>
          <a:p>
            <a:pPr eaLnBrk="1" hangingPunct="1">
              <a:defRPr/>
            </a:pPr>
            <a:r>
              <a:rPr lang="en-US" b="1" dirty="0" smtClean="0">
                <a:effectLst>
                  <a:outerShdw blurRad="38100" dist="38100" dir="2700000" algn="tl">
                    <a:srgbClr val="000000">
                      <a:alpha val="43137"/>
                    </a:srgbClr>
                  </a:outerShdw>
                </a:effectLst>
              </a:rPr>
              <a:t>Pittsburgh, PA</a:t>
            </a:r>
          </a:p>
          <a:p>
            <a:pPr eaLnBrk="1" hangingPunct="1">
              <a:defRPr/>
            </a:pPr>
            <a:r>
              <a:rPr lang="en-US" b="1" dirty="0" smtClean="0">
                <a:effectLst>
                  <a:outerShdw blurRad="38100" dist="38100" dir="2700000" algn="tl">
                    <a:srgbClr val="000000">
                      <a:alpha val="43137"/>
                    </a:srgbClr>
                  </a:outerShdw>
                </a:effectLst>
              </a:rPr>
              <a:t>June 8, 2010</a:t>
            </a:r>
            <a:endParaRPr lang="en-US" b="1" dirty="0">
              <a:effectLst>
                <a:outerShdw blurRad="38100" dist="38100" dir="2700000" algn="tl">
                  <a:srgbClr val="000000">
                    <a:alpha val="43137"/>
                  </a:srgbClr>
                </a:outerShdw>
              </a:effectLst>
            </a:endParaRPr>
          </a:p>
        </p:txBody>
      </p:sp>
      <p:sp>
        <p:nvSpPr>
          <p:cNvPr id="5" name="Rectangle 4"/>
          <p:cNvSpPr/>
          <p:nvPr/>
        </p:nvSpPr>
        <p:spPr>
          <a:xfrm>
            <a:off x="1382670" y="2967335"/>
            <a:ext cx="6378669" cy="1754326"/>
          </a:xfrm>
          <a:prstGeom prst="rect">
            <a:avLst/>
          </a:prstGeom>
          <a:noFill/>
        </p:spPr>
        <p:txBody>
          <a:bodyPr wrap="none">
            <a:spAutoFit/>
          </a:bodyPr>
          <a:lstStyle/>
          <a:p>
            <a:pPr algn="ctr" fontAlgn="auto">
              <a:spcBef>
                <a:spcPts val="0"/>
              </a:spcBef>
              <a:spcAft>
                <a:spcPts val="0"/>
              </a:spcAft>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Jennifer E. Lincoln</a:t>
            </a:r>
          </a:p>
          <a:p>
            <a:pPr algn="ctr" fontAlgn="auto">
              <a:spcBef>
                <a:spcPts val="0"/>
              </a:spcBef>
              <a:spcAft>
                <a:spcPts val="0"/>
              </a:spcAft>
              <a:defRPr/>
            </a:pPr>
            <a:r>
              <a:rPr lang="en-US"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rPr>
              <a:t>David E. Fosbroke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304800" y="1066800"/>
            <a:ext cx="2895600" cy="1066800"/>
          </a:xfrm>
        </p:spPr>
        <p:txBody>
          <a:bodyPr/>
          <a:lstStyle/>
          <a:p>
            <a:pPr eaLnBrk="1" hangingPunct="1">
              <a:defRPr/>
            </a:pPr>
            <a:r>
              <a:rPr lang="en-US" sz="3200" dirty="0" smtClean="0">
                <a:solidFill>
                  <a:schemeClr val="tx2">
                    <a:lumMod val="90000"/>
                  </a:schemeClr>
                </a:solidFill>
              </a:rPr>
              <a:t>General </a:t>
            </a:r>
            <a:br>
              <a:rPr lang="en-US" sz="3200" dirty="0" smtClean="0">
                <a:solidFill>
                  <a:schemeClr val="tx2">
                    <a:lumMod val="90000"/>
                  </a:schemeClr>
                </a:solidFill>
              </a:rPr>
            </a:br>
            <a:r>
              <a:rPr lang="en-US" sz="3200" dirty="0" smtClean="0">
                <a:solidFill>
                  <a:schemeClr val="tx2">
                    <a:lumMod val="90000"/>
                  </a:schemeClr>
                </a:solidFill>
              </a:rPr>
              <a:t>Construction</a:t>
            </a:r>
          </a:p>
        </p:txBody>
      </p:sp>
      <p:sp>
        <p:nvSpPr>
          <p:cNvPr id="18436" name="Rectangle 3"/>
          <p:cNvSpPr>
            <a:spLocks noGrp="1" noChangeArrowheads="1"/>
          </p:cNvSpPr>
          <p:nvPr>
            <p:ph type="body" idx="1"/>
          </p:nvPr>
        </p:nvSpPr>
        <p:spPr>
          <a:xfrm>
            <a:off x="3505200" y="685800"/>
            <a:ext cx="5410200" cy="5410200"/>
          </a:xfrm>
        </p:spPr>
        <p:txBody>
          <a:bodyPr/>
          <a:lstStyle/>
          <a:p>
            <a:pPr eaLnBrk="1" hangingPunct="1">
              <a:lnSpc>
                <a:spcPct val="90000"/>
              </a:lnSpc>
              <a:buFont typeface="Wingdings" pitchFamily="2" charset="2"/>
              <a:buNone/>
            </a:pPr>
            <a:r>
              <a:rPr lang="en-US" sz="3600" smtClean="0">
                <a:solidFill>
                  <a:srgbClr val="FFFF9E"/>
                </a:solidFill>
                <a:cs typeface="Arial" pitchFamily="34" charset="0"/>
              </a:rPr>
              <a:t>NIOSH</a:t>
            </a:r>
            <a:r>
              <a:rPr lang="en-US" sz="3600" smtClean="0">
                <a:solidFill>
                  <a:srgbClr val="FFFF9E"/>
                </a:solidFill>
                <a:effectLst>
                  <a:outerShdw blurRad="38100" dist="38100" dir="2700000" algn="tl">
                    <a:srgbClr val="FFFFFF"/>
                  </a:outerShdw>
                </a:effectLst>
                <a:cs typeface="Arial" pitchFamily="34" charset="0"/>
              </a:rPr>
              <a:t> Publication No. </a:t>
            </a:r>
          </a:p>
          <a:p>
            <a:pPr eaLnBrk="1" hangingPunct="1">
              <a:lnSpc>
                <a:spcPct val="90000"/>
              </a:lnSpc>
              <a:buFont typeface="Wingdings" pitchFamily="2" charset="2"/>
              <a:buNone/>
            </a:pPr>
            <a:endParaRPr lang="en-US" sz="3200" smtClean="0">
              <a:solidFill>
                <a:srgbClr val="FFFF9E"/>
              </a:solidFill>
              <a:effectLst>
                <a:outerShdw blurRad="38100" dist="38100" dir="2700000" algn="tl">
                  <a:srgbClr val="FFFFFF"/>
                </a:outerShdw>
              </a:effectLst>
              <a:cs typeface="Arial" pitchFamily="34" charset="0"/>
            </a:endParaRPr>
          </a:p>
          <a:p>
            <a:pPr eaLnBrk="1" hangingPunct="1">
              <a:lnSpc>
                <a:spcPct val="90000"/>
              </a:lnSpc>
              <a:buFont typeface="Wingdings" pitchFamily="2" charset="2"/>
              <a:buNone/>
            </a:pPr>
            <a:r>
              <a:rPr lang="en-US" sz="3200" smtClean="0">
                <a:solidFill>
                  <a:srgbClr val="FFFF9E"/>
                </a:solidFill>
                <a:effectLst>
                  <a:outerShdw blurRad="38100" dist="38100" dir="2700000" algn="tl">
                    <a:srgbClr val="FFFFFF"/>
                  </a:outerShdw>
                </a:effectLst>
                <a:cs typeface="Arial" pitchFamily="34" charset="0"/>
              </a:rPr>
              <a:t>2009-118:</a:t>
            </a:r>
            <a:r>
              <a:rPr lang="en-US" sz="2000" smtClean="0">
                <a:effectLst>
                  <a:outerShdw blurRad="38100" dist="38100" dir="2700000" algn="tl">
                    <a:srgbClr val="800000"/>
                  </a:outerShdw>
                </a:effectLst>
                <a:cs typeface="Arial" pitchFamily="34" charset="0"/>
              </a:rPr>
              <a:t> </a:t>
            </a:r>
          </a:p>
          <a:p>
            <a:pPr eaLnBrk="1" hangingPunct="1">
              <a:lnSpc>
                <a:spcPct val="90000"/>
              </a:lnSpc>
              <a:buFont typeface="Wingdings" pitchFamily="2" charset="2"/>
              <a:buNone/>
            </a:pPr>
            <a:endParaRPr lang="en-US" sz="2000" smtClean="0">
              <a:cs typeface="Arial" pitchFamily="34" charset="0"/>
            </a:endParaRPr>
          </a:p>
          <a:p>
            <a:pPr eaLnBrk="1" hangingPunct="1">
              <a:lnSpc>
                <a:spcPct val="90000"/>
              </a:lnSpc>
              <a:buFont typeface="Wingdings" pitchFamily="2" charset="2"/>
              <a:buNone/>
            </a:pPr>
            <a:r>
              <a:rPr lang="en-US" sz="2000" smtClean="0">
                <a:cs typeface="Arial" pitchFamily="34" charset="0"/>
              </a:rPr>
              <a:t>	</a:t>
            </a:r>
            <a:r>
              <a:rPr lang="en-US" sz="2400" smtClean="0">
                <a:cs typeface="Arial" pitchFamily="34" charset="0"/>
              </a:rPr>
              <a:t>A Compilation of NIOSH Construction Publications and Other Informational Resources, 1977-2008 </a:t>
            </a:r>
          </a:p>
          <a:p>
            <a:pPr eaLnBrk="1" hangingPunct="1">
              <a:lnSpc>
                <a:spcPct val="90000"/>
              </a:lnSpc>
              <a:buFont typeface="Wingdings" pitchFamily="2" charset="2"/>
              <a:buNone/>
            </a:pPr>
            <a:endParaRPr lang="en-US" sz="2400" smtClean="0"/>
          </a:p>
          <a:p>
            <a:pPr eaLnBrk="1" hangingPunct="1">
              <a:lnSpc>
                <a:spcPct val="90000"/>
              </a:lnSpc>
              <a:buFont typeface="Wingdings" pitchFamily="2" charset="2"/>
              <a:buNone/>
            </a:pPr>
            <a:r>
              <a:rPr lang="en-US" sz="2000" smtClean="0"/>
              <a:t>This CD ROM is intended to </a:t>
            </a:r>
          </a:p>
          <a:p>
            <a:pPr eaLnBrk="1" hangingPunct="1">
              <a:lnSpc>
                <a:spcPct val="90000"/>
              </a:lnSpc>
              <a:buFont typeface="Wingdings" pitchFamily="2" charset="2"/>
              <a:buNone/>
            </a:pPr>
            <a:r>
              <a:rPr lang="en-US" sz="2000" smtClean="0"/>
              <a:t>provide quick and easy computer</a:t>
            </a:r>
          </a:p>
          <a:p>
            <a:pPr eaLnBrk="1" hangingPunct="1">
              <a:lnSpc>
                <a:spcPct val="90000"/>
              </a:lnSpc>
              <a:buFont typeface="Wingdings" pitchFamily="2" charset="2"/>
              <a:buNone/>
            </a:pPr>
            <a:r>
              <a:rPr lang="en-US" sz="2000" smtClean="0"/>
              <a:t>access to a large number of NIOSH</a:t>
            </a:r>
          </a:p>
          <a:p>
            <a:pPr eaLnBrk="1" hangingPunct="1">
              <a:lnSpc>
                <a:spcPct val="90000"/>
              </a:lnSpc>
              <a:buFont typeface="Wingdings" pitchFamily="2" charset="2"/>
              <a:buNone/>
            </a:pPr>
            <a:r>
              <a:rPr lang="en-US" sz="2000" smtClean="0"/>
              <a:t>publications related to construction.  </a:t>
            </a:r>
          </a:p>
        </p:txBody>
      </p:sp>
      <p:sp>
        <p:nvSpPr>
          <p:cNvPr id="29700" name="Rectangle 4"/>
          <p:cNvSpPr>
            <a:spLocks noChangeArrowheads="1"/>
          </p:cNvSpPr>
          <p:nvPr/>
        </p:nvSpPr>
        <p:spPr bwMode="auto">
          <a:xfrm>
            <a:off x="4572000" y="5562600"/>
            <a:ext cx="4038600" cy="457200"/>
          </a:xfrm>
          <a:prstGeom prst="rect">
            <a:avLst/>
          </a:prstGeom>
          <a:noFill/>
          <a:ln w="9525" algn="ctr">
            <a:noFill/>
            <a:miter lim="800000"/>
            <a:headEnd/>
            <a:tailEnd/>
          </a:ln>
        </p:spPr>
        <p:txBody>
          <a:bodyPr wrap="none" anchor="ctr"/>
          <a:lstStyle/>
          <a:p>
            <a:endParaRPr lang="en-US"/>
          </a:p>
        </p:txBody>
      </p:sp>
      <p:sp>
        <p:nvSpPr>
          <p:cNvPr id="29701" name="Rectangle 5"/>
          <p:cNvSpPr>
            <a:spLocks noChangeArrowheads="1"/>
          </p:cNvSpPr>
          <p:nvPr/>
        </p:nvSpPr>
        <p:spPr bwMode="auto">
          <a:xfrm>
            <a:off x="4267200" y="5638800"/>
            <a:ext cx="4267200" cy="457200"/>
          </a:xfrm>
          <a:prstGeom prst="rect">
            <a:avLst/>
          </a:prstGeom>
          <a:noFill/>
          <a:ln w="9525" algn="ctr">
            <a:noFill/>
            <a:miter lim="800000"/>
            <a:headEnd/>
            <a:tailEnd/>
          </a:ln>
        </p:spPr>
        <p:txBody>
          <a:bodyPr wrap="none" anchor="ctr"/>
          <a:lstStyle/>
          <a:p>
            <a:pPr algn="ctr"/>
            <a:endParaRPr lang="en-US"/>
          </a:p>
        </p:txBody>
      </p:sp>
      <p:pic>
        <p:nvPicPr>
          <p:cNvPr id="29702" name="Picture 7"/>
          <p:cNvPicPr>
            <a:picLocks noChangeAspect="1" noChangeArrowheads="1"/>
          </p:cNvPicPr>
          <p:nvPr/>
        </p:nvPicPr>
        <p:blipFill>
          <a:blip r:embed="rId2" cstate="print"/>
          <a:srcRect/>
          <a:stretch>
            <a:fillRect/>
          </a:stretch>
        </p:blipFill>
        <p:spPr bwMode="auto">
          <a:xfrm>
            <a:off x="381000" y="2133600"/>
            <a:ext cx="2906713" cy="307975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2008_041_0"/>
          <p:cNvPicPr>
            <a:picLocks noChangeAspect="1" noChangeArrowheads="1"/>
          </p:cNvPicPr>
          <p:nvPr/>
        </p:nvPicPr>
        <p:blipFill>
          <a:blip r:embed="rId3" cstate="print"/>
          <a:srcRect t="7777" b="6667"/>
          <a:stretch>
            <a:fillRect/>
          </a:stretch>
        </p:blipFill>
        <p:spPr bwMode="auto">
          <a:xfrm>
            <a:off x="0" y="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Content Placeholder 3" descr="Picture13.png"/>
          <p:cNvPicPr>
            <a:picLocks noGrp="1" noChangeAspect="1"/>
          </p:cNvPicPr>
          <p:nvPr>
            <p:ph idx="4294967295"/>
          </p:nvPr>
        </p:nvPicPr>
        <p:blipFill>
          <a:blip r:embed="rId2" cstate="print"/>
          <a:srcRect l="1279" t="1620" r="975" b="2802"/>
          <a:stretch>
            <a:fillRect/>
          </a:stretch>
        </p:blipFill>
        <p:spPr>
          <a:xfrm>
            <a:off x="1676400" y="1219200"/>
            <a:ext cx="6400800" cy="4017963"/>
          </a:xfrm>
          <a:ln w="57150">
            <a:solidFill>
              <a:srgbClr val="FFC000"/>
            </a:solidFill>
          </a:ln>
        </p:spPr>
      </p:pic>
      <p:sp>
        <p:nvSpPr>
          <p:cNvPr id="105475" name="TextBox 3"/>
          <p:cNvSpPr txBox="1">
            <a:spLocks noChangeArrowheads="1"/>
          </p:cNvSpPr>
          <p:nvPr/>
        </p:nvSpPr>
        <p:spPr bwMode="auto">
          <a:xfrm>
            <a:off x="2590800" y="60198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Content Placeholder 3" descr="Picture4.png"/>
          <p:cNvPicPr>
            <a:picLocks noGrp="1" noChangeAspect="1"/>
          </p:cNvPicPr>
          <p:nvPr>
            <p:ph idx="4294967295"/>
          </p:nvPr>
        </p:nvPicPr>
        <p:blipFill>
          <a:blip r:embed="rId3" cstate="print"/>
          <a:srcRect l="1138" t="2222" r="2576" b="2222"/>
          <a:stretch>
            <a:fillRect/>
          </a:stretch>
        </p:blipFill>
        <p:spPr>
          <a:xfrm>
            <a:off x="1371600" y="1066800"/>
            <a:ext cx="6400800" cy="4106863"/>
          </a:xfrm>
          <a:ln w="57150">
            <a:solidFill>
              <a:srgbClr val="FFC000"/>
            </a:solidFill>
          </a:ln>
        </p:spPr>
      </p:pic>
      <p:sp>
        <p:nvSpPr>
          <p:cNvPr id="106499" name="TextBox 4"/>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I 485 p1"/>
          <p:cNvPicPr>
            <a:picLocks noChangeAspect="1" noChangeArrowheads="1"/>
          </p:cNvPicPr>
          <p:nvPr/>
        </p:nvPicPr>
        <p:blipFill>
          <a:blip r:embed="rId3" cstate="print"/>
          <a:srcRect l="35715" t="11913" r="5844" b="16016"/>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4"/>
          <p:cNvSpPr>
            <a:spLocks noGrp="1" noChangeArrowheads="1"/>
          </p:cNvSpPr>
          <p:nvPr>
            <p:ph type="title"/>
          </p:nvPr>
        </p:nvSpPr>
        <p:spPr>
          <a:xfrm>
            <a:off x="0" y="0"/>
            <a:ext cx="9144000" cy="1143000"/>
          </a:xfrm>
        </p:spPr>
        <p:txBody>
          <a:bodyPr/>
          <a:lstStyle/>
          <a:p>
            <a:pPr eaLnBrk="1" hangingPunct="1"/>
            <a:r>
              <a:rPr lang="en-US" b="0" smtClean="0"/>
              <a:t>Trucks Exiting Traffic </a:t>
            </a:r>
          </a:p>
        </p:txBody>
      </p:sp>
      <p:pic>
        <p:nvPicPr>
          <p:cNvPr id="108547" name="Picture 11" descr="Exit-DeAccel"/>
          <p:cNvPicPr>
            <a:picLocks noChangeAspect="1" noChangeArrowheads="1"/>
          </p:cNvPicPr>
          <p:nvPr/>
        </p:nvPicPr>
        <p:blipFill>
          <a:blip r:embed="rId2" cstate="print"/>
          <a:srcRect/>
          <a:stretch>
            <a:fillRect/>
          </a:stretch>
        </p:blipFill>
        <p:spPr bwMode="auto">
          <a:xfrm>
            <a:off x="0" y="2740025"/>
            <a:ext cx="2722563" cy="4117975"/>
          </a:xfrm>
          <a:prstGeom prst="rect">
            <a:avLst/>
          </a:prstGeom>
          <a:noFill/>
          <a:ln w="9525">
            <a:noFill/>
            <a:miter lim="800000"/>
            <a:headEnd/>
            <a:tailEnd/>
          </a:ln>
        </p:spPr>
      </p:pic>
      <p:pic>
        <p:nvPicPr>
          <p:cNvPr id="108548" name="Picture 12" descr="Exit-NoDeAccel"/>
          <p:cNvPicPr>
            <a:picLocks noChangeAspect="1" noChangeArrowheads="1"/>
          </p:cNvPicPr>
          <p:nvPr/>
        </p:nvPicPr>
        <p:blipFill>
          <a:blip r:embed="rId3" cstate="print"/>
          <a:srcRect/>
          <a:stretch>
            <a:fillRect/>
          </a:stretch>
        </p:blipFill>
        <p:spPr bwMode="auto">
          <a:xfrm>
            <a:off x="6534150" y="2736850"/>
            <a:ext cx="2609850" cy="4121150"/>
          </a:xfrm>
          <a:prstGeom prst="rect">
            <a:avLst/>
          </a:prstGeom>
          <a:noFill/>
          <a:ln w="9525">
            <a:noFill/>
            <a:miter lim="800000"/>
            <a:headEnd/>
            <a:tailEnd/>
          </a:ln>
        </p:spPr>
      </p:pic>
      <p:pic>
        <p:nvPicPr>
          <p:cNvPr id="108549" name="Picture 5" descr="img_054"/>
          <p:cNvPicPr>
            <a:picLocks noChangeAspect="1" noChangeArrowheads="1" noCrop="1"/>
          </p:cNvPicPr>
          <p:nvPr/>
        </p:nvPicPr>
        <p:blipFill>
          <a:blip r:embed="rId4" cstate="print"/>
          <a:srcRect/>
          <a:stretch>
            <a:fillRect/>
          </a:stretch>
        </p:blipFill>
        <p:spPr bwMode="auto">
          <a:xfrm>
            <a:off x="2590800" y="1295400"/>
            <a:ext cx="4572000" cy="3048000"/>
          </a:xfrm>
          <a:prstGeom prst="rect">
            <a:avLst/>
          </a:prstGeom>
          <a:noFill/>
          <a:ln w="9525">
            <a:noFill/>
            <a:miter lim="800000"/>
            <a:headEnd/>
            <a:tailEnd/>
          </a:ln>
        </p:spPr>
      </p:pic>
      <p:pic>
        <p:nvPicPr>
          <p:cNvPr id="108550" name="Picture 7" descr="DONOTFOLLOWsign"/>
          <p:cNvPicPr>
            <a:picLocks noGrp="1" noChangeAspect="1" noChangeArrowheads="1"/>
          </p:cNvPicPr>
          <p:nvPr>
            <p:ph idx="1"/>
          </p:nvPr>
        </p:nvPicPr>
        <p:blipFill>
          <a:blip r:embed="rId5" cstate="print"/>
          <a:srcRect/>
          <a:stretch>
            <a:fillRect/>
          </a:stretch>
        </p:blipFill>
        <p:spPr>
          <a:xfrm>
            <a:off x="304800" y="1371600"/>
            <a:ext cx="3181350" cy="1065213"/>
          </a:xfrm>
        </p:spPr>
      </p:pic>
      <p:pic>
        <p:nvPicPr>
          <p:cNvPr id="108551" name="Picture 10" descr="ConstVehicle-DoNotFollow"/>
          <p:cNvPicPr>
            <a:picLocks noChangeAspect="1" noChangeArrowheads="1"/>
          </p:cNvPicPr>
          <p:nvPr/>
        </p:nvPicPr>
        <p:blipFill>
          <a:blip r:embed="rId6" cstate="print"/>
          <a:srcRect/>
          <a:stretch>
            <a:fillRect/>
          </a:stretch>
        </p:blipFill>
        <p:spPr bwMode="auto">
          <a:xfrm>
            <a:off x="2819400" y="3886200"/>
            <a:ext cx="3657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endParaRPr lang="en-US" smtClean="0"/>
          </a:p>
        </p:txBody>
      </p:sp>
      <p:pic>
        <p:nvPicPr>
          <p:cNvPr id="109571" name="Content Placeholder 3" descr="Kodak12008.jpg"/>
          <p:cNvPicPr>
            <a:picLocks noGrp="1" noChangeAspect="1"/>
          </p:cNvPicPr>
          <p:nvPr>
            <p:ph idx="1"/>
          </p:nvPr>
        </p:nvPicPr>
        <p:blipFill>
          <a:blip r:embed="rId3" cstate="print"/>
          <a:srcRect b="14444"/>
          <a:stretch>
            <a:fillRect/>
          </a:stretch>
        </p:blipFill>
        <p:spPr>
          <a:xfrm>
            <a:off x="0" y="0"/>
            <a:ext cx="9144000" cy="5867400"/>
          </a:xfrm>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8"/>
          <p:cNvSpPr>
            <a:spLocks noGrp="1" noChangeArrowheads="1"/>
          </p:cNvSpPr>
          <p:nvPr>
            <p:ph type="title"/>
          </p:nvPr>
        </p:nvSpPr>
        <p:spPr>
          <a:xfrm>
            <a:off x="0" y="0"/>
            <a:ext cx="9144000" cy="1066800"/>
          </a:xfrm>
        </p:spPr>
        <p:txBody>
          <a:bodyPr/>
          <a:lstStyle/>
          <a:p>
            <a:pPr eaLnBrk="1" hangingPunct="1"/>
            <a:r>
              <a:rPr lang="en-US" b="0" smtClean="0"/>
              <a:t>Truck Activated Caution Message</a:t>
            </a:r>
          </a:p>
        </p:txBody>
      </p:sp>
      <p:pic>
        <p:nvPicPr>
          <p:cNvPr id="110595" name="Picture 4" descr="Solution-NoDe-AccelLane"/>
          <p:cNvPicPr>
            <a:picLocks noGrp="1" noChangeAspect="1" noChangeArrowheads="1"/>
          </p:cNvPicPr>
          <p:nvPr>
            <p:ph sz="half" idx="1"/>
          </p:nvPr>
        </p:nvPicPr>
        <p:blipFill>
          <a:blip r:embed="rId2" cstate="print"/>
          <a:srcRect/>
          <a:stretch>
            <a:fillRect/>
          </a:stretch>
        </p:blipFill>
        <p:spPr>
          <a:xfrm>
            <a:off x="4495800" y="1447800"/>
            <a:ext cx="4340225" cy="5257800"/>
          </a:xfrm>
        </p:spPr>
      </p:pic>
      <p:pic>
        <p:nvPicPr>
          <p:cNvPr id="110596" name="Picture 11" descr="DoNotFollowTrucks-800feet"/>
          <p:cNvPicPr>
            <a:picLocks noGrp="1" noChangeAspect="1" noChangeArrowheads="1" noCrop="1"/>
          </p:cNvPicPr>
          <p:nvPr>
            <p:ph sz="half" idx="2"/>
          </p:nvPr>
        </p:nvPicPr>
        <p:blipFill>
          <a:blip r:embed="rId3" cstate="print"/>
          <a:srcRect/>
          <a:stretch>
            <a:fillRect/>
          </a:stretch>
        </p:blipFill>
        <p:spPr>
          <a:xfrm>
            <a:off x="304800" y="1295400"/>
            <a:ext cx="4038600" cy="3752850"/>
          </a:xfrm>
        </p:spPr>
      </p:pic>
      <p:pic>
        <p:nvPicPr>
          <p:cNvPr id="110597" name="Picture 17" descr="ConstVehOnly"/>
          <p:cNvPicPr>
            <a:picLocks noChangeAspect="1" noChangeArrowheads="1"/>
          </p:cNvPicPr>
          <p:nvPr/>
        </p:nvPicPr>
        <p:blipFill>
          <a:blip r:embed="rId4" cstate="print"/>
          <a:srcRect/>
          <a:stretch>
            <a:fillRect/>
          </a:stretch>
        </p:blipFill>
        <p:spPr bwMode="auto">
          <a:xfrm>
            <a:off x="2590800" y="5105400"/>
            <a:ext cx="2057400" cy="1627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ChangeArrowheads="1"/>
          </p:cNvSpPr>
          <p:nvPr/>
        </p:nvSpPr>
        <p:spPr bwMode="auto">
          <a:xfrm>
            <a:off x="0" y="0"/>
            <a:ext cx="9144000" cy="1143000"/>
          </a:xfrm>
          <a:prstGeom prst="rect">
            <a:avLst/>
          </a:prstGeom>
          <a:noFill/>
          <a:ln w="9525">
            <a:noFill/>
            <a:miter lim="800000"/>
            <a:headEnd/>
            <a:tailEnd/>
          </a:ln>
        </p:spPr>
        <p:txBody>
          <a:bodyPr anchor="ctr"/>
          <a:lstStyle/>
          <a:p>
            <a:pPr algn="ctr"/>
            <a:r>
              <a:rPr lang="en-US" sz="4800">
                <a:solidFill>
                  <a:schemeClr val="tx2"/>
                </a:solidFill>
              </a:rPr>
              <a:t>Trucks Entering Traffic </a:t>
            </a:r>
          </a:p>
        </p:txBody>
      </p:sp>
      <p:pic>
        <p:nvPicPr>
          <p:cNvPr id="111619" name="Picture 8" descr="truckmerging1"/>
          <p:cNvPicPr>
            <a:picLocks noChangeAspect="1" noChangeArrowheads="1"/>
          </p:cNvPicPr>
          <p:nvPr/>
        </p:nvPicPr>
        <p:blipFill>
          <a:blip r:embed="rId2" cstate="print"/>
          <a:srcRect/>
          <a:stretch>
            <a:fillRect/>
          </a:stretch>
        </p:blipFill>
        <p:spPr bwMode="auto">
          <a:xfrm>
            <a:off x="3657600" y="1371600"/>
            <a:ext cx="5102225" cy="2859088"/>
          </a:xfrm>
          <a:prstGeom prst="rect">
            <a:avLst/>
          </a:prstGeom>
          <a:noFill/>
          <a:ln w="9525">
            <a:noFill/>
            <a:miter lim="800000"/>
            <a:headEnd/>
            <a:tailEnd/>
          </a:ln>
        </p:spPr>
      </p:pic>
      <p:pic>
        <p:nvPicPr>
          <p:cNvPr id="111620" name="Picture 9" descr="truckmerging2"/>
          <p:cNvPicPr>
            <a:picLocks noChangeAspect="1" noChangeArrowheads="1"/>
          </p:cNvPicPr>
          <p:nvPr/>
        </p:nvPicPr>
        <p:blipFill>
          <a:blip r:embed="rId3" cstate="print"/>
          <a:srcRect/>
          <a:stretch>
            <a:fillRect/>
          </a:stretch>
        </p:blipFill>
        <p:spPr bwMode="auto">
          <a:xfrm>
            <a:off x="3276600" y="4038600"/>
            <a:ext cx="4267200" cy="2593975"/>
          </a:xfrm>
          <a:prstGeom prst="rect">
            <a:avLst/>
          </a:prstGeom>
          <a:noFill/>
          <a:ln w="9525">
            <a:noFill/>
            <a:miter lim="800000"/>
            <a:headEnd/>
            <a:tailEnd/>
          </a:ln>
        </p:spPr>
      </p:pic>
      <p:pic>
        <p:nvPicPr>
          <p:cNvPr id="111621" name="Picture 11" descr="Enter-Accel"/>
          <p:cNvPicPr>
            <a:picLocks noGrp="1" noChangeAspect="1" noChangeArrowheads="1"/>
          </p:cNvPicPr>
          <p:nvPr>
            <p:ph sz="half" idx="1"/>
          </p:nvPr>
        </p:nvPicPr>
        <p:blipFill>
          <a:blip r:embed="rId4" cstate="print"/>
          <a:srcRect/>
          <a:stretch>
            <a:fillRect/>
          </a:stretch>
        </p:blipFill>
        <p:spPr>
          <a:xfrm>
            <a:off x="0" y="1676400"/>
            <a:ext cx="3282950" cy="5181600"/>
          </a:xfrm>
        </p:spPr>
      </p:pic>
      <p:pic>
        <p:nvPicPr>
          <p:cNvPr id="111622" name="Picture 13" descr="trucksenteringSIGN2"/>
          <p:cNvPicPr>
            <a:picLocks noGrp="1" noChangeAspect="1" noChangeArrowheads="1"/>
          </p:cNvPicPr>
          <p:nvPr>
            <p:ph sz="half" idx="2"/>
          </p:nvPr>
        </p:nvPicPr>
        <p:blipFill>
          <a:blip r:embed="rId5" cstate="print"/>
          <a:srcRect/>
          <a:stretch>
            <a:fillRect/>
          </a:stretch>
        </p:blipFill>
        <p:spPr>
          <a:xfrm>
            <a:off x="6934200" y="3429000"/>
            <a:ext cx="2209800" cy="2201863"/>
          </a:xfrm>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endParaRPr lang="en-US" smtClean="0"/>
          </a:p>
        </p:txBody>
      </p:sp>
      <p:pic>
        <p:nvPicPr>
          <p:cNvPr id="112643" name="Content Placeholder 3" descr="2007_0929INITCP20070005.JPG"/>
          <p:cNvPicPr>
            <a:picLocks noGrp="1" noChangeAspect="1"/>
          </p:cNvPicPr>
          <p:nvPr>
            <p:ph idx="1"/>
          </p:nvPr>
        </p:nvPicPr>
        <p:blipFill>
          <a:blip r:embed="rId2" cstate="print"/>
          <a:srcRect b="15150"/>
          <a:stretch>
            <a:fillRect/>
          </a:stretch>
        </p:blipFill>
        <p:spPr>
          <a:xfrm>
            <a:off x="0" y="0"/>
            <a:ext cx="9220200" cy="5867400"/>
          </a:xfr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0" descr="Solution-NoAccelLane"/>
          <p:cNvPicPr>
            <a:picLocks noGrp="1" noChangeAspect="1" noChangeArrowheads="1"/>
          </p:cNvPicPr>
          <p:nvPr>
            <p:ph sz="half" idx="1"/>
          </p:nvPr>
        </p:nvPicPr>
        <p:blipFill>
          <a:blip r:embed="rId2" cstate="print"/>
          <a:srcRect/>
          <a:stretch>
            <a:fillRect/>
          </a:stretch>
        </p:blipFill>
        <p:spPr>
          <a:xfrm>
            <a:off x="304800" y="1676400"/>
            <a:ext cx="4089400" cy="4953000"/>
          </a:xfrm>
        </p:spPr>
      </p:pic>
      <p:pic>
        <p:nvPicPr>
          <p:cNvPr id="113667" name="Picture 23" descr="trucks-enter-1mile"/>
          <p:cNvPicPr>
            <a:picLocks noGrp="1" noChangeAspect="1" noChangeArrowheads="1" noCrop="1"/>
          </p:cNvPicPr>
          <p:nvPr>
            <p:ph sz="quarter" idx="3"/>
          </p:nvPr>
        </p:nvPicPr>
        <p:blipFill>
          <a:blip r:embed="rId3" cstate="print"/>
          <a:srcRect/>
          <a:stretch>
            <a:fillRect/>
          </a:stretch>
        </p:blipFill>
        <p:spPr>
          <a:xfrm>
            <a:off x="5367338" y="304800"/>
            <a:ext cx="3046412" cy="4267200"/>
          </a:xfrm>
        </p:spPr>
      </p:pic>
      <p:sp>
        <p:nvSpPr>
          <p:cNvPr id="12318" name="Rectangle 30"/>
          <p:cNvSpPr>
            <a:spLocks noChangeArrowheads="1"/>
          </p:cNvSpPr>
          <p:nvPr/>
        </p:nvSpPr>
        <p:spPr bwMode="auto">
          <a:xfrm>
            <a:off x="304800" y="228600"/>
            <a:ext cx="4724400" cy="1295400"/>
          </a:xfrm>
          <a:prstGeom prst="rect">
            <a:avLst/>
          </a:prstGeom>
          <a:noFill/>
          <a:ln w="9525">
            <a:noFill/>
            <a:miter lim="800000"/>
            <a:headEnd/>
            <a:tailEnd/>
          </a:ln>
          <a:effectLst/>
        </p:spPr>
        <p:txBody>
          <a:bodyPr anchor="ctr"/>
          <a:lstStyle/>
          <a:p>
            <a:pPr fontAlgn="auto">
              <a:spcAft>
                <a:spcPts val="0"/>
              </a:spcAft>
              <a:defRPr/>
            </a:pPr>
            <a:r>
              <a:rPr lang="en-US" sz="3600" dirty="0">
                <a:solidFill>
                  <a:schemeClr val="tx2"/>
                </a:solidFill>
                <a:latin typeface="+mj-lt"/>
              </a:rPr>
              <a:t>Signs Activated by Trucks </a:t>
            </a:r>
          </a:p>
        </p:txBody>
      </p:sp>
      <p:pic>
        <p:nvPicPr>
          <p:cNvPr id="113669" name="Picture 34" descr="trucks-enter-800ft"/>
          <p:cNvPicPr>
            <a:picLocks noGrp="1" noChangeAspect="1" noChangeArrowheads="1" noCrop="1"/>
          </p:cNvPicPr>
          <p:nvPr>
            <p:ph sz="quarter" idx="2"/>
          </p:nvPr>
        </p:nvPicPr>
        <p:blipFill>
          <a:blip r:embed="rId4" cstate="print"/>
          <a:srcRect/>
          <a:stretch>
            <a:fillRect/>
          </a:stretch>
        </p:blipFill>
        <p:spPr>
          <a:xfrm>
            <a:off x="4191000" y="3124200"/>
            <a:ext cx="4681538" cy="2936875"/>
          </a:xfrm>
        </p:spPr>
      </p:pic>
      <p:sp>
        <p:nvSpPr>
          <p:cNvPr id="113670" name="Oval 37"/>
          <p:cNvSpPr>
            <a:spLocks noChangeArrowheads="1"/>
          </p:cNvSpPr>
          <p:nvPr/>
        </p:nvSpPr>
        <p:spPr bwMode="auto">
          <a:xfrm>
            <a:off x="6400800" y="3886200"/>
            <a:ext cx="1524000" cy="1524000"/>
          </a:xfrm>
          <a:prstGeom prst="ellipse">
            <a:avLst/>
          </a:prstGeom>
          <a:noFill/>
          <a:ln w="76200" algn="ctr">
            <a:solidFill>
              <a:srgbClr val="FFFF00"/>
            </a:solidFill>
            <a:round/>
            <a:headEnd/>
            <a:tailEnd/>
          </a:ln>
        </p:spPr>
        <p:txBody>
          <a:bodyPr wrap="none" anchor="ctr"/>
          <a:lstStyle/>
          <a:p>
            <a:endParaRPr lang="en-US"/>
          </a:p>
        </p:txBody>
      </p:sp>
      <p:sp>
        <p:nvSpPr>
          <p:cNvPr id="12326" name="Text Box 38"/>
          <p:cNvSpPr txBox="1">
            <a:spLocks noChangeArrowheads="1"/>
          </p:cNvSpPr>
          <p:nvPr/>
        </p:nvSpPr>
        <p:spPr bwMode="auto">
          <a:xfrm>
            <a:off x="4724400" y="6248400"/>
            <a:ext cx="3792538" cy="336550"/>
          </a:xfrm>
          <a:prstGeom prst="rect">
            <a:avLst/>
          </a:prstGeom>
          <a:noFill/>
          <a:ln w="9525" algn="ctr">
            <a:noFill/>
            <a:miter lim="800000"/>
            <a:headEnd/>
            <a:tailEnd/>
          </a:ln>
          <a:effectLst/>
        </p:spPr>
        <p:txBody>
          <a:bodyPr wrap="none">
            <a:spAutoFit/>
          </a:bodyPr>
          <a:lstStyle/>
          <a:p>
            <a:pPr fontAlgn="auto">
              <a:spcBef>
                <a:spcPts val="0"/>
              </a:spcBef>
              <a:spcAft>
                <a:spcPts val="0"/>
              </a:spcAft>
              <a:defRPr/>
            </a:pPr>
            <a:r>
              <a:rPr lang="en-US" sz="1600">
                <a:solidFill>
                  <a:srgbClr val="FFFF00"/>
                </a:solidFill>
                <a:effectLst>
                  <a:outerShdw blurRad="38100" dist="38100" dir="2700000" algn="tl">
                    <a:srgbClr val="000000"/>
                  </a:outerShdw>
                </a:effectLst>
                <a:latin typeface="+mn-lt"/>
              </a:rPr>
              <a:t>Wireless sensor location along haul road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8600" y="381000"/>
            <a:ext cx="5334000" cy="1219200"/>
          </a:xfrm>
        </p:spPr>
        <p:txBody>
          <a:bodyPr/>
          <a:lstStyle/>
          <a:p>
            <a:pPr eaLnBrk="1" hangingPunct="1"/>
            <a:r>
              <a:rPr lang="en-US" sz="3200" b="0" smtClean="0"/>
              <a:t>NIOSH Construction</a:t>
            </a:r>
            <a:br>
              <a:rPr lang="en-US" sz="3200" b="0" smtClean="0"/>
            </a:br>
            <a:r>
              <a:rPr lang="en-US" sz="3200" b="0" smtClean="0"/>
              <a:t>Program Review</a:t>
            </a:r>
          </a:p>
        </p:txBody>
      </p:sp>
      <p:sp>
        <p:nvSpPr>
          <p:cNvPr id="258051" name="Rectangle 3"/>
          <p:cNvSpPr>
            <a:spLocks noGrp="1" noChangeArrowheads="1"/>
          </p:cNvSpPr>
          <p:nvPr>
            <p:ph type="body" idx="1"/>
          </p:nvPr>
        </p:nvSpPr>
        <p:spPr>
          <a:xfrm>
            <a:off x="228600" y="1600200"/>
            <a:ext cx="8686800" cy="4724400"/>
          </a:xfrm>
        </p:spPr>
        <p:txBody>
          <a:bodyPr/>
          <a:lstStyle/>
          <a:p>
            <a:pPr eaLnBrk="1" hangingPunct="1"/>
            <a:r>
              <a:rPr lang="en-US" sz="2000" smtClean="0"/>
              <a:t>Performed by a National Academies Committee</a:t>
            </a:r>
          </a:p>
          <a:p>
            <a:pPr eaLnBrk="1" hangingPunct="1"/>
            <a:r>
              <a:rPr lang="en-US" sz="2000" smtClean="0"/>
              <a:t>Focused on work done over last 10 years</a:t>
            </a:r>
          </a:p>
          <a:p>
            <a:pPr eaLnBrk="1" hangingPunct="1"/>
            <a:r>
              <a:rPr lang="en-US" sz="2000" smtClean="0"/>
              <a:t>Provided recommendations for </a:t>
            </a:r>
          </a:p>
          <a:p>
            <a:pPr eaLnBrk="1" hangingPunct="1">
              <a:buFont typeface="Wingdings" pitchFamily="2" charset="2"/>
              <a:buNone/>
            </a:pPr>
            <a:r>
              <a:rPr lang="en-US" sz="2000" smtClean="0"/>
              <a:t>	improving the program</a:t>
            </a:r>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buFont typeface="Wingdings" pitchFamily="2" charset="2"/>
              <a:buNone/>
            </a:pPr>
            <a:endParaRPr lang="en-US" sz="2000" smtClean="0"/>
          </a:p>
          <a:p>
            <a:pPr eaLnBrk="1" hangingPunct="1"/>
            <a:r>
              <a:rPr lang="en-US" sz="2400" smtClean="0"/>
              <a:t>Received score of </a:t>
            </a:r>
            <a:r>
              <a:rPr lang="en-US" sz="2400" smtClean="0">
                <a:solidFill>
                  <a:srgbClr val="FFFF9E"/>
                </a:solidFill>
              </a:rPr>
              <a:t>5/5</a:t>
            </a:r>
            <a:r>
              <a:rPr lang="en-US" sz="2400" smtClean="0">
                <a:solidFill>
                  <a:srgbClr val="CC3300"/>
                </a:solidFill>
              </a:rPr>
              <a:t> </a:t>
            </a:r>
            <a:r>
              <a:rPr lang="en-US" sz="2400" smtClean="0"/>
              <a:t>for </a:t>
            </a:r>
            <a:r>
              <a:rPr lang="en-US" sz="2400" smtClean="0">
                <a:solidFill>
                  <a:srgbClr val="FFFF9E"/>
                </a:solidFill>
              </a:rPr>
              <a:t>RELEVANCE</a:t>
            </a:r>
          </a:p>
          <a:p>
            <a:pPr eaLnBrk="1" hangingPunct="1"/>
            <a:r>
              <a:rPr lang="en-US" sz="2400" smtClean="0"/>
              <a:t>Received score of </a:t>
            </a:r>
            <a:r>
              <a:rPr lang="en-US" sz="2400" smtClean="0">
                <a:solidFill>
                  <a:srgbClr val="FFFF9E"/>
                </a:solidFill>
              </a:rPr>
              <a:t>4/5 </a:t>
            </a:r>
            <a:r>
              <a:rPr lang="en-US" sz="2400" smtClean="0"/>
              <a:t>for </a:t>
            </a:r>
            <a:r>
              <a:rPr lang="en-US" sz="2400" smtClean="0">
                <a:solidFill>
                  <a:srgbClr val="FFFF9E"/>
                </a:solidFill>
              </a:rPr>
              <a:t>IMPACT</a:t>
            </a:r>
          </a:p>
        </p:txBody>
      </p:sp>
      <p:sp>
        <p:nvSpPr>
          <p:cNvPr id="30724" name="Rectangle 4"/>
          <p:cNvSpPr>
            <a:spLocks noChangeArrowheads="1"/>
          </p:cNvSpPr>
          <p:nvPr/>
        </p:nvSpPr>
        <p:spPr bwMode="auto">
          <a:xfrm>
            <a:off x="4343400" y="5257800"/>
            <a:ext cx="4495800" cy="762000"/>
          </a:xfrm>
          <a:prstGeom prst="rect">
            <a:avLst/>
          </a:prstGeom>
          <a:solidFill>
            <a:srgbClr val="FFCC99"/>
          </a:solidFill>
          <a:ln w="9525">
            <a:solidFill>
              <a:schemeClr val="tx1"/>
            </a:solidFill>
            <a:miter lim="800000"/>
            <a:headEnd/>
            <a:tailEnd/>
          </a:ln>
        </p:spPr>
        <p:txBody>
          <a:bodyPr wrap="none" anchor="ctr"/>
          <a:lstStyle/>
          <a:p>
            <a:pPr algn="ctr"/>
            <a:r>
              <a:rPr lang="en-US" b="1">
                <a:solidFill>
                  <a:schemeClr val="bg1"/>
                </a:solidFill>
              </a:rPr>
              <a:t>Report available at: </a:t>
            </a:r>
          </a:p>
          <a:p>
            <a:pPr algn="ctr"/>
            <a:r>
              <a:rPr lang="en-US" b="1">
                <a:solidFill>
                  <a:schemeClr val="bg1"/>
                </a:solidFill>
              </a:rPr>
              <a:t>http://www.cdc.niosh/nas/</a:t>
            </a:r>
          </a:p>
        </p:txBody>
      </p:sp>
      <p:pic>
        <p:nvPicPr>
          <p:cNvPr id="30725" name="Picture 5" descr="The National Academies: Advisers to the Nation on Science, Engineering, and Medicine">
            <a:hlinkClick r:id="rId3"/>
          </p:cNvPr>
          <p:cNvPicPr>
            <a:picLocks noChangeAspect="1" noChangeArrowheads="1"/>
          </p:cNvPicPr>
          <p:nvPr/>
        </p:nvPicPr>
        <p:blipFill>
          <a:blip r:embed="rId4" cstate="print"/>
          <a:srcRect/>
          <a:stretch>
            <a:fillRect/>
          </a:stretch>
        </p:blipFill>
        <p:spPr bwMode="auto">
          <a:xfrm>
            <a:off x="4953000" y="685800"/>
            <a:ext cx="3884613" cy="622300"/>
          </a:xfrm>
          <a:prstGeom prst="rect">
            <a:avLst/>
          </a:prstGeom>
          <a:noFill/>
          <a:ln w="9525">
            <a:noFill/>
            <a:miter lim="800000"/>
            <a:headEnd/>
            <a:tailEnd/>
          </a:ln>
        </p:spPr>
      </p:pic>
      <p:pic>
        <p:nvPicPr>
          <p:cNvPr id="30726" name="Picture 6"/>
          <p:cNvPicPr>
            <a:picLocks noChangeAspect="1" noChangeArrowheads="1"/>
          </p:cNvPicPr>
          <p:nvPr/>
        </p:nvPicPr>
        <p:blipFill>
          <a:blip r:embed="rId5" cstate="print"/>
          <a:srcRect/>
          <a:stretch>
            <a:fillRect/>
          </a:stretch>
        </p:blipFill>
        <p:spPr bwMode="auto">
          <a:xfrm>
            <a:off x="6553200" y="1524000"/>
            <a:ext cx="2249488" cy="314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0" y="0"/>
            <a:ext cx="9144000" cy="1143000"/>
          </a:xfrm>
        </p:spPr>
        <p:txBody>
          <a:bodyPr/>
          <a:lstStyle/>
          <a:p>
            <a:pPr eaLnBrk="1" hangingPunct="1"/>
            <a:r>
              <a:rPr lang="en-US" b="0" smtClean="0"/>
              <a:t>Safe entry and exit from the work space</a:t>
            </a:r>
          </a:p>
        </p:txBody>
      </p:sp>
      <p:sp>
        <p:nvSpPr>
          <p:cNvPr id="114691" name="Rectangle 3"/>
          <p:cNvSpPr>
            <a:spLocks noGrp="1" noChangeArrowheads="1"/>
          </p:cNvSpPr>
          <p:nvPr>
            <p:ph type="body" idx="1"/>
          </p:nvPr>
        </p:nvSpPr>
        <p:spPr>
          <a:xfrm>
            <a:off x="228600" y="1600200"/>
            <a:ext cx="8686800" cy="1981200"/>
          </a:xfrm>
        </p:spPr>
        <p:txBody>
          <a:bodyPr/>
          <a:lstStyle/>
          <a:p>
            <a:pPr eaLnBrk="1" hangingPunct="1"/>
            <a:r>
              <a:rPr lang="en-US" b="1" smtClean="0"/>
              <a:t>Innovation -  Design/Build Ramp</a:t>
            </a:r>
          </a:p>
          <a:p>
            <a:pPr lvl="1" eaLnBrk="1" hangingPunct="1"/>
            <a:r>
              <a:rPr lang="en-US" b="1" smtClean="0"/>
              <a:t>Limit entry into high-speed traffic stream</a:t>
            </a:r>
          </a:p>
          <a:p>
            <a:pPr lvl="1" eaLnBrk="1" hangingPunct="1"/>
            <a:r>
              <a:rPr lang="en-US" b="1" smtClean="0"/>
              <a:t>Utilize overpass and local street traffic control signals</a:t>
            </a:r>
          </a:p>
          <a:p>
            <a:pPr lvl="1" eaLnBrk="1" hangingPunct="1"/>
            <a:endParaRPr lang="en-US" smtClean="0"/>
          </a:p>
          <a:p>
            <a:pPr lvl="1" eaLnBrk="1" hangingPunct="1"/>
            <a:endParaRPr lang="en-US" smtClean="0"/>
          </a:p>
          <a:p>
            <a:pPr lvl="1" eaLnBrk="1" hangingPunct="1"/>
            <a:endParaRPr lang="en-US" smtClean="0"/>
          </a:p>
        </p:txBody>
      </p:sp>
      <p:pic>
        <p:nvPicPr>
          <p:cNvPr id="114692" name="Picture 4" descr="Picture13.png"/>
          <p:cNvPicPr>
            <a:picLocks noChangeAspect="1"/>
          </p:cNvPicPr>
          <p:nvPr/>
        </p:nvPicPr>
        <p:blipFill>
          <a:blip r:embed="rId2" cstate="print">
            <a:lum bright="10000"/>
          </a:blip>
          <a:srcRect l="1593" t="5144" r="1218" b="2287"/>
          <a:stretch>
            <a:fillRect/>
          </a:stretch>
        </p:blipFill>
        <p:spPr bwMode="auto">
          <a:xfrm>
            <a:off x="4191000" y="3276600"/>
            <a:ext cx="4648200" cy="2743200"/>
          </a:xfrm>
          <a:prstGeom prst="rect">
            <a:avLst/>
          </a:prstGeom>
          <a:noFill/>
          <a:ln w="57150">
            <a:solidFill>
              <a:srgbClr val="FFC000"/>
            </a:solidFill>
            <a:miter lim="800000"/>
            <a:headEnd/>
            <a:tailEnd/>
          </a:ln>
        </p:spPr>
      </p:pic>
      <p:sp>
        <p:nvSpPr>
          <p:cNvPr id="114693" name="TextBox 4"/>
          <p:cNvSpPr txBox="1">
            <a:spLocks noChangeArrowheads="1"/>
          </p:cNvSpPr>
          <p:nvPr/>
        </p:nvSpPr>
        <p:spPr bwMode="auto">
          <a:xfrm>
            <a:off x="2590800" y="6183313"/>
            <a:ext cx="2743200" cy="369887"/>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ramp ingress gif.gif"/>
          <p:cNvPicPr>
            <a:picLocks noChangeAspect="1" noChangeArrowheads="1"/>
          </p:cNvPicPr>
          <p:nvPr/>
        </p:nvPicPr>
        <p:blipFill>
          <a:blip r:embed="rId2" cstate="print"/>
          <a:srcRect/>
          <a:stretch>
            <a:fillRect/>
          </a:stretch>
        </p:blipFill>
        <p:spPr bwMode="auto">
          <a:xfrm>
            <a:off x="1371600" y="381000"/>
            <a:ext cx="6508750" cy="5029200"/>
          </a:xfrm>
          <a:prstGeom prst="rect">
            <a:avLst/>
          </a:prstGeom>
          <a:noFill/>
          <a:ln w="9525">
            <a:noFill/>
            <a:miter lim="800000"/>
            <a:headEnd/>
            <a:tailEnd/>
          </a:ln>
        </p:spPr>
      </p:pic>
      <p:sp>
        <p:nvSpPr>
          <p:cNvPr id="115715" name="TextBox 2"/>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Finished Product 3.jpg"/>
          <p:cNvPicPr>
            <a:picLocks noChangeAspect="1"/>
          </p:cNvPicPr>
          <p:nvPr/>
        </p:nvPicPr>
        <p:blipFill>
          <a:blip r:embed="rId2" cstate="print"/>
          <a:srcRect l="2177" t="6441" r="2725" b="8430"/>
          <a:stretch>
            <a:fillRect/>
          </a:stretch>
        </p:blipFill>
        <p:spPr bwMode="auto">
          <a:xfrm>
            <a:off x="0" y="0"/>
            <a:ext cx="9144000" cy="6019800"/>
          </a:xfrm>
          <a:prstGeom prst="rect">
            <a:avLst/>
          </a:prstGeom>
          <a:noFill/>
          <a:ln w="9525">
            <a:noFill/>
            <a:miter lim="800000"/>
            <a:headEnd/>
            <a:tailEnd/>
          </a:ln>
        </p:spPr>
      </p:pic>
      <p:sp>
        <p:nvSpPr>
          <p:cNvPr id="116739" name="TextBox 2"/>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Content Placeholder 3" descr="Picture2.png"/>
          <p:cNvPicPr>
            <a:picLocks noGrp="1" noChangeAspect="1"/>
          </p:cNvPicPr>
          <p:nvPr>
            <p:ph idx="4294967295"/>
          </p:nvPr>
        </p:nvPicPr>
        <p:blipFill>
          <a:blip r:embed="rId3" cstate="print"/>
          <a:srcRect l="1807" t="2083" r="1807" b="2083"/>
          <a:stretch>
            <a:fillRect/>
          </a:stretch>
        </p:blipFill>
        <p:spPr>
          <a:xfrm>
            <a:off x="1371600" y="1066800"/>
            <a:ext cx="6400800" cy="4206875"/>
          </a:xfrm>
          <a:ln w="57150">
            <a:solidFill>
              <a:srgbClr val="FFC000"/>
            </a:solidFill>
          </a:ln>
        </p:spPr>
      </p:pic>
      <p:sp>
        <p:nvSpPr>
          <p:cNvPr id="117763" name="TextBox 4"/>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Content Placeholder 3" descr="DSC00008.JPG"/>
          <p:cNvPicPr>
            <a:picLocks noGrp="1" noChangeAspect="1"/>
          </p:cNvPicPr>
          <p:nvPr>
            <p:ph idx="4294967295"/>
          </p:nvPr>
        </p:nvPicPr>
        <p:blipFill>
          <a:blip r:embed="rId2" cstate="print"/>
          <a:srcRect/>
          <a:stretch>
            <a:fillRect/>
          </a:stretch>
        </p:blipFill>
        <p:spPr>
          <a:xfrm>
            <a:off x="1524000" y="609600"/>
            <a:ext cx="6400800" cy="4800600"/>
          </a:xfrm>
          <a:ln w="57150">
            <a:solidFill>
              <a:srgbClr val="FFC000"/>
            </a:solidFill>
          </a:ln>
        </p:spPr>
      </p:pic>
      <p:sp>
        <p:nvSpPr>
          <p:cNvPr id="118787" name="TextBox 4"/>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2008_041_0"/>
          <p:cNvPicPr>
            <a:picLocks noChangeAspect="1" noChangeArrowheads="1"/>
          </p:cNvPicPr>
          <p:nvPr/>
        </p:nvPicPr>
        <p:blipFill>
          <a:blip r:embed="rId3" cstate="print"/>
          <a:srcRect b="13333"/>
          <a:stretch>
            <a:fillRect/>
          </a:stretch>
        </p:blipFill>
        <p:spPr bwMode="auto">
          <a:xfrm>
            <a:off x="0" y="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2008_0416July2007Site70003"/>
          <p:cNvPicPr>
            <a:picLocks noChangeAspect="1" noChangeArrowheads="1"/>
          </p:cNvPicPr>
          <p:nvPr/>
        </p:nvPicPr>
        <p:blipFill>
          <a:blip r:embed="rId3" cstate="print"/>
          <a:srcRect t="15279"/>
          <a:stretch>
            <a:fillRect/>
          </a:stretch>
        </p:blipFill>
        <p:spPr bwMode="auto">
          <a:xfrm>
            <a:off x="0" y="0"/>
            <a:ext cx="9144000" cy="581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Content Placeholder 4" descr="scan0006.jpg"/>
          <p:cNvPicPr>
            <a:picLocks noGrp="1" noChangeAspect="1"/>
          </p:cNvPicPr>
          <p:nvPr>
            <p:ph idx="4294967295"/>
          </p:nvPr>
        </p:nvPicPr>
        <p:blipFill>
          <a:blip r:embed="rId2" cstate="print"/>
          <a:srcRect/>
          <a:stretch>
            <a:fillRect/>
          </a:stretch>
        </p:blipFill>
        <p:spPr>
          <a:xfrm>
            <a:off x="1371600" y="990600"/>
            <a:ext cx="6400800" cy="4278313"/>
          </a:xfrm>
          <a:ln w="57150">
            <a:solidFill>
              <a:srgbClr val="FFC000"/>
            </a:solidFill>
          </a:ln>
        </p:spPr>
      </p:pic>
      <p:sp>
        <p:nvSpPr>
          <p:cNvPr id="121859" name="TextBox 3"/>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2007_0929INITCP20070014b"/>
          <p:cNvPicPr>
            <a:picLocks noChangeAspect="1" noChangeArrowheads="1"/>
          </p:cNvPicPr>
          <p:nvPr/>
        </p:nvPicPr>
        <p:blipFill>
          <a:blip r:embed="rId3" cstate="print"/>
          <a:srcRect b="17871"/>
          <a:stretch>
            <a:fillRect/>
          </a:stretch>
        </p:blipFill>
        <p:spPr bwMode="auto">
          <a:xfrm>
            <a:off x="0" y="0"/>
            <a:ext cx="9144000" cy="5634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Content Placeholder 3" descr="DSC01345.JPG"/>
          <p:cNvPicPr>
            <a:picLocks noGrp="1" noChangeAspect="1"/>
          </p:cNvPicPr>
          <p:nvPr>
            <p:ph idx="4294967295"/>
          </p:nvPr>
        </p:nvPicPr>
        <p:blipFill>
          <a:blip r:embed="rId2" cstate="print"/>
          <a:srcRect/>
          <a:stretch>
            <a:fillRect/>
          </a:stretch>
        </p:blipFill>
        <p:spPr>
          <a:xfrm>
            <a:off x="1295400" y="609600"/>
            <a:ext cx="6400800" cy="4800600"/>
          </a:xfrm>
          <a:ln w="57150">
            <a:solidFill>
              <a:srgbClr val="FFC000"/>
            </a:solidFill>
          </a:ln>
        </p:spPr>
      </p:pic>
      <p:sp>
        <p:nvSpPr>
          <p:cNvPr id="123907" name="TextBox 3"/>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P5115045"/>
          <p:cNvPicPr>
            <a:picLocks noChangeAspect="1" noChangeArrowheads="1"/>
          </p:cNvPicPr>
          <p:nvPr/>
        </p:nvPicPr>
        <p:blipFill>
          <a:blip r:embed="rId3" cstate="print">
            <a:clrChange>
              <a:clrFrom>
                <a:srgbClr val="C6CFE0"/>
              </a:clrFrom>
              <a:clrTo>
                <a:srgbClr val="C6CFE0">
                  <a:alpha val="0"/>
                </a:srgbClr>
              </a:clrTo>
            </a:clrChange>
          </a:blip>
          <a:srcRect t="17857" b="34129"/>
          <a:stretch>
            <a:fillRect/>
          </a:stretch>
        </p:blipFill>
        <p:spPr bwMode="auto">
          <a:xfrm>
            <a:off x="1676400" y="3179763"/>
            <a:ext cx="7467600" cy="2687637"/>
          </a:xfrm>
          <a:prstGeom prst="rect">
            <a:avLst/>
          </a:prstGeom>
          <a:noFill/>
          <a:ln w="9525">
            <a:noFill/>
            <a:miter lim="800000"/>
            <a:headEnd/>
            <a:tailEnd/>
          </a:ln>
        </p:spPr>
      </p:pic>
      <p:pic>
        <p:nvPicPr>
          <p:cNvPr id="31747" name="Picture 6" descr="P2093513"/>
          <p:cNvPicPr>
            <a:picLocks noChangeAspect="1" noChangeArrowheads="1"/>
          </p:cNvPicPr>
          <p:nvPr/>
        </p:nvPicPr>
        <p:blipFill>
          <a:blip r:embed="rId4" cstate="print">
            <a:clrChange>
              <a:clrFrom>
                <a:srgbClr val="90ABC8"/>
              </a:clrFrom>
              <a:clrTo>
                <a:srgbClr val="90ABC8">
                  <a:alpha val="0"/>
                </a:srgbClr>
              </a:clrTo>
            </a:clrChange>
          </a:blip>
          <a:srcRect t="16429" r="14999" b="26961"/>
          <a:stretch>
            <a:fillRect/>
          </a:stretch>
        </p:blipFill>
        <p:spPr bwMode="auto">
          <a:xfrm>
            <a:off x="0" y="1981200"/>
            <a:ext cx="5181600" cy="2589213"/>
          </a:xfrm>
          <a:prstGeom prst="rect">
            <a:avLst/>
          </a:prstGeom>
          <a:noFill/>
          <a:ln w="9525">
            <a:noFill/>
            <a:miter lim="800000"/>
            <a:headEnd/>
            <a:tailEnd/>
          </a:ln>
        </p:spPr>
      </p:pic>
      <p:sp>
        <p:nvSpPr>
          <p:cNvPr id="69639" name="Text Box 7"/>
          <p:cNvSpPr txBox="1">
            <a:spLocks noChangeArrowheads="1"/>
          </p:cNvSpPr>
          <p:nvPr/>
        </p:nvSpPr>
        <p:spPr bwMode="auto">
          <a:xfrm>
            <a:off x="0" y="0"/>
            <a:ext cx="9144000" cy="2841625"/>
          </a:xfrm>
          <a:prstGeom prst="rect">
            <a:avLst/>
          </a:prstGeom>
          <a:gradFill rotWithShape="1">
            <a:gsLst>
              <a:gs pos="0">
                <a:srgbClr val="003399"/>
              </a:gs>
              <a:gs pos="100000">
                <a:srgbClr val="336699">
                  <a:alpha val="49001"/>
                </a:srgbClr>
              </a:gs>
            </a:gsLst>
            <a:lin ang="5400000" scaled="1"/>
          </a:gradFill>
          <a:ln w="9525">
            <a:noFill/>
            <a:miter lim="800000"/>
            <a:headEnd/>
            <a:tailEnd/>
          </a:ln>
        </p:spPr>
        <p:txBody>
          <a:bodyPr>
            <a:spAutoFit/>
          </a:bodyPr>
          <a:lstStyle/>
          <a:p>
            <a:pPr>
              <a:spcBef>
                <a:spcPct val="50000"/>
              </a:spcBef>
            </a:pPr>
            <a:r>
              <a:rPr lang="en-US" sz="4400" b="1">
                <a:solidFill>
                  <a:srgbClr val="FF9900"/>
                </a:solidFill>
                <a:effectLst>
                  <a:outerShdw blurRad="38100" dist="38100" dir="2700000" algn="tl">
                    <a:srgbClr val="000000"/>
                  </a:outerShdw>
                </a:effectLst>
              </a:rPr>
              <a:t>Evaluating Roadway Work</a:t>
            </a:r>
            <a:br>
              <a:rPr lang="en-US" sz="4400" b="1">
                <a:solidFill>
                  <a:srgbClr val="FF9900"/>
                </a:solidFill>
                <a:effectLst>
                  <a:outerShdw blurRad="38100" dist="38100" dir="2700000" algn="tl">
                    <a:srgbClr val="000000"/>
                  </a:outerShdw>
                </a:effectLst>
              </a:rPr>
            </a:br>
            <a:r>
              <a:rPr lang="en-US" sz="4400" b="1">
                <a:solidFill>
                  <a:srgbClr val="FF9900"/>
                </a:solidFill>
                <a:effectLst>
                  <a:outerShdw blurRad="38100" dist="38100" dir="2700000" algn="tl">
                    <a:srgbClr val="000000"/>
                  </a:outerShdw>
                </a:effectLst>
              </a:rPr>
              <a:t>Zone Interventions</a:t>
            </a:r>
            <a:endParaRPr lang="en-US" sz="4400" b="1">
              <a:solidFill>
                <a:srgbClr val="FF9900"/>
              </a:solidFill>
              <a:effectLst>
                <a:outerShdw blurRad="38100" dist="38100" dir="2700000" algn="tl">
                  <a:srgbClr val="000000"/>
                </a:outerShdw>
              </a:effectLst>
              <a:latin typeface="Benguiat Bk BT"/>
            </a:endParaRPr>
          </a:p>
          <a:p>
            <a:pPr>
              <a:lnSpc>
                <a:spcPct val="60000"/>
              </a:lnSpc>
              <a:spcBef>
                <a:spcPct val="50000"/>
              </a:spcBef>
            </a:pPr>
            <a:r>
              <a:rPr lang="en-US" sz="2800" b="1">
                <a:solidFill>
                  <a:srgbClr val="FFFF66"/>
                </a:solidFill>
                <a:latin typeface="Benguiat Bk BT"/>
              </a:rPr>
              <a:t>A Research Project Conducted by the </a:t>
            </a:r>
          </a:p>
          <a:p>
            <a:pPr>
              <a:lnSpc>
                <a:spcPct val="60000"/>
              </a:lnSpc>
              <a:spcBef>
                <a:spcPct val="50000"/>
              </a:spcBef>
            </a:pPr>
            <a:r>
              <a:rPr lang="en-US" sz="2800" b="1">
                <a:solidFill>
                  <a:srgbClr val="FFFF66"/>
                </a:solidFill>
                <a:latin typeface="Benguiat Bk BT"/>
              </a:rPr>
              <a:t>National Institute for </a:t>
            </a:r>
          </a:p>
          <a:p>
            <a:pPr>
              <a:lnSpc>
                <a:spcPct val="60000"/>
              </a:lnSpc>
              <a:spcBef>
                <a:spcPct val="50000"/>
              </a:spcBef>
            </a:pPr>
            <a:r>
              <a:rPr lang="en-US" sz="2800" b="1">
                <a:solidFill>
                  <a:srgbClr val="FFFF66"/>
                </a:solidFill>
                <a:latin typeface="Benguiat Bk BT"/>
              </a:rPr>
              <a:t>Occupational Safety and Health</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Content Placeholder 3" descr="DSC01337.JPG"/>
          <p:cNvPicPr>
            <a:picLocks noGrp="1" noChangeAspect="1"/>
          </p:cNvPicPr>
          <p:nvPr>
            <p:ph idx="4294967295"/>
          </p:nvPr>
        </p:nvPicPr>
        <p:blipFill>
          <a:blip r:embed="rId3" cstate="print"/>
          <a:srcRect/>
          <a:stretch>
            <a:fillRect/>
          </a:stretch>
        </p:blipFill>
        <p:spPr>
          <a:xfrm>
            <a:off x="1447800" y="1066800"/>
            <a:ext cx="6400800" cy="4152900"/>
          </a:xfrm>
          <a:ln w="57150">
            <a:solidFill>
              <a:srgbClr val="FFC000"/>
            </a:solidFill>
          </a:ln>
        </p:spPr>
      </p:pic>
      <p:sp>
        <p:nvSpPr>
          <p:cNvPr id="124931" name="TextBox 4"/>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Content Placeholder 3" descr="DSC01349.JPG"/>
          <p:cNvPicPr>
            <a:picLocks noGrp="1" noChangeAspect="1"/>
          </p:cNvPicPr>
          <p:nvPr>
            <p:ph idx="4294967295"/>
          </p:nvPr>
        </p:nvPicPr>
        <p:blipFill>
          <a:blip r:embed="rId2" cstate="print"/>
          <a:srcRect/>
          <a:stretch>
            <a:fillRect/>
          </a:stretch>
        </p:blipFill>
        <p:spPr>
          <a:xfrm>
            <a:off x="1219200" y="533400"/>
            <a:ext cx="6400800" cy="4800600"/>
          </a:xfrm>
          <a:ln w="57150">
            <a:solidFill>
              <a:srgbClr val="FFC000"/>
            </a:solidFill>
          </a:ln>
        </p:spPr>
      </p:pic>
      <p:sp>
        <p:nvSpPr>
          <p:cNvPr id="125955" name="TextBox 3"/>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p:cNvSpPr>
            <a:spLocks noGrp="1" noChangeArrowheads="1"/>
          </p:cNvSpPr>
          <p:nvPr>
            <p:ph type="title"/>
          </p:nvPr>
        </p:nvSpPr>
        <p:spPr>
          <a:xfrm>
            <a:off x="0" y="457200"/>
            <a:ext cx="9144000" cy="1143000"/>
          </a:xfrm>
        </p:spPr>
        <p:txBody>
          <a:bodyPr/>
          <a:lstStyle/>
          <a:p>
            <a:pPr eaLnBrk="1" hangingPunct="1"/>
            <a:r>
              <a:rPr lang="en-US" b="0" smtClean="0"/>
              <a:t>Safe entry and exit from the work space</a:t>
            </a:r>
          </a:p>
        </p:txBody>
      </p:sp>
      <p:sp>
        <p:nvSpPr>
          <p:cNvPr id="126979" name="Rectangle 7"/>
          <p:cNvSpPr>
            <a:spLocks noGrp="1" noChangeArrowheads="1"/>
          </p:cNvSpPr>
          <p:nvPr>
            <p:ph type="body" sz="half" idx="2"/>
          </p:nvPr>
        </p:nvSpPr>
        <p:spPr/>
        <p:txBody>
          <a:bodyPr/>
          <a:lstStyle/>
          <a:p>
            <a:pPr eaLnBrk="1" hangingPunct="1"/>
            <a:r>
              <a:rPr lang="en-US" sz="2400" smtClean="0"/>
              <a:t>Controlled access points</a:t>
            </a:r>
          </a:p>
          <a:p>
            <a:pPr eaLnBrk="1" hangingPunct="1"/>
            <a:r>
              <a:rPr lang="en-US" sz="2400" smtClean="0"/>
              <a:t>Entering and exiting vehicles same direction as traffic</a:t>
            </a:r>
          </a:p>
          <a:p>
            <a:pPr eaLnBrk="1" hangingPunct="1"/>
            <a:r>
              <a:rPr lang="en-US" sz="2400" smtClean="0"/>
              <a:t>Signage – Truck, VMS, Static</a:t>
            </a:r>
          </a:p>
          <a:p>
            <a:pPr eaLnBrk="1" hangingPunct="1"/>
            <a:r>
              <a:rPr lang="en-US" sz="2400" smtClean="0"/>
              <a:t>Work scheduling</a:t>
            </a:r>
          </a:p>
        </p:txBody>
      </p:sp>
      <p:pic>
        <p:nvPicPr>
          <p:cNvPr id="126980" name="Picture 5" descr="P1017013"/>
          <p:cNvPicPr>
            <a:picLocks noChangeAspect="1" noChangeArrowheads="1"/>
          </p:cNvPicPr>
          <p:nvPr/>
        </p:nvPicPr>
        <p:blipFill>
          <a:blip r:embed="rId2" cstate="print"/>
          <a:srcRect/>
          <a:stretch>
            <a:fillRect/>
          </a:stretch>
        </p:blipFill>
        <p:spPr bwMode="auto">
          <a:xfrm>
            <a:off x="307975" y="1943100"/>
            <a:ext cx="4416425" cy="3314700"/>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8"/>
          <p:cNvGraphicFramePr>
            <a:graphicFrameLocks noChangeAspect="1"/>
          </p:cNvGraphicFramePr>
          <p:nvPr/>
        </p:nvGraphicFramePr>
        <p:xfrm>
          <a:off x="0" y="0"/>
          <a:ext cx="9144000" cy="1295400"/>
        </p:xfrm>
        <a:graphic>
          <a:graphicData uri="http://schemas.openxmlformats.org/presentationml/2006/ole">
            <p:oleObj spid="_x0000_s18434" name="CorelDRAW" r:id="rId4" imgW="9221400" imgH="1323720" progId="">
              <p:embed/>
            </p:oleObj>
          </a:graphicData>
        </a:graphic>
      </p:graphicFrame>
      <p:sp>
        <p:nvSpPr>
          <p:cNvPr id="18441" name="Text Box 2"/>
          <p:cNvSpPr txBox="1">
            <a:spLocks noChangeArrowheads="1"/>
          </p:cNvSpPr>
          <p:nvPr/>
        </p:nvSpPr>
        <p:spPr bwMode="auto">
          <a:xfrm>
            <a:off x="0" y="1520825"/>
            <a:ext cx="6019800" cy="3568700"/>
          </a:xfrm>
          <a:prstGeom prst="rect">
            <a:avLst/>
          </a:prstGeom>
          <a:noFill/>
          <a:ln w="9525">
            <a:noFill/>
            <a:miter lim="800000"/>
            <a:headEnd/>
            <a:tailEnd/>
          </a:ln>
        </p:spPr>
        <p:txBody>
          <a:bodyPr>
            <a:spAutoFit/>
          </a:bodyPr>
          <a:lstStyle/>
          <a:p>
            <a:endParaRPr lang="en-US" sz="3600" b="1"/>
          </a:p>
          <a:p>
            <a:pPr marL="623888" lvl="1" indent="-58738">
              <a:buFontTx/>
              <a:buChar char="•"/>
            </a:pPr>
            <a:r>
              <a:rPr lang="en-US" sz="3600" b="1"/>
              <a:t> </a:t>
            </a:r>
            <a:r>
              <a:rPr lang="en-US" b="1"/>
              <a:t>Temporary Traffic Control</a:t>
            </a:r>
          </a:p>
          <a:p>
            <a:pPr marL="623888" lvl="1" indent="-58738">
              <a:buFontTx/>
              <a:buChar char="•"/>
            </a:pPr>
            <a:r>
              <a:rPr lang="en-US" sz="3600" b="1"/>
              <a:t> </a:t>
            </a:r>
            <a:r>
              <a:rPr lang="en-US" b="1"/>
              <a:t>Expanded Night Work Module</a:t>
            </a:r>
          </a:p>
          <a:p>
            <a:pPr marL="623888" lvl="1" indent="-58738">
              <a:buFontTx/>
              <a:buChar char="•"/>
            </a:pPr>
            <a:r>
              <a:rPr lang="en-US" sz="3600" b="1"/>
              <a:t> </a:t>
            </a:r>
            <a:r>
              <a:rPr lang="en-US" b="1"/>
              <a:t>Expanded Runovers and</a:t>
            </a:r>
          </a:p>
          <a:p>
            <a:pPr marL="623888" lvl="1" indent="-58738"/>
            <a:r>
              <a:rPr lang="en-US" b="1"/>
              <a:t>    Backovers Module</a:t>
            </a:r>
          </a:p>
          <a:p>
            <a:pPr marL="623888" lvl="1" indent="-58738">
              <a:buFontTx/>
              <a:buChar char="•"/>
            </a:pPr>
            <a:r>
              <a:rPr lang="en-US" sz="3600" b="1"/>
              <a:t> </a:t>
            </a:r>
            <a:r>
              <a:rPr lang="en-US" b="1"/>
              <a:t>Disaster Response</a:t>
            </a:r>
          </a:p>
          <a:p>
            <a:endParaRPr lang="en-US" b="1"/>
          </a:p>
        </p:txBody>
      </p:sp>
      <p:sp>
        <p:nvSpPr>
          <p:cNvPr id="18442" name="Text Box 3"/>
          <p:cNvSpPr txBox="1">
            <a:spLocks noChangeArrowheads="1"/>
          </p:cNvSpPr>
          <p:nvPr/>
        </p:nvSpPr>
        <p:spPr bwMode="auto">
          <a:xfrm>
            <a:off x="457200" y="1643063"/>
            <a:ext cx="2178050" cy="549275"/>
          </a:xfrm>
          <a:prstGeom prst="rect">
            <a:avLst/>
          </a:prstGeom>
          <a:noFill/>
          <a:ln w="9525">
            <a:noFill/>
            <a:miter lim="800000"/>
            <a:headEnd/>
            <a:tailEnd/>
          </a:ln>
        </p:spPr>
        <p:txBody>
          <a:bodyPr wrap="none">
            <a:spAutoFit/>
          </a:bodyPr>
          <a:lstStyle/>
          <a:p>
            <a:r>
              <a:rPr lang="en-US" sz="3000" b="1">
                <a:latin typeface="Arial Narrow" pitchFamily="34" charset="0"/>
              </a:rPr>
              <a:t>4 New Topics</a:t>
            </a:r>
          </a:p>
        </p:txBody>
      </p:sp>
      <p:graphicFrame>
        <p:nvGraphicFramePr>
          <p:cNvPr id="18435" name="Object 16"/>
          <p:cNvGraphicFramePr>
            <a:graphicFrameLocks noChangeAspect="1"/>
          </p:cNvGraphicFramePr>
          <p:nvPr/>
        </p:nvGraphicFramePr>
        <p:xfrm>
          <a:off x="7181850" y="2451100"/>
          <a:ext cx="1657350" cy="1243013"/>
        </p:xfrm>
        <a:graphic>
          <a:graphicData uri="http://schemas.openxmlformats.org/presentationml/2006/ole">
            <p:oleObj spid="_x0000_s18435" name="Image" r:id="rId5" imgW="10158730" imgH="7619048" progId="">
              <p:embed/>
            </p:oleObj>
          </a:graphicData>
        </a:graphic>
      </p:graphicFrame>
      <p:graphicFrame>
        <p:nvGraphicFramePr>
          <p:cNvPr id="18436" name="Object 13"/>
          <p:cNvGraphicFramePr>
            <a:graphicFrameLocks noChangeAspect="1"/>
          </p:cNvGraphicFramePr>
          <p:nvPr/>
        </p:nvGraphicFramePr>
        <p:xfrm>
          <a:off x="6553200" y="3352800"/>
          <a:ext cx="1609725" cy="1206500"/>
        </p:xfrm>
        <a:graphic>
          <a:graphicData uri="http://schemas.openxmlformats.org/presentationml/2006/ole">
            <p:oleObj spid="_x0000_s18436" name="Image" r:id="rId6" imgW="10158730" imgH="7619048" progId="">
              <p:embed/>
            </p:oleObj>
          </a:graphicData>
        </a:graphic>
      </p:graphicFrame>
      <p:graphicFrame>
        <p:nvGraphicFramePr>
          <p:cNvPr id="18437" name="Object 14"/>
          <p:cNvGraphicFramePr>
            <a:graphicFrameLocks noChangeAspect="1"/>
          </p:cNvGraphicFramePr>
          <p:nvPr/>
        </p:nvGraphicFramePr>
        <p:xfrm>
          <a:off x="5586413" y="4010025"/>
          <a:ext cx="1608137" cy="1206500"/>
        </p:xfrm>
        <a:graphic>
          <a:graphicData uri="http://schemas.openxmlformats.org/presentationml/2006/ole">
            <p:oleObj spid="_x0000_s18437" name="Image" r:id="rId7" imgW="10158730" imgH="7619048" progId="">
              <p:embed/>
            </p:oleObj>
          </a:graphicData>
        </a:graphic>
      </p:graphicFrame>
      <p:graphicFrame>
        <p:nvGraphicFramePr>
          <p:cNvPr id="18438" name="Object 15"/>
          <p:cNvGraphicFramePr>
            <a:graphicFrameLocks noChangeAspect="1"/>
          </p:cNvGraphicFramePr>
          <p:nvPr/>
        </p:nvGraphicFramePr>
        <p:xfrm>
          <a:off x="4419600" y="4813300"/>
          <a:ext cx="1609725" cy="1206500"/>
        </p:xfrm>
        <a:graphic>
          <a:graphicData uri="http://schemas.openxmlformats.org/presentationml/2006/ole">
            <p:oleObj spid="_x0000_s18438" name="Image" r:id="rId8" imgW="10158730" imgH="7619048" progId="">
              <p:embed/>
            </p:oleObj>
          </a:graphicData>
        </a:graphic>
      </p:graphicFrame>
      <p:graphicFrame>
        <p:nvGraphicFramePr>
          <p:cNvPr id="18439" name="Object 20"/>
          <p:cNvGraphicFramePr>
            <a:graphicFrameLocks noChangeAspect="1"/>
          </p:cNvGraphicFramePr>
          <p:nvPr/>
        </p:nvGraphicFramePr>
        <p:xfrm>
          <a:off x="53975" y="0"/>
          <a:ext cx="9090025" cy="1295400"/>
        </p:xfrm>
        <a:graphic>
          <a:graphicData uri="http://schemas.openxmlformats.org/presentationml/2006/ole">
            <p:oleObj spid="_x0000_s18439" name="Image" r:id="rId9" imgW="5693193" imgH="804605" progId="">
              <p:embed/>
            </p:oleObj>
          </a:graphicData>
        </a:graphic>
      </p:graphicFrame>
      <p:pic>
        <p:nvPicPr>
          <p:cNvPr id="18443" name="Picture 19" descr="Consortium logo"/>
          <p:cNvPicPr>
            <a:picLocks noChangeAspect="1" noChangeArrowheads="1"/>
          </p:cNvPicPr>
          <p:nvPr/>
        </p:nvPicPr>
        <p:blipFill>
          <a:blip r:embed="rId10" cstate="print"/>
          <a:srcRect/>
          <a:stretch>
            <a:fillRect/>
          </a:stretch>
        </p:blipFill>
        <p:spPr bwMode="auto">
          <a:xfrm>
            <a:off x="0" y="0"/>
            <a:ext cx="1447800" cy="385763"/>
          </a:xfrm>
          <a:prstGeom prst="rect">
            <a:avLst/>
          </a:prstGeom>
          <a:solidFill>
            <a:srgbClr val="009999"/>
          </a:solidFill>
          <a:ln w="9525">
            <a:noFill/>
            <a:miter lim="800000"/>
            <a:headEnd/>
            <a:tailEnd/>
          </a:ln>
        </p:spPr>
      </p:pic>
      <p:sp>
        <p:nvSpPr>
          <p:cNvPr id="317461" name="Text Box 21"/>
          <p:cNvSpPr txBox="1">
            <a:spLocks noChangeArrowheads="1"/>
          </p:cNvSpPr>
          <p:nvPr/>
        </p:nvSpPr>
        <p:spPr bwMode="auto">
          <a:xfrm rot="-808679">
            <a:off x="5865813" y="615950"/>
            <a:ext cx="1962150" cy="366713"/>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0" fontAlgn="auto" hangingPunct="0">
              <a:spcBef>
                <a:spcPts val="0"/>
              </a:spcBef>
              <a:spcAft>
                <a:spcPts val="0"/>
              </a:spcAft>
              <a:defRPr/>
            </a:pPr>
            <a:r>
              <a:rPr lang="en-US" b="1">
                <a:solidFill>
                  <a:srgbClr val="FFFF00"/>
                </a:solidFill>
                <a:latin typeface="Arial Black" pitchFamily="34" charset="0"/>
              </a:rPr>
              <a:t>It’s Here Now!</a:t>
            </a:r>
          </a:p>
        </p:txBody>
      </p:sp>
      <p:graphicFrame>
        <p:nvGraphicFramePr>
          <p:cNvPr id="18440" name="Object 22"/>
          <p:cNvGraphicFramePr>
            <a:graphicFrameLocks noChangeAspect="1"/>
          </p:cNvGraphicFramePr>
          <p:nvPr/>
        </p:nvGraphicFramePr>
        <p:xfrm>
          <a:off x="2381250" y="6734175"/>
          <a:ext cx="511175" cy="123825"/>
        </p:xfrm>
        <a:graphic>
          <a:graphicData uri="http://schemas.openxmlformats.org/presentationml/2006/ole">
            <p:oleObj spid="_x0000_s18440" name="Image" r:id="rId11" imgW="3186286" imgH="909714" progId="">
              <p:embed/>
            </p:oleObj>
          </a:graphicData>
        </a:graphic>
      </p:graphicFrame>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p:cNvPicPr>
            <a:picLocks noChangeAspect="1" noChangeArrowheads="1"/>
          </p:cNvPicPr>
          <p:nvPr/>
        </p:nvPicPr>
        <p:blipFill>
          <a:blip r:embed="rId2" cstate="print"/>
          <a:srcRect l="12500" r="12500" b="17708"/>
          <a:stretch>
            <a:fillRect/>
          </a:stretch>
        </p:blipFill>
        <p:spPr bwMode="auto">
          <a:xfrm>
            <a:off x="0" y="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3886200" y="152400"/>
            <a:ext cx="5029200" cy="1143000"/>
          </a:xfrm>
        </p:spPr>
        <p:txBody>
          <a:bodyPr lIns="91440" tIns="45720" rIns="91440" bIns="45720"/>
          <a:lstStyle/>
          <a:p>
            <a:pPr eaLnBrk="1" hangingPunct="1"/>
            <a:r>
              <a:rPr lang="en-US" sz="3600" b="0" smtClean="0">
                <a:solidFill>
                  <a:srgbClr val="FF9900"/>
                </a:solidFill>
              </a:rPr>
              <a:t>ANSI Standards </a:t>
            </a:r>
            <a:br>
              <a:rPr lang="en-US" sz="3600" b="0" smtClean="0">
                <a:solidFill>
                  <a:srgbClr val="FF9900"/>
                </a:solidFill>
              </a:rPr>
            </a:br>
            <a:r>
              <a:rPr lang="en-US" sz="3600" b="0" smtClean="0">
                <a:solidFill>
                  <a:srgbClr val="FF9900"/>
                </a:solidFill>
              </a:rPr>
              <a:t>Development</a:t>
            </a:r>
          </a:p>
        </p:txBody>
      </p:sp>
      <p:sp>
        <p:nvSpPr>
          <p:cNvPr id="357379" name="Rectangle 3"/>
          <p:cNvSpPr>
            <a:spLocks noGrp="1" noChangeArrowheads="1"/>
          </p:cNvSpPr>
          <p:nvPr>
            <p:ph type="body" sz="half" idx="4294967295"/>
          </p:nvPr>
        </p:nvSpPr>
        <p:spPr>
          <a:xfrm>
            <a:off x="228600" y="1717675"/>
            <a:ext cx="4038600" cy="4530725"/>
          </a:xfrm>
        </p:spPr>
        <p:txBody>
          <a:bodyPr lIns="91440" tIns="45720" rIns="91440" bIns="45720"/>
          <a:lstStyle/>
          <a:p>
            <a:pPr eaLnBrk="1" hangingPunct="1">
              <a:defRPr/>
            </a:pPr>
            <a:r>
              <a:rPr lang="en-US" sz="2400" dirty="0">
                <a:effectLst>
                  <a:outerShdw blurRad="38100" dist="38100" dir="2700000" algn="tl">
                    <a:srgbClr val="800000"/>
                  </a:outerShdw>
                </a:effectLst>
              </a:rPr>
              <a:t>ANSI A10 Standard for Roadway </a:t>
            </a:r>
            <a:r>
              <a:rPr lang="en-US" sz="2400" dirty="0" smtClean="0">
                <a:effectLst>
                  <a:outerShdw blurRad="38100" dist="38100" dir="2700000" algn="tl">
                    <a:srgbClr val="800000"/>
                  </a:outerShdw>
                </a:effectLst>
              </a:rPr>
              <a:t>Construction</a:t>
            </a:r>
            <a:endParaRPr lang="en-US" sz="2400" dirty="0">
              <a:effectLst>
                <a:outerShdw blurRad="38100" dist="38100" dir="2700000" algn="tl">
                  <a:srgbClr val="800000"/>
                </a:outerShdw>
              </a:effectLst>
            </a:endParaRPr>
          </a:p>
          <a:p>
            <a:pPr eaLnBrk="1" hangingPunct="1">
              <a:defRPr/>
            </a:pPr>
            <a:r>
              <a:rPr lang="en-US" sz="2400" dirty="0">
                <a:effectLst>
                  <a:outerShdw blurRad="38100" dist="38100" dir="2700000" algn="tl">
                    <a:srgbClr val="800000"/>
                  </a:outerShdw>
                </a:effectLst>
              </a:rPr>
              <a:t>Topics Include:</a:t>
            </a:r>
          </a:p>
          <a:p>
            <a:pPr lvl="1" eaLnBrk="1" hangingPunct="1">
              <a:defRPr/>
            </a:pPr>
            <a:r>
              <a:rPr lang="en-US" sz="2200" dirty="0">
                <a:effectLst>
                  <a:outerShdw blurRad="38100" dist="38100" dir="2700000" algn="tl">
                    <a:srgbClr val="FFFFFF"/>
                  </a:outerShdw>
                </a:effectLst>
              </a:rPr>
              <a:t>Traffic Control </a:t>
            </a:r>
          </a:p>
          <a:p>
            <a:pPr lvl="1" eaLnBrk="1" hangingPunct="1">
              <a:defRPr/>
            </a:pPr>
            <a:r>
              <a:rPr lang="en-US" sz="2200" dirty="0">
                <a:effectLst>
                  <a:outerShdw blurRad="38100" dist="38100" dir="2700000" algn="tl">
                    <a:srgbClr val="FFFFFF"/>
                  </a:outerShdw>
                </a:effectLst>
              </a:rPr>
              <a:t>Flagger Safety </a:t>
            </a:r>
          </a:p>
          <a:p>
            <a:pPr lvl="1" eaLnBrk="1" hangingPunct="1">
              <a:defRPr/>
            </a:pPr>
            <a:r>
              <a:rPr lang="en-US" sz="2200" dirty="0" err="1">
                <a:effectLst>
                  <a:outerShdw blurRad="38100" dist="38100" dir="2700000" algn="tl">
                    <a:srgbClr val="FFFFFF"/>
                  </a:outerShdw>
                </a:effectLst>
              </a:rPr>
              <a:t>Runover</a:t>
            </a:r>
            <a:r>
              <a:rPr lang="en-US" sz="2200" dirty="0">
                <a:effectLst>
                  <a:outerShdw blurRad="38100" dist="38100" dir="2700000" algn="tl">
                    <a:srgbClr val="FFFFFF"/>
                  </a:outerShdw>
                </a:effectLst>
              </a:rPr>
              <a:t>/</a:t>
            </a:r>
            <a:r>
              <a:rPr lang="en-US" sz="2200" dirty="0" err="1">
                <a:effectLst>
                  <a:outerShdw blurRad="38100" dist="38100" dir="2700000" algn="tl">
                    <a:srgbClr val="FFFFFF"/>
                  </a:outerShdw>
                </a:effectLst>
              </a:rPr>
              <a:t>Backover</a:t>
            </a:r>
            <a:r>
              <a:rPr lang="en-US" sz="2200" dirty="0">
                <a:effectLst>
                  <a:outerShdw blurRad="38100" dist="38100" dir="2700000" algn="tl">
                    <a:srgbClr val="FFFFFF"/>
                  </a:outerShdw>
                </a:effectLst>
              </a:rPr>
              <a:t> Prevention </a:t>
            </a:r>
          </a:p>
        </p:txBody>
      </p:sp>
      <p:sp>
        <p:nvSpPr>
          <p:cNvPr id="357380" name="Rectangle 4"/>
          <p:cNvSpPr>
            <a:spLocks noGrp="1" noChangeArrowheads="1"/>
          </p:cNvSpPr>
          <p:nvPr>
            <p:ph type="body" sz="half" idx="4294967295"/>
          </p:nvPr>
        </p:nvSpPr>
        <p:spPr>
          <a:xfrm>
            <a:off x="4857750" y="1828800"/>
            <a:ext cx="2990850" cy="4114800"/>
          </a:xfrm>
        </p:spPr>
        <p:txBody>
          <a:bodyPr lIns="91440" tIns="45720" rIns="91440" bIns="45720"/>
          <a:lstStyle/>
          <a:p>
            <a:pPr lvl="1" eaLnBrk="1" hangingPunct="1">
              <a:defRPr/>
            </a:pPr>
            <a:r>
              <a:rPr lang="en-US" sz="2200" dirty="0">
                <a:effectLst>
                  <a:outerShdw blurRad="38100" dist="38100" dir="2700000" algn="tl">
                    <a:srgbClr val="FFFFFF"/>
                  </a:outerShdw>
                </a:effectLst>
              </a:rPr>
              <a:t>Equipment Operator Safety </a:t>
            </a:r>
          </a:p>
          <a:p>
            <a:pPr lvl="1" eaLnBrk="1" hangingPunct="1">
              <a:defRPr/>
            </a:pPr>
            <a:r>
              <a:rPr lang="en-US" sz="2200" dirty="0" smtClean="0">
                <a:effectLst>
                  <a:outerShdw blurRad="38100" dist="38100" dir="2700000" algn="tl">
                    <a:srgbClr val="FFFFFF"/>
                  </a:outerShdw>
                </a:effectLst>
              </a:rPr>
              <a:t>Health </a:t>
            </a:r>
            <a:r>
              <a:rPr lang="en-US" sz="2200" dirty="0">
                <a:effectLst>
                  <a:outerShdw blurRad="38100" dist="38100" dir="2700000" algn="tl">
                    <a:srgbClr val="FFFFFF"/>
                  </a:outerShdw>
                </a:effectLst>
              </a:rPr>
              <a:t>Hazards </a:t>
            </a:r>
          </a:p>
          <a:p>
            <a:pPr lvl="1" eaLnBrk="1" hangingPunct="1">
              <a:defRPr/>
            </a:pPr>
            <a:r>
              <a:rPr lang="en-US" sz="2200" dirty="0">
                <a:effectLst>
                  <a:outerShdw blurRad="38100" dist="38100" dir="2700000" algn="tl">
                    <a:srgbClr val="FFFFFF"/>
                  </a:outerShdw>
                </a:effectLst>
              </a:rPr>
              <a:t>Night Work </a:t>
            </a:r>
          </a:p>
          <a:p>
            <a:pPr lvl="1" eaLnBrk="1" hangingPunct="1">
              <a:defRPr/>
            </a:pPr>
            <a:r>
              <a:rPr lang="en-US" sz="2200" dirty="0">
                <a:effectLst>
                  <a:outerShdw blurRad="38100" dist="38100" dir="2700000" algn="tl">
                    <a:srgbClr val="FFFFFF"/>
                  </a:outerShdw>
                </a:effectLst>
              </a:rPr>
              <a:t>Personal Protective Equipment </a:t>
            </a:r>
          </a:p>
        </p:txBody>
      </p:sp>
      <p:pic>
        <p:nvPicPr>
          <p:cNvPr id="129029" name="Picture 6" descr="Consortium logo"/>
          <p:cNvPicPr>
            <a:picLocks noChangeAspect="1" noChangeArrowheads="1"/>
          </p:cNvPicPr>
          <p:nvPr/>
        </p:nvPicPr>
        <p:blipFill>
          <a:blip r:embed="rId3" cstate="print"/>
          <a:srcRect/>
          <a:stretch>
            <a:fillRect/>
          </a:stretch>
        </p:blipFill>
        <p:spPr bwMode="auto">
          <a:xfrm>
            <a:off x="228600" y="228600"/>
            <a:ext cx="3429000" cy="912813"/>
          </a:xfrm>
          <a:prstGeom prst="rect">
            <a:avLst/>
          </a:prstGeom>
          <a:solidFill>
            <a:srgbClr val="009999"/>
          </a:solidFill>
          <a:ln w="9525">
            <a:noFill/>
            <a:miter lim="800000"/>
            <a:headEnd/>
            <a:tailEnd/>
          </a:ln>
        </p:spPr>
      </p:pic>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2078000_0"/>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40675" name="Rectangle 3"/>
          <p:cNvSpPr>
            <a:spLocks noChangeArrowheads="1"/>
          </p:cNvSpPr>
          <p:nvPr/>
        </p:nvSpPr>
        <p:spPr bwMode="auto">
          <a:xfrm>
            <a:off x="5867400" y="2066925"/>
            <a:ext cx="3352800" cy="4486275"/>
          </a:xfrm>
          <a:prstGeom prst="rect">
            <a:avLst/>
          </a:prstGeom>
          <a:noFill/>
          <a:ln w="9525">
            <a:noFill/>
            <a:miter lim="800000"/>
            <a:headEnd/>
            <a:tailEnd/>
          </a:ln>
          <a:effectLst/>
        </p:spPr>
        <p:txBody>
          <a:bodyPr>
            <a:spAutoFit/>
          </a:bodyPr>
          <a:lstStyle/>
          <a:p>
            <a:r>
              <a:rPr lang="en-US" b="1">
                <a:solidFill>
                  <a:srgbClr val="FF9900"/>
                </a:solidFill>
                <a:effectLst>
                  <a:outerShdw blurRad="38100" dist="38100" dir="2700000" algn="tl">
                    <a:srgbClr val="FFFFFF"/>
                  </a:outerShdw>
                </a:effectLst>
              </a:rPr>
              <a:t>Contact Information:</a:t>
            </a:r>
          </a:p>
          <a:p>
            <a:endParaRPr lang="en-US" b="1">
              <a:solidFill>
                <a:srgbClr val="FF9900"/>
              </a:solidFill>
              <a:effectLst>
                <a:outerShdw blurRad="38100" dist="38100" dir="2700000" algn="tl">
                  <a:srgbClr val="FFFFFF"/>
                </a:outerShdw>
              </a:effectLst>
            </a:endParaRPr>
          </a:p>
          <a:p>
            <a:r>
              <a:rPr lang="en-US" b="1">
                <a:solidFill>
                  <a:srgbClr val="FF9900"/>
                </a:solidFill>
                <a:effectLst>
                  <a:outerShdw blurRad="38100" dist="38100" dir="2700000" algn="tl">
                    <a:srgbClr val="FFFFFF"/>
                  </a:outerShdw>
                </a:effectLst>
              </a:rPr>
              <a:t>David E. Fosbroke</a:t>
            </a:r>
          </a:p>
          <a:p>
            <a:r>
              <a:rPr lang="en-US" b="1">
                <a:solidFill>
                  <a:srgbClr val="FF9900"/>
                </a:solidFill>
                <a:effectLst>
                  <a:outerShdw blurRad="38100" dist="38100" dir="2700000" algn="tl">
                    <a:srgbClr val="FFFFFF"/>
                  </a:outerShdw>
                </a:effectLst>
              </a:rPr>
              <a:t>NIOSH</a:t>
            </a:r>
          </a:p>
          <a:p>
            <a:r>
              <a:rPr lang="en-US" b="1">
                <a:solidFill>
                  <a:srgbClr val="FF9900"/>
                </a:solidFill>
                <a:effectLst>
                  <a:outerShdw blurRad="38100" dist="38100" dir="2700000" algn="tl">
                    <a:srgbClr val="FFFFFF"/>
                  </a:outerShdw>
                </a:effectLst>
              </a:rPr>
              <a:t>Division of Safety Research Morgantown, WV</a:t>
            </a:r>
          </a:p>
          <a:p>
            <a:r>
              <a:rPr lang="en-US" b="1">
                <a:solidFill>
                  <a:srgbClr val="FF9900"/>
                </a:solidFill>
                <a:effectLst>
                  <a:outerShdw blurRad="38100" dist="38100" dir="2700000" algn="tl">
                    <a:srgbClr val="FFFFFF"/>
                  </a:outerShdw>
                </a:effectLst>
              </a:rPr>
              <a:t>(304) 285-6010</a:t>
            </a:r>
          </a:p>
          <a:p>
            <a:r>
              <a:rPr lang="en-US" b="1">
                <a:solidFill>
                  <a:srgbClr val="FF9900"/>
                </a:solidFill>
                <a:effectLst>
                  <a:outerShdw blurRad="38100" dist="38100" dir="2700000" algn="tl">
                    <a:srgbClr val="FFFFFF"/>
                  </a:outerShdw>
                </a:effectLst>
                <a:hlinkClick r:id="rId4"/>
              </a:rPr>
              <a:t>dFosbroke@cdc.gov</a:t>
            </a:r>
            <a:endParaRPr lang="en-US" b="1">
              <a:solidFill>
                <a:srgbClr val="FF9900"/>
              </a:solidFill>
              <a:effectLst>
                <a:outerShdw blurRad="38100" dist="38100" dir="2700000" algn="tl">
                  <a:srgbClr val="FFFFFF"/>
                </a:outerShdw>
              </a:effectLst>
            </a:endParaRPr>
          </a:p>
          <a:p>
            <a:endParaRPr lang="en-US" b="1">
              <a:solidFill>
                <a:srgbClr val="FF9900"/>
              </a:solidFill>
              <a:effectLst>
                <a:outerShdw blurRad="38100" dist="38100" dir="2700000" algn="tl">
                  <a:srgbClr val="FFFFFF"/>
                </a:outerShdw>
              </a:effectLst>
            </a:endParaRPr>
          </a:p>
          <a:p>
            <a:r>
              <a:rPr lang="en-US" b="1">
                <a:solidFill>
                  <a:srgbClr val="FF9900"/>
                </a:solidFill>
                <a:effectLst>
                  <a:outerShdw blurRad="38100" dist="38100" dir="2700000" algn="tl">
                    <a:srgbClr val="FFFFFF"/>
                  </a:outerShdw>
                </a:effectLst>
              </a:rPr>
              <a:t>Jennifer E. Lincoln</a:t>
            </a:r>
          </a:p>
          <a:p>
            <a:r>
              <a:rPr lang="en-US" b="1">
                <a:solidFill>
                  <a:srgbClr val="FF9900"/>
                </a:solidFill>
                <a:effectLst>
                  <a:outerShdw blurRad="38100" dist="38100" dir="2700000" algn="tl">
                    <a:srgbClr val="FFFFFF"/>
                  </a:outerShdw>
                </a:effectLst>
              </a:rPr>
              <a:t>NIOSH</a:t>
            </a:r>
          </a:p>
          <a:p>
            <a:r>
              <a:rPr lang="en-US" b="1">
                <a:solidFill>
                  <a:srgbClr val="FF9900"/>
                </a:solidFill>
                <a:effectLst>
                  <a:outerShdw blurRad="38100" dist="38100" dir="2700000" algn="tl">
                    <a:srgbClr val="FFFFFF"/>
                  </a:outerShdw>
                </a:effectLst>
              </a:rPr>
              <a:t>Division of Safety Research Morgantown, WV</a:t>
            </a:r>
          </a:p>
          <a:p>
            <a:r>
              <a:rPr lang="en-US" b="1">
                <a:solidFill>
                  <a:srgbClr val="FF9900"/>
                </a:solidFill>
                <a:effectLst>
                  <a:outerShdw blurRad="38100" dist="38100" dir="2700000" algn="tl">
                    <a:srgbClr val="FFFFFF"/>
                  </a:outerShdw>
                </a:effectLst>
              </a:rPr>
              <a:t>(304) 285-6010</a:t>
            </a:r>
          </a:p>
          <a:p>
            <a:r>
              <a:rPr lang="en-US" b="1">
                <a:solidFill>
                  <a:srgbClr val="FF9900"/>
                </a:solidFill>
                <a:effectLst>
                  <a:outerShdw blurRad="38100" dist="38100" dir="2700000" algn="tl">
                    <a:srgbClr val="FFFFFF"/>
                  </a:outerShdw>
                </a:effectLst>
                <a:hlinkClick r:id="rId5"/>
              </a:rPr>
              <a:t>JELincoln@cdc.gov</a:t>
            </a:r>
            <a:endParaRPr lang="en-US" b="1">
              <a:solidFill>
                <a:srgbClr val="FF9900"/>
              </a:solidFill>
              <a:effectLst>
                <a:outerShdw blurRad="38100" dist="38100" dir="2700000" algn="tl">
                  <a:srgbClr val="FFFFFF"/>
                </a:outerShdw>
              </a:effectLst>
            </a:endParaRPr>
          </a:p>
          <a:p>
            <a:endParaRPr lang="en-US" b="1">
              <a:solidFill>
                <a:srgbClr val="FF9900"/>
              </a:solidFill>
              <a:effectLst>
                <a:outerShdw blurRad="38100" dist="38100" dir="2700000" algn="tl">
                  <a:srgbClr val="FFFFFF"/>
                </a:outerShdw>
              </a:effectLst>
            </a:endParaRPr>
          </a:p>
        </p:txBody>
      </p:sp>
      <p:sp>
        <p:nvSpPr>
          <p:cNvPr id="540676" name="Text Box 4"/>
          <p:cNvSpPr txBox="1">
            <a:spLocks noChangeArrowheads="1"/>
          </p:cNvSpPr>
          <p:nvPr/>
        </p:nvSpPr>
        <p:spPr bwMode="auto">
          <a:xfrm>
            <a:off x="2438400" y="685800"/>
            <a:ext cx="3714750" cy="82391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800" b="1">
                <a:solidFill>
                  <a:srgbClr val="FF9933"/>
                </a:solidFill>
                <a:effectLst>
                  <a:outerShdw blurRad="38100" dist="38100" dir="2700000" algn="tl">
                    <a:srgbClr val="FFFFFF"/>
                  </a:outerShdw>
                </a:effectLst>
                <a:latin typeface="Georgia" pitchFamily="18" charset="0"/>
              </a:rPr>
              <a:t>Thank you!</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2007_092_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304800" y="5287963"/>
            <a:ext cx="8686800" cy="584200"/>
          </a:xfrm>
          <a:prstGeom prst="rect">
            <a:avLst/>
          </a:prstGeom>
          <a:noFill/>
          <a:ln w="9525">
            <a:noFill/>
            <a:miter lim="800000"/>
            <a:headEnd/>
            <a:tailEnd/>
          </a:ln>
        </p:spPr>
        <p:txBody>
          <a:bodyPr>
            <a:spAutoFit/>
          </a:bodyPr>
          <a:lstStyle/>
          <a:p>
            <a:pPr eaLnBrk="0" hangingPunct="0">
              <a:spcBef>
                <a:spcPct val="50000"/>
              </a:spcBef>
            </a:pPr>
            <a:r>
              <a:rPr lang="en-US" sz="3200" b="1"/>
              <a:t>800-CDC-INFO (800-232-4636)</a:t>
            </a:r>
            <a:endParaRPr lang="en-US" sz="3200">
              <a:solidFill>
                <a:srgbClr val="FFFF00"/>
              </a:solidFill>
              <a:latin typeface="Arial Black" pitchFamily="34" charset="0"/>
            </a:endParaRPr>
          </a:p>
        </p:txBody>
      </p:sp>
      <p:pic>
        <p:nvPicPr>
          <p:cNvPr id="132099" name="Picture 3" descr="pic08"/>
          <p:cNvPicPr>
            <a:picLocks noChangeAspect="1" noChangeArrowheads="1"/>
          </p:cNvPicPr>
          <p:nvPr/>
        </p:nvPicPr>
        <p:blipFill>
          <a:blip r:embed="rId2" cstate="print"/>
          <a:srcRect/>
          <a:stretch>
            <a:fillRect/>
          </a:stretch>
        </p:blipFill>
        <p:spPr bwMode="auto">
          <a:xfrm>
            <a:off x="1119188" y="381000"/>
            <a:ext cx="7110412" cy="47085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Group 2"/>
          <p:cNvGrpSpPr>
            <a:grpSpLocks/>
          </p:cNvGrpSpPr>
          <p:nvPr/>
        </p:nvGrpSpPr>
        <p:grpSpPr bwMode="auto">
          <a:xfrm>
            <a:off x="685800" y="304800"/>
            <a:ext cx="7772400" cy="5759450"/>
            <a:chOff x="0" y="240"/>
            <a:chExt cx="5760" cy="4268"/>
          </a:xfrm>
        </p:grpSpPr>
        <p:pic>
          <p:nvPicPr>
            <p:cNvPr id="32771" name="Picture 3" descr="usa_color"/>
            <p:cNvPicPr>
              <a:picLocks noChangeAspect="1" noChangeArrowheads="1"/>
            </p:cNvPicPr>
            <p:nvPr/>
          </p:nvPicPr>
          <p:blipFill>
            <a:blip r:embed="rId2" cstate="print"/>
            <a:srcRect/>
            <a:stretch>
              <a:fillRect/>
            </a:stretch>
          </p:blipFill>
          <p:spPr bwMode="auto">
            <a:xfrm>
              <a:off x="0" y="240"/>
              <a:ext cx="5760" cy="3780"/>
            </a:xfrm>
            <a:prstGeom prst="rect">
              <a:avLst/>
            </a:prstGeom>
            <a:noFill/>
            <a:ln w="9525">
              <a:noFill/>
              <a:miter lim="800000"/>
              <a:headEnd/>
              <a:tailEnd/>
            </a:ln>
          </p:spPr>
        </p:pic>
        <p:sp>
          <p:nvSpPr>
            <p:cNvPr id="32772" name="AutoShape 4"/>
            <p:cNvSpPr>
              <a:spLocks noChangeArrowheads="1"/>
            </p:cNvSpPr>
            <p:nvPr/>
          </p:nvSpPr>
          <p:spPr bwMode="auto">
            <a:xfrm>
              <a:off x="4128" y="4080"/>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73" name="AutoShape 5"/>
            <p:cNvSpPr>
              <a:spLocks noChangeArrowheads="1"/>
            </p:cNvSpPr>
            <p:nvPr/>
          </p:nvSpPr>
          <p:spPr bwMode="auto">
            <a:xfrm>
              <a:off x="1152" y="1296"/>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74" name="AutoShape 6"/>
            <p:cNvSpPr>
              <a:spLocks noChangeArrowheads="1"/>
            </p:cNvSpPr>
            <p:nvPr/>
          </p:nvSpPr>
          <p:spPr bwMode="auto">
            <a:xfrm>
              <a:off x="1104" y="720"/>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75" name="AutoShape 7"/>
            <p:cNvSpPr>
              <a:spLocks noChangeArrowheads="1"/>
            </p:cNvSpPr>
            <p:nvPr/>
          </p:nvSpPr>
          <p:spPr bwMode="auto">
            <a:xfrm>
              <a:off x="4752" y="1776"/>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76" name="AutoShape 8"/>
            <p:cNvSpPr>
              <a:spLocks noChangeArrowheads="1"/>
            </p:cNvSpPr>
            <p:nvPr/>
          </p:nvSpPr>
          <p:spPr bwMode="auto">
            <a:xfrm>
              <a:off x="4560" y="1968"/>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77" name="AutoShape 9"/>
            <p:cNvSpPr>
              <a:spLocks noChangeArrowheads="1"/>
            </p:cNvSpPr>
            <p:nvPr/>
          </p:nvSpPr>
          <p:spPr bwMode="auto">
            <a:xfrm>
              <a:off x="4656" y="2352"/>
              <a:ext cx="96" cy="96"/>
            </a:xfrm>
            <a:prstGeom prst="star16">
              <a:avLst>
                <a:gd name="adj" fmla="val 37500"/>
              </a:avLst>
            </a:prstGeom>
            <a:solidFill>
              <a:srgbClr val="FFFF00"/>
            </a:solidFill>
            <a:ln w="9525">
              <a:solidFill>
                <a:schemeClr val="tx1"/>
              </a:solidFill>
              <a:miter lim="800000"/>
              <a:headEnd/>
              <a:tailEnd/>
            </a:ln>
          </p:spPr>
          <p:txBody>
            <a:bodyPr wrap="none" anchor="ctr"/>
            <a:lstStyle/>
            <a:p>
              <a:endParaRPr lang="en-US"/>
            </a:p>
          </p:txBody>
        </p:sp>
        <p:sp>
          <p:nvSpPr>
            <p:cNvPr id="32778" name="AutoShape 10"/>
            <p:cNvSpPr>
              <a:spLocks noChangeArrowheads="1"/>
            </p:cNvSpPr>
            <p:nvPr/>
          </p:nvSpPr>
          <p:spPr bwMode="auto">
            <a:xfrm>
              <a:off x="4800" y="2544"/>
              <a:ext cx="96" cy="96"/>
            </a:xfrm>
            <a:prstGeom prst="star16">
              <a:avLst>
                <a:gd name="adj" fmla="val 37500"/>
              </a:avLst>
            </a:prstGeom>
            <a:solidFill>
              <a:srgbClr val="FFFF00"/>
            </a:solidFill>
            <a:ln w="9525">
              <a:solidFill>
                <a:schemeClr val="tx1"/>
              </a:solidFill>
              <a:miter lim="800000"/>
              <a:headEnd/>
              <a:tailEnd/>
            </a:ln>
          </p:spPr>
          <p:txBody>
            <a:bodyPr wrap="none" anchor="ctr"/>
            <a:lstStyle/>
            <a:p>
              <a:endParaRPr lang="en-US"/>
            </a:p>
          </p:txBody>
        </p:sp>
        <p:sp>
          <p:nvSpPr>
            <p:cNvPr id="32779" name="AutoShape 11"/>
            <p:cNvSpPr>
              <a:spLocks noChangeArrowheads="1"/>
            </p:cNvSpPr>
            <p:nvPr/>
          </p:nvSpPr>
          <p:spPr bwMode="auto">
            <a:xfrm>
              <a:off x="5136" y="1056"/>
              <a:ext cx="96" cy="96"/>
            </a:xfrm>
            <a:prstGeom prst="star16">
              <a:avLst>
                <a:gd name="adj" fmla="val 37500"/>
              </a:avLst>
            </a:prstGeom>
            <a:solidFill>
              <a:srgbClr val="FFFF00"/>
            </a:solidFill>
            <a:ln w="9525">
              <a:solidFill>
                <a:schemeClr val="tx1"/>
              </a:solidFill>
              <a:miter lim="800000"/>
              <a:headEnd/>
              <a:tailEnd/>
            </a:ln>
          </p:spPr>
          <p:txBody>
            <a:bodyPr wrap="none" anchor="ctr"/>
            <a:lstStyle/>
            <a:p>
              <a:endParaRPr lang="en-US"/>
            </a:p>
          </p:txBody>
        </p:sp>
        <p:sp>
          <p:nvSpPr>
            <p:cNvPr id="32780" name="AutoShape 12"/>
            <p:cNvSpPr>
              <a:spLocks noChangeArrowheads="1"/>
            </p:cNvSpPr>
            <p:nvPr/>
          </p:nvSpPr>
          <p:spPr bwMode="auto">
            <a:xfrm>
              <a:off x="4608" y="1632"/>
              <a:ext cx="96" cy="96"/>
            </a:xfrm>
            <a:prstGeom prst="star16">
              <a:avLst>
                <a:gd name="adj" fmla="val 37500"/>
              </a:avLst>
            </a:prstGeom>
            <a:solidFill>
              <a:srgbClr val="FFFF00"/>
            </a:solidFill>
            <a:ln w="9525">
              <a:solidFill>
                <a:schemeClr val="tx1"/>
              </a:solidFill>
              <a:miter lim="800000"/>
              <a:headEnd/>
              <a:tailEnd/>
            </a:ln>
          </p:spPr>
          <p:txBody>
            <a:bodyPr wrap="none" anchor="ctr"/>
            <a:lstStyle/>
            <a:p>
              <a:endParaRPr lang="en-US"/>
            </a:p>
          </p:txBody>
        </p:sp>
        <p:sp>
          <p:nvSpPr>
            <p:cNvPr id="32781" name="AutoShape 13"/>
            <p:cNvSpPr>
              <a:spLocks noChangeArrowheads="1"/>
            </p:cNvSpPr>
            <p:nvPr/>
          </p:nvSpPr>
          <p:spPr bwMode="auto">
            <a:xfrm>
              <a:off x="4128" y="3888"/>
              <a:ext cx="96" cy="96"/>
            </a:xfrm>
            <a:prstGeom prst="star16">
              <a:avLst>
                <a:gd name="adj" fmla="val 37500"/>
              </a:avLst>
            </a:prstGeom>
            <a:solidFill>
              <a:srgbClr val="FFFF00"/>
            </a:solidFill>
            <a:ln w="9525">
              <a:solidFill>
                <a:schemeClr val="tx1"/>
              </a:solidFill>
              <a:miter lim="800000"/>
              <a:headEnd/>
              <a:tailEnd/>
            </a:ln>
          </p:spPr>
          <p:txBody>
            <a:bodyPr wrap="none" anchor="ctr"/>
            <a:lstStyle/>
            <a:p>
              <a:endParaRPr lang="en-US"/>
            </a:p>
          </p:txBody>
        </p:sp>
        <p:sp>
          <p:nvSpPr>
            <p:cNvPr id="32782" name="Text Box 14"/>
            <p:cNvSpPr txBox="1">
              <a:spLocks noChangeArrowheads="1"/>
            </p:cNvSpPr>
            <p:nvPr/>
          </p:nvSpPr>
          <p:spPr bwMode="auto">
            <a:xfrm>
              <a:off x="4320" y="4032"/>
              <a:ext cx="1440" cy="476"/>
            </a:xfrm>
            <a:prstGeom prst="rect">
              <a:avLst/>
            </a:prstGeom>
            <a:noFill/>
            <a:ln w="9525">
              <a:noFill/>
              <a:miter lim="800000"/>
              <a:headEnd/>
              <a:tailEnd/>
            </a:ln>
          </p:spPr>
          <p:txBody>
            <a:bodyPr>
              <a:spAutoFit/>
            </a:bodyPr>
            <a:lstStyle/>
            <a:p>
              <a:pPr>
                <a:spcBef>
                  <a:spcPct val="50000"/>
                </a:spcBef>
              </a:pPr>
              <a:r>
                <a:rPr lang="en-US"/>
                <a:t>Experimental Site</a:t>
              </a:r>
            </a:p>
          </p:txBody>
        </p:sp>
        <p:sp>
          <p:nvSpPr>
            <p:cNvPr id="32783" name="Text Box 15"/>
            <p:cNvSpPr txBox="1">
              <a:spLocks noChangeArrowheads="1"/>
            </p:cNvSpPr>
            <p:nvPr/>
          </p:nvSpPr>
          <p:spPr bwMode="auto">
            <a:xfrm>
              <a:off x="4320" y="3840"/>
              <a:ext cx="1152" cy="271"/>
            </a:xfrm>
            <a:prstGeom prst="rect">
              <a:avLst/>
            </a:prstGeom>
            <a:noFill/>
            <a:ln w="9525">
              <a:noFill/>
              <a:miter lim="800000"/>
              <a:headEnd/>
              <a:tailEnd/>
            </a:ln>
          </p:spPr>
          <p:txBody>
            <a:bodyPr>
              <a:spAutoFit/>
            </a:bodyPr>
            <a:lstStyle/>
            <a:p>
              <a:pPr>
                <a:spcBef>
                  <a:spcPct val="50000"/>
                </a:spcBef>
              </a:pPr>
              <a:r>
                <a:rPr lang="en-US"/>
                <a:t>Pilot Site</a:t>
              </a:r>
            </a:p>
          </p:txBody>
        </p:sp>
        <p:sp>
          <p:nvSpPr>
            <p:cNvPr id="32784" name="AutoShape 16"/>
            <p:cNvSpPr>
              <a:spLocks noChangeArrowheads="1"/>
            </p:cNvSpPr>
            <p:nvPr/>
          </p:nvSpPr>
          <p:spPr bwMode="auto">
            <a:xfrm>
              <a:off x="5424" y="816"/>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85" name="AutoShape 17"/>
            <p:cNvSpPr>
              <a:spLocks noChangeArrowheads="1"/>
            </p:cNvSpPr>
            <p:nvPr/>
          </p:nvSpPr>
          <p:spPr bwMode="auto">
            <a:xfrm>
              <a:off x="4704" y="1536"/>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86" name="AutoShape 18"/>
            <p:cNvSpPr>
              <a:spLocks noChangeArrowheads="1"/>
            </p:cNvSpPr>
            <p:nvPr/>
          </p:nvSpPr>
          <p:spPr bwMode="auto">
            <a:xfrm>
              <a:off x="4704" y="1296"/>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87" name="AutoShape 19"/>
            <p:cNvSpPr>
              <a:spLocks noChangeArrowheads="1"/>
            </p:cNvSpPr>
            <p:nvPr/>
          </p:nvSpPr>
          <p:spPr bwMode="auto">
            <a:xfrm>
              <a:off x="4128" y="3696"/>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88" name="Text Box 20"/>
            <p:cNvSpPr txBox="1">
              <a:spLocks noChangeArrowheads="1"/>
            </p:cNvSpPr>
            <p:nvPr/>
          </p:nvSpPr>
          <p:spPr bwMode="auto">
            <a:xfrm>
              <a:off x="4320" y="3648"/>
              <a:ext cx="1104" cy="272"/>
            </a:xfrm>
            <a:prstGeom prst="rect">
              <a:avLst/>
            </a:prstGeom>
            <a:noFill/>
            <a:ln w="9525">
              <a:noFill/>
              <a:miter lim="800000"/>
              <a:headEnd/>
              <a:tailEnd/>
            </a:ln>
          </p:spPr>
          <p:txBody>
            <a:bodyPr>
              <a:spAutoFit/>
            </a:bodyPr>
            <a:lstStyle/>
            <a:p>
              <a:pPr>
                <a:spcBef>
                  <a:spcPct val="50000"/>
                </a:spcBef>
              </a:pPr>
              <a:r>
                <a:rPr lang="en-US"/>
                <a:t>Site Visit</a:t>
              </a:r>
            </a:p>
          </p:txBody>
        </p:sp>
        <p:sp>
          <p:nvSpPr>
            <p:cNvPr id="32789" name="AutoShape 21"/>
            <p:cNvSpPr>
              <a:spLocks noChangeArrowheads="1"/>
            </p:cNvSpPr>
            <p:nvPr/>
          </p:nvSpPr>
          <p:spPr bwMode="auto">
            <a:xfrm>
              <a:off x="4560" y="2256"/>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0" name="AutoShape 22"/>
            <p:cNvSpPr>
              <a:spLocks noChangeArrowheads="1"/>
            </p:cNvSpPr>
            <p:nvPr/>
          </p:nvSpPr>
          <p:spPr bwMode="auto">
            <a:xfrm>
              <a:off x="4608" y="1824"/>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1" name="AutoShape 23"/>
            <p:cNvSpPr>
              <a:spLocks noChangeArrowheads="1"/>
            </p:cNvSpPr>
            <p:nvPr/>
          </p:nvSpPr>
          <p:spPr bwMode="auto">
            <a:xfrm>
              <a:off x="4512" y="1872"/>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2" name="AutoShape 24"/>
            <p:cNvSpPr>
              <a:spLocks noChangeArrowheads="1"/>
            </p:cNvSpPr>
            <p:nvPr/>
          </p:nvSpPr>
          <p:spPr bwMode="auto">
            <a:xfrm>
              <a:off x="3504" y="2064"/>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3" name="AutoShape 25"/>
            <p:cNvSpPr>
              <a:spLocks noChangeArrowheads="1"/>
            </p:cNvSpPr>
            <p:nvPr/>
          </p:nvSpPr>
          <p:spPr bwMode="auto">
            <a:xfrm>
              <a:off x="1248" y="2544"/>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4" name="AutoShape 26"/>
            <p:cNvSpPr>
              <a:spLocks noChangeArrowheads="1"/>
            </p:cNvSpPr>
            <p:nvPr/>
          </p:nvSpPr>
          <p:spPr bwMode="auto">
            <a:xfrm>
              <a:off x="1200" y="2400"/>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5" name="AutoShape 27"/>
            <p:cNvSpPr>
              <a:spLocks noChangeArrowheads="1"/>
            </p:cNvSpPr>
            <p:nvPr/>
          </p:nvSpPr>
          <p:spPr bwMode="auto">
            <a:xfrm>
              <a:off x="1728" y="2544"/>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6" name="AutoShape 28"/>
            <p:cNvSpPr>
              <a:spLocks noChangeArrowheads="1"/>
            </p:cNvSpPr>
            <p:nvPr/>
          </p:nvSpPr>
          <p:spPr bwMode="auto">
            <a:xfrm>
              <a:off x="5376" y="1200"/>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797" name="AutoShape 29"/>
            <p:cNvSpPr>
              <a:spLocks noChangeArrowheads="1"/>
            </p:cNvSpPr>
            <p:nvPr/>
          </p:nvSpPr>
          <p:spPr bwMode="auto">
            <a:xfrm>
              <a:off x="3840" y="1824"/>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98" name="AutoShape 30"/>
            <p:cNvSpPr>
              <a:spLocks noChangeArrowheads="1"/>
            </p:cNvSpPr>
            <p:nvPr/>
          </p:nvSpPr>
          <p:spPr bwMode="auto">
            <a:xfrm>
              <a:off x="3936" y="1824"/>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799" name="AutoShape 31"/>
            <p:cNvSpPr>
              <a:spLocks noChangeArrowheads="1"/>
            </p:cNvSpPr>
            <p:nvPr/>
          </p:nvSpPr>
          <p:spPr bwMode="auto">
            <a:xfrm>
              <a:off x="2016" y="3600"/>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800" name="AutoShape 32"/>
            <p:cNvSpPr>
              <a:spLocks noChangeArrowheads="1"/>
            </p:cNvSpPr>
            <p:nvPr/>
          </p:nvSpPr>
          <p:spPr bwMode="auto">
            <a:xfrm>
              <a:off x="5280" y="1152"/>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32801" name="AutoShape 33"/>
            <p:cNvSpPr>
              <a:spLocks noChangeArrowheads="1"/>
            </p:cNvSpPr>
            <p:nvPr/>
          </p:nvSpPr>
          <p:spPr bwMode="auto">
            <a:xfrm>
              <a:off x="2736" y="2448"/>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sp>
          <p:nvSpPr>
            <p:cNvPr id="32802" name="AutoShape 34"/>
            <p:cNvSpPr>
              <a:spLocks noChangeArrowheads="1"/>
            </p:cNvSpPr>
            <p:nvPr/>
          </p:nvSpPr>
          <p:spPr bwMode="auto">
            <a:xfrm>
              <a:off x="288" y="1728"/>
              <a:ext cx="96" cy="96"/>
            </a:xfrm>
            <a:prstGeom prst="star16">
              <a:avLst>
                <a:gd name="adj" fmla="val 37500"/>
              </a:avLst>
            </a:prstGeom>
            <a:solidFill>
              <a:schemeClr val="accent1"/>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rganization Chart 4"/>
          <p:cNvGraphicFramePr>
            <a:graphicFrameLocks/>
          </p:cNvGraphicFramePr>
          <p:nvPr/>
        </p:nvGraphicFramePr>
        <p:xfrm>
          <a:off x="33338" y="228600"/>
          <a:ext cx="9067800" cy="4343400"/>
        </p:xfrm>
        <a:graphic>
          <a:graphicData uri="http://schemas.openxmlformats.org/drawingml/2006/compatibility">
            <com:legacyDrawing xmlns:com="http://schemas.openxmlformats.org/drawingml/2006/compatibility" spid="_x0000_s1026"/>
          </a:graphicData>
        </a:graphic>
      </p:graphicFrame>
      <p:sp>
        <p:nvSpPr>
          <p:cNvPr id="1057" name="Text Box 3"/>
          <p:cNvSpPr txBox="1">
            <a:spLocks noChangeArrowheads="1"/>
          </p:cNvSpPr>
          <p:nvPr/>
        </p:nvSpPr>
        <p:spPr bwMode="auto">
          <a:xfrm>
            <a:off x="1847850" y="2386013"/>
            <a:ext cx="7296150" cy="3786187"/>
          </a:xfrm>
          <a:prstGeom prst="rect">
            <a:avLst/>
          </a:prstGeom>
          <a:solidFill>
            <a:schemeClr val="bg2"/>
          </a:solidFill>
          <a:ln w="57150" cmpd="thickThin" algn="ctr">
            <a:solidFill>
              <a:srgbClr val="FFFF66"/>
            </a:solidFill>
            <a:miter lim="800000"/>
            <a:headEnd/>
            <a:tailEnd/>
          </a:ln>
        </p:spPr>
        <p:txBody>
          <a:bodyPr>
            <a:spAutoFit/>
          </a:bodyPr>
          <a:lstStyle/>
          <a:p>
            <a:pPr>
              <a:spcBef>
                <a:spcPct val="50000"/>
              </a:spcBef>
            </a:pPr>
            <a:r>
              <a:rPr lang="en-US" sz="2400" b="1">
                <a:latin typeface="Benguiat Bk BT"/>
              </a:rPr>
              <a:t>State Transportation Departments</a:t>
            </a:r>
          </a:p>
          <a:p>
            <a:pPr>
              <a:spcBef>
                <a:spcPct val="50000"/>
              </a:spcBef>
            </a:pPr>
            <a:r>
              <a:rPr lang="en-US" sz="2400" b="1">
                <a:latin typeface="Benguiat Bk BT"/>
              </a:rPr>
              <a:t>Construction Companies</a:t>
            </a:r>
          </a:p>
          <a:p>
            <a:pPr>
              <a:spcBef>
                <a:spcPct val="50000"/>
              </a:spcBef>
            </a:pPr>
            <a:r>
              <a:rPr lang="en-US" sz="2400" b="1">
                <a:latin typeface="Benguiat Bk BT"/>
              </a:rPr>
              <a:t>Engineering Consultants</a:t>
            </a:r>
          </a:p>
          <a:p>
            <a:pPr>
              <a:spcBef>
                <a:spcPct val="50000"/>
              </a:spcBef>
            </a:pPr>
            <a:r>
              <a:rPr lang="en-US" sz="2400" b="1">
                <a:latin typeface="Benguiat Bk BT"/>
              </a:rPr>
              <a:t>Labor Unions </a:t>
            </a:r>
          </a:p>
          <a:p>
            <a:pPr>
              <a:spcBef>
                <a:spcPct val="50000"/>
              </a:spcBef>
            </a:pPr>
            <a:r>
              <a:rPr lang="en-US" sz="2400" b="1">
                <a:latin typeface="Benguiat Bk BT"/>
              </a:rPr>
              <a:t>Construction Trade Associations</a:t>
            </a:r>
          </a:p>
          <a:p>
            <a:pPr>
              <a:spcBef>
                <a:spcPct val="50000"/>
              </a:spcBef>
            </a:pPr>
            <a:r>
              <a:rPr lang="en-US" sz="2400" b="1">
                <a:latin typeface="Benguiat Bk BT"/>
              </a:rPr>
              <a:t>Equipment Manufacturers</a:t>
            </a:r>
          </a:p>
          <a:p>
            <a:pPr>
              <a:spcBef>
                <a:spcPct val="50000"/>
              </a:spcBef>
            </a:pPr>
            <a:r>
              <a:rPr lang="en-US" sz="2400" b="1">
                <a:latin typeface="Benguiat Bk BT"/>
              </a:rPr>
              <a:t>FHWA, OSHA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body" idx="1"/>
          </p:nvPr>
        </p:nvSpPr>
        <p:spPr>
          <a:xfrm>
            <a:off x="228600" y="1143000"/>
            <a:ext cx="8915400" cy="5257800"/>
          </a:xfrm>
        </p:spPr>
        <p:txBody>
          <a:bodyPr/>
          <a:lstStyle/>
          <a:p>
            <a:pPr eaLnBrk="1" hangingPunct="1">
              <a:lnSpc>
                <a:spcPct val="90000"/>
              </a:lnSpc>
              <a:buFont typeface="Wingdings" pitchFamily="2" charset="2"/>
              <a:buNone/>
            </a:pPr>
            <a:endParaRPr lang="en-US" sz="2000" b="1" smtClean="0">
              <a:solidFill>
                <a:srgbClr val="003399"/>
              </a:solidFill>
            </a:endParaRPr>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r>
              <a:rPr lang="en-US" smtClean="0"/>
              <a:t>                                  </a:t>
            </a:r>
          </a:p>
          <a:p>
            <a:pPr eaLnBrk="1" hangingPunct="1">
              <a:lnSpc>
                <a:spcPct val="90000"/>
              </a:lnSpc>
              <a:buFont typeface="Wingdings" pitchFamily="2" charset="2"/>
              <a:buNone/>
            </a:pPr>
            <a:endParaRPr lang="en-US" smtClean="0"/>
          </a:p>
        </p:txBody>
      </p:sp>
      <p:sp>
        <p:nvSpPr>
          <p:cNvPr id="20484" name="Rectangle 3"/>
          <p:cNvSpPr>
            <a:spLocks noChangeArrowheads="1"/>
          </p:cNvSpPr>
          <p:nvPr/>
        </p:nvSpPr>
        <p:spPr bwMode="auto">
          <a:xfrm>
            <a:off x="304800" y="228600"/>
            <a:ext cx="4648200" cy="1905000"/>
          </a:xfrm>
          <a:prstGeom prst="rect">
            <a:avLst/>
          </a:prstGeom>
          <a:solidFill>
            <a:srgbClr val="FFCC99"/>
          </a:solidFill>
          <a:ln w="9525">
            <a:solidFill>
              <a:schemeClr val="tx1"/>
            </a:solidFill>
            <a:miter lim="800000"/>
            <a:headEnd/>
            <a:tailEnd/>
          </a:ln>
        </p:spPr>
        <p:txBody>
          <a:bodyPr anchor="ctr"/>
          <a:lstStyle/>
          <a:p>
            <a:pPr fontAlgn="auto">
              <a:lnSpc>
                <a:spcPct val="90000"/>
              </a:lnSpc>
              <a:spcBef>
                <a:spcPts val="0"/>
              </a:spcBef>
              <a:spcAft>
                <a:spcPts val="0"/>
              </a:spcAft>
              <a:buFont typeface="Wingdings" pitchFamily="2" charset="2"/>
              <a:buNone/>
              <a:defRPr/>
            </a:pPr>
            <a:r>
              <a:rPr lang="en-US" sz="3200" b="1" dirty="0">
                <a:solidFill>
                  <a:schemeClr val="bg1"/>
                </a:solidFill>
                <a:effectLst>
                  <a:outerShdw blurRad="38100" dist="38100" dir="2700000" algn="tl">
                    <a:srgbClr val="000000">
                      <a:alpha val="43137"/>
                    </a:srgbClr>
                  </a:outerShdw>
                </a:effectLst>
                <a:latin typeface="+mn-lt"/>
              </a:rPr>
              <a:t>Work Zone </a:t>
            </a:r>
          </a:p>
          <a:p>
            <a:pPr fontAlgn="auto">
              <a:lnSpc>
                <a:spcPct val="90000"/>
              </a:lnSpc>
              <a:spcBef>
                <a:spcPts val="0"/>
              </a:spcBef>
              <a:spcAft>
                <a:spcPts val="0"/>
              </a:spcAft>
              <a:buFont typeface="Wingdings" pitchFamily="2" charset="2"/>
              <a:buNone/>
              <a:defRPr/>
            </a:pPr>
            <a:r>
              <a:rPr lang="en-US" sz="3200" b="1" dirty="0">
                <a:solidFill>
                  <a:schemeClr val="bg1"/>
                </a:solidFill>
                <a:effectLst>
                  <a:outerShdw blurRad="38100" dist="38100" dir="2700000" algn="tl">
                    <a:srgbClr val="000000">
                      <a:alpha val="43137"/>
                    </a:srgbClr>
                  </a:outerShdw>
                </a:effectLst>
                <a:latin typeface="+mn-lt"/>
              </a:rPr>
              <a:t>Safety and Health Partners</a:t>
            </a:r>
          </a:p>
        </p:txBody>
      </p:sp>
      <p:pic>
        <p:nvPicPr>
          <p:cNvPr id="33796" name="Picture 8" descr="IUOEheaderani_01"/>
          <p:cNvPicPr>
            <a:picLocks noChangeArrowheads="1" noCrop="1"/>
          </p:cNvPicPr>
          <p:nvPr/>
        </p:nvPicPr>
        <p:blipFill>
          <a:blip r:embed="rId3" cstate="print"/>
          <a:srcRect/>
          <a:stretch>
            <a:fillRect/>
          </a:stretch>
        </p:blipFill>
        <p:spPr bwMode="auto">
          <a:xfrm>
            <a:off x="5905500" y="2408238"/>
            <a:ext cx="2770188" cy="530225"/>
          </a:xfrm>
          <a:prstGeom prst="rect">
            <a:avLst/>
          </a:prstGeom>
          <a:noFill/>
          <a:ln w="9525">
            <a:noFill/>
            <a:miter lim="800000"/>
            <a:headEnd/>
            <a:tailEnd/>
          </a:ln>
        </p:spPr>
      </p:pic>
      <p:pic>
        <p:nvPicPr>
          <p:cNvPr id="33797" name="Picture 10" descr="Alliance Logo.png"/>
          <p:cNvPicPr>
            <a:picLocks noChangeAspect="1"/>
          </p:cNvPicPr>
          <p:nvPr/>
        </p:nvPicPr>
        <p:blipFill>
          <a:blip r:embed="rId4" cstate="print"/>
          <a:srcRect/>
          <a:stretch>
            <a:fillRect/>
          </a:stretch>
        </p:blipFill>
        <p:spPr bwMode="auto">
          <a:xfrm>
            <a:off x="839788" y="2514600"/>
            <a:ext cx="3503612" cy="1146175"/>
          </a:xfrm>
          <a:prstGeom prst="rect">
            <a:avLst/>
          </a:prstGeom>
          <a:noFill/>
          <a:ln w="9525">
            <a:noFill/>
            <a:miter lim="800000"/>
            <a:headEnd/>
            <a:tailEnd/>
          </a:ln>
        </p:spPr>
      </p:pic>
      <p:pic>
        <p:nvPicPr>
          <p:cNvPr id="33798" name="Picture 11" descr="AASHTO logo_i_bmp.tif"/>
          <p:cNvPicPr>
            <a:picLocks noChangeAspect="1"/>
          </p:cNvPicPr>
          <p:nvPr/>
        </p:nvPicPr>
        <p:blipFill>
          <a:blip r:embed="rId5" cstate="print"/>
          <a:srcRect/>
          <a:stretch>
            <a:fillRect/>
          </a:stretch>
        </p:blipFill>
        <p:spPr bwMode="auto">
          <a:xfrm>
            <a:off x="6100763" y="152400"/>
            <a:ext cx="2378075" cy="581025"/>
          </a:xfrm>
          <a:prstGeom prst="rect">
            <a:avLst/>
          </a:prstGeom>
          <a:noFill/>
          <a:ln w="9525">
            <a:noFill/>
            <a:miter lim="800000"/>
            <a:headEnd/>
            <a:tailEnd/>
          </a:ln>
        </p:spPr>
      </p:pic>
      <p:pic>
        <p:nvPicPr>
          <p:cNvPr id="33799" name="Picture 12" descr="AGC_LOGO_COLOR1.jpg"/>
          <p:cNvPicPr>
            <a:picLocks noChangeAspect="1"/>
          </p:cNvPicPr>
          <p:nvPr/>
        </p:nvPicPr>
        <p:blipFill>
          <a:blip r:embed="rId6" cstate="print"/>
          <a:srcRect/>
          <a:stretch>
            <a:fillRect/>
          </a:stretch>
        </p:blipFill>
        <p:spPr bwMode="auto">
          <a:xfrm>
            <a:off x="5716588" y="903288"/>
            <a:ext cx="3146425" cy="609600"/>
          </a:xfrm>
          <a:prstGeom prst="rect">
            <a:avLst/>
          </a:prstGeom>
          <a:noFill/>
          <a:ln w="9525">
            <a:noFill/>
            <a:miter lim="800000"/>
            <a:headEnd/>
            <a:tailEnd/>
          </a:ln>
        </p:spPr>
      </p:pic>
      <p:grpSp>
        <p:nvGrpSpPr>
          <p:cNvPr id="33800" name="Group 16"/>
          <p:cNvGrpSpPr>
            <a:grpSpLocks/>
          </p:cNvGrpSpPr>
          <p:nvPr/>
        </p:nvGrpSpPr>
        <p:grpSpPr bwMode="auto">
          <a:xfrm>
            <a:off x="5765800" y="3108325"/>
            <a:ext cx="3048000" cy="914400"/>
            <a:chOff x="5746596" y="3733800"/>
            <a:chExt cx="3048000" cy="914400"/>
          </a:xfrm>
        </p:grpSpPr>
        <p:pic>
          <p:nvPicPr>
            <p:cNvPr id="33805" name="Picture 7" descr="liu_logo">
              <a:hlinkClick r:id="rId7"/>
            </p:cNvPr>
            <p:cNvPicPr>
              <a:picLocks noChangeAspect="1" noChangeArrowheads="1"/>
            </p:cNvPicPr>
            <p:nvPr/>
          </p:nvPicPr>
          <p:blipFill>
            <a:blip r:embed="rId8" cstate="print"/>
            <a:srcRect/>
            <a:stretch>
              <a:fillRect/>
            </a:stretch>
          </p:blipFill>
          <p:spPr bwMode="auto">
            <a:xfrm>
              <a:off x="5746596" y="3733800"/>
              <a:ext cx="2084388" cy="593725"/>
            </a:xfrm>
            <a:prstGeom prst="rect">
              <a:avLst/>
            </a:prstGeom>
            <a:noFill/>
            <a:ln w="9525">
              <a:noFill/>
              <a:miter lim="800000"/>
              <a:headEnd/>
              <a:tailEnd/>
            </a:ln>
          </p:spPr>
        </p:pic>
        <p:pic>
          <p:nvPicPr>
            <p:cNvPr id="33806" name="Picture 13" descr="HEA&amp;SAF LOGO 3 color.jpg"/>
            <p:cNvPicPr>
              <a:picLocks noChangeAspect="1"/>
            </p:cNvPicPr>
            <p:nvPr/>
          </p:nvPicPr>
          <p:blipFill>
            <a:blip r:embed="rId9" cstate="print"/>
            <a:srcRect/>
            <a:stretch>
              <a:fillRect/>
            </a:stretch>
          </p:blipFill>
          <p:spPr bwMode="auto">
            <a:xfrm>
              <a:off x="7848600" y="3733800"/>
              <a:ext cx="945996" cy="914400"/>
            </a:xfrm>
            <a:prstGeom prst="rect">
              <a:avLst/>
            </a:prstGeom>
            <a:noFill/>
            <a:ln w="9525">
              <a:noFill/>
              <a:miter lim="800000"/>
              <a:headEnd/>
              <a:tailEnd/>
            </a:ln>
          </p:spPr>
        </p:pic>
      </p:grpSp>
      <p:pic>
        <p:nvPicPr>
          <p:cNvPr id="33801" name="Picture 14" descr="artbalogo.tif"/>
          <p:cNvPicPr>
            <a:picLocks noChangeAspect="1"/>
          </p:cNvPicPr>
          <p:nvPr/>
        </p:nvPicPr>
        <p:blipFill>
          <a:blip r:embed="rId10" cstate="print"/>
          <a:srcRect/>
          <a:stretch>
            <a:fillRect/>
          </a:stretch>
        </p:blipFill>
        <p:spPr bwMode="auto">
          <a:xfrm>
            <a:off x="5638800" y="1681163"/>
            <a:ext cx="3302000" cy="558800"/>
          </a:xfrm>
          <a:prstGeom prst="rect">
            <a:avLst/>
          </a:prstGeom>
          <a:noFill/>
          <a:ln w="9525">
            <a:noFill/>
            <a:miter lim="800000"/>
            <a:headEnd/>
            <a:tailEnd/>
          </a:ln>
        </p:spPr>
      </p:pic>
      <p:pic>
        <p:nvPicPr>
          <p:cNvPr id="33802" name="Picture 15" descr="napa_fb.jpg"/>
          <p:cNvPicPr>
            <a:picLocks noChangeAspect="1"/>
          </p:cNvPicPr>
          <p:nvPr/>
        </p:nvPicPr>
        <p:blipFill>
          <a:blip r:embed="rId11" cstate="print"/>
          <a:srcRect t="23077" b="23077"/>
          <a:stretch>
            <a:fillRect/>
          </a:stretch>
        </p:blipFill>
        <p:spPr bwMode="auto">
          <a:xfrm>
            <a:off x="6016625" y="4191000"/>
            <a:ext cx="2546350" cy="1371600"/>
          </a:xfrm>
          <a:prstGeom prst="rect">
            <a:avLst/>
          </a:prstGeom>
          <a:noFill/>
          <a:ln w="9525">
            <a:noFill/>
            <a:miter lim="800000"/>
            <a:headEnd/>
            <a:tailEnd/>
          </a:ln>
        </p:spPr>
      </p:pic>
      <p:pic>
        <p:nvPicPr>
          <p:cNvPr id="33803" name="Picture 4" descr="A Wirtgen pavement-milling machine removes the top layer of asphalt from a former airport runway in Marquette, Mich., during controlled field testing of prototype water-spray dust-suppression systems in June 2008, as NIOSH investigator Li-Ming Lo, of DART, walks alongside.  NIOSH wind-measuring equipment and video equipment can be seen mounted on the top of the machine."/>
          <p:cNvPicPr>
            <a:picLocks noChangeAspect="1" noChangeArrowheads="1"/>
          </p:cNvPicPr>
          <p:nvPr/>
        </p:nvPicPr>
        <p:blipFill>
          <a:blip r:embed="rId12" cstate="print"/>
          <a:srcRect/>
          <a:stretch>
            <a:fillRect/>
          </a:stretch>
        </p:blipFill>
        <p:spPr bwMode="auto">
          <a:xfrm>
            <a:off x="2130425" y="4167188"/>
            <a:ext cx="3771900" cy="2157412"/>
          </a:xfrm>
          <a:prstGeom prst="rect">
            <a:avLst/>
          </a:prstGeom>
          <a:noFill/>
          <a:ln w="9525">
            <a:noFill/>
            <a:miter lim="800000"/>
            <a:headEnd/>
            <a:tailEnd/>
          </a:ln>
        </p:spPr>
      </p:pic>
      <p:pic>
        <p:nvPicPr>
          <p:cNvPr id="33804" name="Picture 16" descr="fhwatag.gif"/>
          <p:cNvPicPr>
            <a:picLocks noChangeAspect="1"/>
          </p:cNvPicPr>
          <p:nvPr/>
        </p:nvPicPr>
        <p:blipFill>
          <a:blip r:embed="rId13" cstate="print"/>
          <a:srcRect/>
          <a:stretch>
            <a:fillRect/>
          </a:stretch>
        </p:blipFill>
        <p:spPr bwMode="auto">
          <a:xfrm>
            <a:off x="284163" y="4333875"/>
            <a:ext cx="1544637" cy="366713"/>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sz="3600" b="0" smtClean="0"/>
              <a:t>Acknowledgements (continued)</a:t>
            </a:r>
          </a:p>
        </p:txBody>
      </p:sp>
      <p:sp>
        <p:nvSpPr>
          <p:cNvPr id="34819" name="Rectangle 3"/>
          <p:cNvSpPr>
            <a:spLocks noGrp="1" noChangeArrowheads="1"/>
          </p:cNvSpPr>
          <p:nvPr>
            <p:ph type="body" idx="1"/>
          </p:nvPr>
        </p:nvSpPr>
        <p:spPr>
          <a:xfrm>
            <a:off x="1752600" y="1828800"/>
            <a:ext cx="6096000" cy="2743200"/>
          </a:xfrm>
        </p:spPr>
        <p:txBody>
          <a:bodyPr/>
          <a:lstStyle/>
          <a:p>
            <a:pPr eaLnBrk="1" hangingPunct="1"/>
            <a:r>
              <a:rPr lang="en-US" smtClean="0"/>
              <a:t>James E. Bryden</a:t>
            </a:r>
          </a:p>
          <a:p>
            <a:pPr eaLnBrk="1" hangingPunct="1"/>
            <a:r>
              <a:rPr lang="en-US" smtClean="0"/>
              <a:t>Steve Hubbard</a:t>
            </a:r>
          </a:p>
          <a:p>
            <a:pPr eaLnBrk="1" hangingPunct="1"/>
            <a:r>
              <a:rPr lang="en-US" smtClean="0"/>
              <a:t>Michael Grey</a:t>
            </a:r>
          </a:p>
          <a:p>
            <a:pPr eaLnBrk="1" hangingPunct="1"/>
            <a:r>
              <a:rPr lang="en-US" smtClean="0"/>
              <a:t>Michael Paylor</a:t>
            </a:r>
          </a:p>
          <a:p>
            <a:pPr eaLnBrk="1" hangingPunct="1"/>
            <a:r>
              <a:rPr lang="en-US" smtClean="0"/>
              <a:t>Marv Sahlo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1261943"/>
          <p:cNvPicPr>
            <a:picLocks noChangeAspect="1" noChangeArrowheads="1"/>
          </p:cNvPicPr>
          <p:nvPr/>
        </p:nvPicPr>
        <p:blipFill>
          <a:blip r:embed="rId3" cstate="print"/>
          <a:srcRect/>
          <a:stretch>
            <a:fillRect/>
          </a:stretch>
        </p:blipFill>
        <p:spPr bwMode="auto">
          <a:xfrm>
            <a:off x="1295400" y="228600"/>
            <a:ext cx="6858000" cy="5146675"/>
          </a:xfrm>
          <a:prstGeom prst="rect">
            <a:avLst/>
          </a:prstGeom>
          <a:noFill/>
          <a:ln w="9525">
            <a:noFill/>
            <a:miter lim="800000"/>
            <a:headEnd/>
            <a:tailEnd/>
          </a:ln>
        </p:spPr>
      </p:pic>
      <p:sp>
        <p:nvSpPr>
          <p:cNvPr id="35843" name="Text Box 3"/>
          <p:cNvSpPr txBox="1">
            <a:spLocks noChangeArrowheads="1"/>
          </p:cNvSpPr>
          <p:nvPr/>
        </p:nvSpPr>
        <p:spPr bwMode="auto">
          <a:xfrm>
            <a:off x="914400" y="3048000"/>
            <a:ext cx="7315200" cy="1905000"/>
          </a:xfrm>
          <a:prstGeom prst="rect">
            <a:avLst/>
          </a:prstGeom>
          <a:noFill/>
          <a:ln w="9525" algn="ctr">
            <a:noFill/>
            <a:miter lim="800000"/>
            <a:headEnd/>
            <a:tailEnd/>
          </a:ln>
        </p:spPr>
        <p:txBody>
          <a:bodyPr/>
          <a:lstStyle/>
          <a:p>
            <a:pPr lvl="1">
              <a:spcBef>
                <a:spcPct val="20000"/>
              </a:spcBef>
              <a:buClr>
                <a:schemeClr val="hlink"/>
              </a:buClr>
              <a:buSzPct val="65000"/>
              <a:buFont typeface="Wingdings" pitchFamily="2" charset="2"/>
              <a:buNone/>
            </a:pPr>
            <a:r>
              <a:rPr lang="en-US" b="1">
                <a:solidFill>
                  <a:srgbClr val="FFFF00"/>
                </a:solidFill>
                <a:latin typeface="Tahoma" pitchFamily="34" charset="0"/>
              </a:rPr>
              <a:t>The findings and conclusions in this presentation have not been formally disseminated by the National Institute for Occupational Safety and Health and should not be construed to represent any agency determination or policy.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9" descr="Pb150401"/>
          <p:cNvPicPr>
            <a:picLocks noChangeAspect="1" noChangeArrowheads="1"/>
          </p:cNvPicPr>
          <p:nvPr/>
        </p:nvPicPr>
        <p:blipFill>
          <a:blip r:embed="rId2" cstate="print">
            <a:lum bright="-18000"/>
          </a:blip>
          <a:srcRect/>
          <a:stretch>
            <a:fillRect/>
          </a:stretch>
        </p:blipFill>
        <p:spPr bwMode="auto">
          <a:xfrm>
            <a:off x="1376363" y="304800"/>
            <a:ext cx="6700837" cy="5026025"/>
          </a:xfrm>
          <a:prstGeom prst="rect">
            <a:avLst/>
          </a:prstGeom>
          <a:noFill/>
          <a:ln w="9525">
            <a:noFill/>
            <a:miter lim="800000"/>
            <a:headEnd/>
            <a:tailEnd/>
          </a:ln>
        </p:spPr>
      </p:pic>
      <p:sp>
        <p:nvSpPr>
          <p:cNvPr id="36867" name="Text Box 5"/>
          <p:cNvSpPr txBox="1">
            <a:spLocks noChangeArrowheads="1"/>
          </p:cNvSpPr>
          <p:nvPr/>
        </p:nvSpPr>
        <p:spPr bwMode="auto">
          <a:xfrm>
            <a:off x="1371600" y="276225"/>
            <a:ext cx="6629400" cy="1552575"/>
          </a:xfrm>
          <a:prstGeom prst="rect">
            <a:avLst/>
          </a:prstGeom>
          <a:noFill/>
          <a:ln w="9525">
            <a:noFill/>
            <a:miter lim="800000"/>
            <a:headEnd/>
            <a:tailEnd/>
          </a:ln>
        </p:spPr>
        <p:txBody>
          <a:bodyPr>
            <a:spAutoFit/>
          </a:bodyPr>
          <a:lstStyle/>
          <a:p>
            <a:pPr>
              <a:spcBef>
                <a:spcPct val="50000"/>
              </a:spcBef>
            </a:pPr>
            <a:r>
              <a:rPr lang="en-US" b="1">
                <a:solidFill>
                  <a:srgbClr val="FFFF00"/>
                </a:solidFill>
                <a:latin typeface="Tahoma" pitchFamily="34" charset="0"/>
              </a:rPr>
              <a:t>The mention of any company name or product does not constitute endorsement by the National Institute for Occupational Safety and Health.</a:t>
            </a:r>
          </a:p>
        </p:txBody>
      </p:sp>
      <p:sp>
        <p:nvSpPr>
          <p:cNvPr id="36868" name="Text Box 6"/>
          <p:cNvSpPr txBox="1">
            <a:spLocks noChangeArrowheads="1"/>
          </p:cNvSpPr>
          <p:nvPr/>
        </p:nvSpPr>
        <p:spPr bwMode="auto">
          <a:xfrm>
            <a:off x="1447800" y="3733800"/>
            <a:ext cx="6477000" cy="1552575"/>
          </a:xfrm>
          <a:prstGeom prst="rect">
            <a:avLst/>
          </a:prstGeom>
          <a:noFill/>
          <a:ln w="9525">
            <a:noFill/>
            <a:miter lim="800000"/>
            <a:headEnd/>
            <a:tailEnd/>
          </a:ln>
        </p:spPr>
        <p:txBody>
          <a:bodyPr>
            <a:spAutoFit/>
          </a:bodyPr>
          <a:lstStyle/>
          <a:p>
            <a:pPr>
              <a:spcBef>
                <a:spcPct val="50000"/>
              </a:spcBef>
            </a:pPr>
            <a:r>
              <a:rPr lang="en-US" b="1">
                <a:solidFill>
                  <a:srgbClr val="FFFF00"/>
                </a:solidFill>
                <a:latin typeface="Tahoma" pitchFamily="34" charset="0"/>
              </a:rPr>
              <a:t>The photographic display of any product, label, or logo does not constitute endorsement by the National Institute for Occupational Safety and Health.</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36568547_EPrQr-L-1.jpg"/>
          <p:cNvPicPr>
            <a:picLocks noChangeAspect="1"/>
          </p:cNvPicPr>
          <p:nvPr/>
        </p:nvPicPr>
        <p:blipFill>
          <a:blip r:embed="rId2" cstate="print"/>
          <a:srcRect/>
          <a:stretch>
            <a:fillRect/>
          </a:stretch>
        </p:blipFill>
        <p:spPr bwMode="auto">
          <a:xfrm>
            <a:off x="0" y="0"/>
            <a:ext cx="9144000" cy="6103938"/>
          </a:xfrm>
          <a:prstGeom prst="rect">
            <a:avLst/>
          </a:prstGeom>
          <a:noFill/>
          <a:ln w="9525">
            <a:noFill/>
            <a:miter lim="800000"/>
            <a:headEnd/>
            <a:tailEnd/>
          </a:ln>
        </p:spPr>
      </p:pic>
      <p:sp>
        <p:nvSpPr>
          <p:cNvPr id="4" name="Title 3"/>
          <p:cNvSpPr>
            <a:spLocks noGrp="1"/>
          </p:cNvSpPr>
          <p:nvPr>
            <p:ph type="title"/>
          </p:nvPr>
        </p:nvSpPr>
        <p:spPr>
          <a:xfrm>
            <a:off x="0" y="0"/>
            <a:ext cx="9144000" cy="1295400"/>
          </a:xfr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p:spPr>
        <p:txBody>
          <a:bodyPr anchor="ctr"/>
          <a:lstStyle/>
          <a:p>
            <a:pPr algn="ctr" eaLnBrk="1" hangingPunct="1">
              <a:lnSpc>
                <a:spcPct val="100000"/>
              </a:lnSpc>
              <a:defRPr/>
            </a:pPr>
            <a:r>
              <a:rPr lang="en-US" sz="4800" dirty="0" smtClean="0">
                <a:solidFill>
                  <a:schemeClr val="bg1"/>
                </a:solidFill>
              </a:rPr>
              <a:t>Road &amp; bridge construction Facts</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B150373"/>
          <p:cNvPicPr>
            <a:picLocks noChangeAspect="1" noChangeArrowheads="1"/>
          </p:cNvPicPr>
          <p:nvPr/>
        </p:nvPicPr>
        <p:blipFill>
          <a:blip r:embed="rId3" cstate="print">
            <a:lum bright="70000" contrast="-70000"/>
            <a:grayscl/>
          </a:blip>
          <a:srcRect/>
          <a:stretch>
            <a:fillRect/>
          </a:stretch>
        </p:blipFill>
        <p:spPr bwMode="auto">
          <a:xfrm>
            <a:off x="0" y="0"/>
            <a:ext cx="9220200" cy="6915150"/>
          </a:xfrm>
          <a:prstGeom prst="rect">
            <a:avLst/>
          </a:prstGeom>
          <a:noFill/>
          <a:ln w="57150" cmpd="thickThin">
            <a:noFill/>
            <a:miter lim="800000"/>
            <a:headEnd/>
            <a:tailEnd/>
          </a:ln>
        </p:spPr>
      </p:pic>
      <p:sp>
        <p:nvSpPr>
          <p:cNvPr id="21507" name="Rectangle 3"/>
          <p:cNvSpPr>
            <a:spLocks noGrp="1" noChangeArrowheads="1"/>
          </p:cNvSpPr>
          <p:nvPr>
            <p:ph type="body" idx="1"/>
          </p:nvPr>
        </p:nvSpPr>
        <p:spPr>
          <a:xfrm>
            <a:off x="0" y="-152400"/>
            <a:ext cx="9220200" cy="7086600"/>
          </a:xfrm>
          <a:solidFill>
            <a:srgbClr val="000080">
              <a:alpha val="50195"/>
            </a:srgbClr>
          </a:solidFill>
        </p:spPr>
        <p:txBody>
          <a:bodyPr/>
          <a:lstStyle/>
          <a:p>
            <a:pPr eaLnBrk="1" hangingPunct="1"/>
            <a:endParaRPr lang="en-US" b="1" smtClean="0">
              <a:solidFill>
                <a:schemeClr val="tx2"/>
              </a:solidFill>
            </a:endParaRPr>
          </a:p>
          <a:p>
            <a:pPr eaLnBrk="1" hangingPunct="1"/>
            <a:endParaRPr lang="en-US" b="1" smtClean="0">
              <a:solidFill>
                <a:schemeClr val="tx2"/>
              </a:solidFill>
            </a:endParaRPr>
          </a:p>
          <a:p>
            <a:pPr eaLnBrk="1" hangingPunct="1"/>
            <a:endParaRPr lang="en-US" b="1" smtClean="0">
              <a:solidFill>
                <a:schemeClr val="tx2"/>
              </a:solidFill>
            </a:endParaRPr>
          </a:p>
          <a:p>
            <a:pPr eaLnBrk="1" hangingPunct="1"/>
            <a:endParaRPr lang="en-US" b="1" smtClean="0">
              <a:solidFill>
                <a:schemeClr val="tx2"/>
              </a:solidFill>
            </a:endParaRPr>
          </a:p>
          <a:p>
            <a:pPr eaLnBrk="1" hangingPunct="1"/>
            <a:r>
              <a:rPr lang="en-US" b="1" smtClean="0">
                <a:solidFill>
                  <a:schemeClr val="tx2"/>
                </a:solidFill>
              </a:rPr>
              <a:t>Background</a:t>
            </a:r>
          </a:p>
          <a:p>
            <a:pPr eaLnBrk="1" hangingPunct="1"/>
            <a:r>
              <a:rPr lang="en-US" b="1" smtClean="0">
                <a:solidFill>
                  <a:schemeClr val="tx2"/>
                </a:solidFill>
              </a:rPr>
              <a:t>Road and Bridge Construction Facts</a:t>
            </a:r>
          </a:p>
          <a:p>
            <a:pPr lvl="1" eaLnBrk="1" hangingPunct="1"/>
            <a:r>
              <a:rPr lang="en-US" b="1" smtClean="0">
                <a:solidFill>
                  <a:schemeClr val="tx2"/>
                </a:solidFill>
              </a:rPr>
              <a:t>Citations, Nonfatal Injuries and Illnesses, Fatal Injuries</a:t>
            </a:r>
          </a:p>
          <a:p>
            <a:pPr eaLnBrk="1" hangingPunct="1"/>
            <a:r>
              <a:rPr lang="en-US" b="1" smtClean="0">
                <a:solidFill>
                  <a:schemeClr val="tx2"/>
                </a:solidFill>
              </a:rPr>
              <a:t>Safely Working Around Trucks and Equipment</a:t>
            </a:r>
          </a:p>
          <a:p>
            <a:pPr lvl="1" eaLnBrk="1" hangingPunct="1"/>
            <a:r>
              <a:rPr lang="en-US" b="1" smtClean="0">
                <a:solidFill>
                  <a:schemeClr val="tx2"/>
                </a:solidFill>
              </a:rPr>
              <a:t>Blind Areas, Proximity Warning, Internal Traffic Control</a:t>
            </a:r>
          </a:p>
          <a:p>
            <a:pPr eaLnBrk="1" hangingPunct="1"/>
            <a:r>
              <a:rPr lang="en-US" b="1" smtClean="0">
                <a:solidFill>
                  <a:schemeClr val="tx2"/>
                </a:solidFill>
              </a:rPr>
              <a:t>Road and Bridge Construction Hazards</a:t>
            </a:r>
          </a:p>
          <a:p>
            <a:pPr lvl="1" eaLnBrk="1" hangingPunct="1"/>
            <a:r>
              <a:rPr lang="en-US" b="1" smtClean="0">
                <a:solidFill>
                  <a:schemeClr val="tx2"/>
                </a:solidFill>
              </a:rPr>
              <a:t>Separating Workers from Traffic, Safe Entry and Exit</a:t>
            </a:r>
          </a:p>
        </p:txBody>
      </p:sp>
      <p:sp>
        <p:nvSpPr>
          <p:cNvPr id="5" name="Title 1"/>
          <p:cNvSpPr txBox="1">
            <a:spLocks/>
          </p:cNvSpPr>
          <p:nvPr/>
        </p:nvSpPr>
        <p:spPr bwMode="auto">
          <a:xfrm>
            <a:off x="0" y="0"/>
            <a:ext cx="7086600" cy="1241982"/>
          </a:xfrm>
          <a:prstGeom prst="rect">
            <a:avLst/>
          </a:prstGeom>
          <a:solidFill>
            <a:srgbClr val="FF9900"/>
          </a:solidFill>
          <a:ln w="9525">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2075" tIns="46038" rIns="92075" bIns="46038" anchor="ctr"/>
          <a:lstStyle/>
          <a:p>
            <a:pPr algn="ctr">
              <a:lnSpc>
                <a:spcPct val="70000"/>
              </a:lnSpc>
              <a:defRPr/>
            </a:pPr>
            <a:r>
              <a:rPr lang="en-US" sz="4800" b="1" kern="0" dirty="0">
                <a:solidFill>
                  <a:schemeClr val="bg1"/>
                </a:solidFill>
                <a:effectLst>
                  <a:outerShdw blurRad="38100" dist="38100" dir="2700000" algn="tl">
                    <a:srgbClr val="000000">
                      <a:alpha val="43137"/>
                    </a:srgbClr>
                  </a:outerShdw>
                </a:effectLst>
                <a:latin typeface="+mj-lt"/>
                <a:ea typeface="+mj-ea"/>
                <a:cs typeface="+mj-cs"/>
              </a:rPr>
              <a:t>Injury Hazards in Road and Bridge Construction</a:t>
            </a:r>
          </a:p>
        </p:txBody>
      </p:sp>
      <p:sp>
        <p:nvSpPr>
          <p:cNvPr id="6" name="Title 1"/>
          <p:cNvSpPr txBox="1">
            <a:spLocks/>
          </p:cNvSpPr>
          <p:nvPr/>
        </p:nvSpPr>
        <p:spPr bwMode="auto">
          <a:xfrm>
            <a:off x="0" y="0"/>
            <a:ext cx="9144000" cy="1241982"/>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solidFill>
              <a:schemeClr val="bg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2075" tIns="46038" rIns="92075" bIns="46038" anchor="ctr"/>
          <a:lstStyle/>
          <a:p>
            <a:pPr algn="ctr">
              <a:lnSpc>
                <a:spcPct val="70000"/>
              </a:lnSpc>
              <a:defRPr/>
            </a:pPr>
            <a:r>
              <a:rPr lang="en-US" sz="4800" b="1" kern="0" dirty="0">
                <a:solidFill>
                  <a:schemeClr val="bg1"/>
                </a:solidFill>
                <a:effectLst>
                  <a:outerShdw blurRad="38100" dist="38100" dir="2700000" algn="tl">
                    <a:srgbClr val="000000">
                      <a:alpha val="43137"/>
                    </a:srgbClr>
                  </a:outerShdw>
                </a:effectLst>
                <a:latin typeface="+mj-lt"/>
                <a:ea typeface="+mj-ea"/>
                <a:cs typeface="+mj-cs"/>
              </a:rPr>
              <a:t>Injury Hazards in Road and Bridge Construction</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p:txBody>
          <a:bodyPr/>
          <a:lstStyle/>
          <a:p>
            <a:pPr eaLnBrk="1" hangingPunct="1"/>
            <a:r>
              <a:rPr lang="en-US" sz="4400" b="0" smtClean="0"/>
              <a:t>U.S. Infrastructure (2008)</a:t>
            </a:r>
          </a:p>
        </p:txBody>
      </p:sp>
      <p:sp>
        <p:nvSpPr>
          <p:cNvPr id="38915" name="Content Placeholder 4"/>
          <p:cNvSpPr>
            <a:spLocks noGrp="1"/>
          </p:cNvSpPr>
          <p:nvPr>
            <p:ph sz="half" idx="1"/>
          </p:nvPr>
        </p:nvSpPr>
        <p:spPr/>
        <p:txBody>
          <a:bodyPr/>
          <a:lstStyle/>
          <a:p>
            <a:pPr eaLnBrk="1" hangingPunct="1"/>
            <a:r>
              <a:rPr lang="en-US" smtClean="0"/>
              <a:t>Road System Miles</a:t>
            </a:r>
          </a:p>
          <a:p>
            <a:pPr lvl="1" eaLnBrk="1" hangingPunct="1"/>
            <a:r>
              <a:rPr lang="en-US" smtClean="0"/>
              <a:t>Urban  ~1.1 trillion</a:t>
            </a:r>
          </a:p>
          <a:p>
            <a:pPr lvl="1" eaLnBrk="1" hangingPunct="1"/>
            <a:r>
              <a:rPr lang="en-US" smtClean="0"/>
              <a:t>Rural ~ 3.0 trillion</a:t>
            </a:r>
          </a:p>
          <a:p>
            <a:pPr lvl="1" eaLnBrk="1" hangingPunct="1"/>
            <a:r>
              <a:rPr lang="en-US" smtClean="0"/>
              <a:t>Total ~ 4 trillion</a:t>
            </a:r>
          </a:p>
        </p:txBody>
      </p:sp>
      <p:sp>
        <p:nvSpPr>
          <p:cNvPr id="38916" name="Content Placeholder 5"/>
          <p:cNvSpPr>
            <a:spLocks noGrp="1"/>
          </p:cNvSpPr>
          <p:nvPr>
            <p:ph sz="half" idx="2"/>
          </p:nvPr>
        </p:nvSpPr>
        <p:spPr/>
        <p:txBody>
          <a:bodyPr/>
          <a:lstStyle/>
          <a:p>
            <a:pPr eaLnBrk="1" hangingPunct="1"/>
            <a:r>
              <a:rPr lang="en-US" smtClean="0"/>
              <a:t>Bridges</a:t>
            </a:r>
          </a:p>
          <a:p>
            <a:pPr lvl="1" eaLnBrk="1" hangingPunct="1"/>
            <a:r>
              <a:rPr lang="en-US" smtClean="0"/>
              <a:t>Urban 153,407</a:t>
            </a:r>
          </a:p>
          <a:p>
            <a:pPr lvl="1" eaLnBrk="1" hangingPunct="1"/>
            <a:r>
              <a:rPr lang="en-US" smtClean="0"/>
              <a:t>Rural 447,989</a:t>
            </a:r>
          </a:p>
          <a:p>
            <a:pPr lvl="1" eaLnBrk="1" hangingPunct="1"/>
            <a:r>
              <a:rPr lang="en-US" smtClean="0"/>
              <a:t>Total 601,396</a:t>
            </a:r>
          </a:p>
        </p:txBody>
      </p:sp>
      <p:sp>
        <p:nvSpPr>
          <p:cNvPr id="38917" name="TextBox 6"/>
          <p:cNvSpPr txBox="1">
            <a:spLocks noChangeArrowheads="1"/>
          </p:cNvSpPr>
          <p:nvPr/>
        </p:nvSpPr>
        <p:spPr bwMode="auto">
          <a:xfrm>
            <a:off x="762000" y="5181600"/>
            <a:ext cx="7620000" cy="369888"/>
          </a:xfrm>
          <a:prstGeom prst="rect">
            <a:avLst/>
          </a:prstGeom>
          <a:noFill/>
          <a:ln w="9525">
            <a:noFill/>
            <a:miter lim="800000"/>
            <a:headEnd/>
            <a:tailEnd/>
          </a:ln>
        </p:spPr>
        <p:txBody>
          <a:bodyPr>
            <a:spAutoFit/>
          </a:bodyPr>
          <a:lstStyle/>
          <a:p>
            <a:r>
              <a:rPr lang="en-US"/>
              <a:t>Source:  U.S. Department of Transportation Statistics Highway Profile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sz="4400" b="0" smtClean="0"/>
              <a:t>U.S. Infrastructure Condition (2008)</a:t>
            </a:r>
          </a:p>
        </p:txBody>
      </p:sp>
      <p:sp>
        <p:nvSpPr>
          <p:cNvPr id="39939" name="Content Placeholder 2"/>
          <p:cNvSpPr>
            <a:spLocks noGrp="1"/>
          </p:cNvSpPr>
          <p:nvPr>
            <p:ph sz="half" idx="1"/>
          </p:nvPr>
        </p:nvSpPr>
        <p:spPr/>
        <p:txBody>
          <a:bodyPr/>
          <a:lstStyle/>
          <a:p>
            <a:pPr eaLnBrk="1" hangingPunct="1"/>
            <a:r>
              <a:rPr lang="en-US" smtClean="0"/>
              <a:t>Roads</a:t>
            </a:r>
          </a:p>
          <a:p>
            <a:pPr lvl="1" eaLnBrk="1" hangingPunct="1"/>
            <a:r>
              <a:rPr lang="en-US" smtClean="0"/>
              <a:t>65% paved</a:t>
            </a:r>
          </a:p>
        </p:txBody>
      </p:sp>
      <p:sp>
        <p:nvSpPr>
          <p:cNvPr id="39940" name="Content Placeholder 3"/>
          <p:cNvSpPr>
            <a:spLocks noGrp="1"/>
          </p:cNvSpPr>
          <p:nvPr>
            <p:ph sz="half" idx="2"/>
          </p:nvPr>
        </p:nvSpPr>
        <p:spPr/>
        <p:txBody>
          <a:bodyPr/>
          <a:lstStyle/>
          <a:p>
            <a:pPr eaLnBrk="1" hangingPunct="1"/>
            <a:r>
              <a:rPr lang="en-US" smtClean="0"/>
              <a:t>Bridges</a:t>
            </a:r>
          </a:p>
          <a:p>
            <a:pPr lvl="1" eaLnBrk="1" hangingPunct="1"/>
            <a:r>
              <a:rPr lang="en-US" smtClean="0"/>
              <a:t>75% good repair</a:t>
            </a:r>
          </a:p>
          <a:p>
            <a:pPr lvl="1" eaLnBrk="1" hangingPunct="1"/>
            <a:r>
              <a:rPr lang="en-US" smtClean="0"/>
              <a:t>12% deficient</a:t>
            </a:r>
          </a:p>
          <a:p>
            <a:pPr lvl="1" eaLnBrk="1" hangingPunct="1"/>
            <a:r>
              <a:rPr lang="en-US" smtClean="0"/>
              <a:t>13% obsolete</a:t>
            </a:r>
          </a:p>
        </p:txBody>
      </p:sp>
      <p:sp>
        <p:nvSpPr>
          <p:cNvPr id="39941" name="TextBox 4"/>
          <p:cNvSpPr txBox="1">
            <a:spLocks noChangeArrowheads="1"/>
          </p:cNvSpPr>
          <p:nvPr/>
        </p:nvSpPr>
        <p:spPr bwMode="auto">
          <a:xfrm>
            <a:off x="762000" y="5181600"/>
            <a:ext cx="7620000" cy="369888"/>
          </a:xfrm>
          <a:prstGeom prst="rect">
            <a:avLst/>
          </a:prstGeom>
          <a:noFill/>
          <a:ln w="9525">
            <a:noFill/>
            <a:miter lim="800000"/>
            <a:headEnd/>
            <a:tailEnd/>
          </a:ln>
        </p:spPr>
        <p:txBody>
          <a:bodyPr>
            <a:spAutoFit/>
          </a:bodyPr>
          <a:lstStyle/>
          <a:p>
            <a:r>
              <a:rPr lang="en-US"/>
              <a:t>Source:  U.S. Department of Transportation Statistics Highway Profile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a:xfrm>
            <a:off x="0" y="228600"/>
            <a:ext cx="9144000" cy="1143000"/>
          </a:xfrm>
        </p:spPr>
        <p:txBody>
          <a:bodyPr/>
          <a:lstStyle/>
          <a:p>
            <a:pPr eaLnBrk="1" hangingPunct="1">
              <a:lnSpc>
                <a:spcPct val="100000"/>
              </a:lnSpc>
            </a:pPr>
            <a:r>
              <a:rPr lang="en-US" sz="4400" b="0" smtClean="0"/>
              <a:t>Government Highway System Expenditures</a:t>
            </a:r>
          </a:p>
        </p:txBody>
      </p:sp>
      <p:graphicFrame>
        <p:nvGraphicFramePr>
          <p:cNvPr id="2050" name="Content Placeholder 5"/>
          <p:cNvGraphicFramePr>
            <a:graphicFrameLocks noGrp="1"/>
          </p:cNvGraphicFramePr>
          <p:nvPr>
            <p:ph idx="1"/>
          </p:nvPr>
        </p:nvGraphicFramePr>
        <p:xfrm>
          <a:off x="228600" y="1600200"/>
          <a:ext cx="8686800" cy="4114800"/>
        </p:xfrm>
        <a:graphic>
          <a:graphicData uri="http://schemas.openxmlformats.org/presentationml/2006/ole">
            <p:oleObj spid="_x0000_s2050" r:id="rId4" imgW="8687553" imgH="4115157" progId="Excel.Chart.8">
              <p:embed/>
            </p:oleObj>
          </a:graphicData>
        </a:graphic>
      </p:graphicFrame>
      <p:sp>
        <p:nvSpPr>
          <p:cNvPr id="2052" name="TextBox 6"/>
          <p:cNvSpPr txBox="1">
            <a:spLocks noChangeArrowheads="1"/>
          </p:cNvSpPr>
          <p:nvPr/>
        </p:nvSpPr>
        <p:spPr bwMode="auto">
          <a:xfrm>
            <a:off x="762000" y="5649913"/>
            <a:ext cx="7620000" cy="369887"/>
          </a:xfrm>
          <a:prstGeom prst="rect">
            <a:avLst/>
          </a:prstGeom>
          <a:noFill/>
          <a:ln w="9525">
            <a:noFill/>
            <a:miter lim="800000"/>
            <a:headEnd/>
            <a:tailEnd/>
          </a:ln>
        </p:spPr>
        <p:txBody>
          <a:bodyPr>
            <a:spAutoFit/>
          </a:bodyPr>
          <a:lstStyle/>
          <a:p>
            <a:r>
              <a:rPr lang="en-US"/>
              <a:t>Source:  U.S. Department of Transportation Statistics Highway Profile</a:t>
            </a:r>
          </a:p>
        </p:txBody>
      </p:sp>
      <p:sp>
        <p:nvSpPr>
          <p:cNvPr id="2053" name="TextBox 4"/>
          <p:cNvSpPr txBox="1">
            <a:spLocks noChangeArrowheads="1"/>
          </p:cNvSpPr>
          <p:nvPr/>
        </p:nvSpPr>
        <p:spPr bwMode="auto">
          <a:xfrm>
            <a:off x="8093075" y="3429000"/>
            <a:ext cx="517525" cy="369888"/>
          </a:xfrm>
          <a:prstGeom prst="rect">
            <a:avLst/>
          </a:prstGeom>
          <a:noFill/>
          <a:ln w="9525">
            <a:noFill/>
            <a:miter lim="800000"/>
            <a:headEnd/>
            <a:tailEnd/>
          </a:ln>
        </p:spPr>
        <p:txBody>
          <a:bodyPr wrap="none">
            <a:spAutoFit/>
          </a:bodyPr>
          <a:lstStyle/>
          <a:p>
            <a:r>
              <a:rPr lang="en-US"/>
              <a:t>2%</a:t>
            </a:r>
          </a:p>
        </p:txBody>
      </p:sp>
      <p:sp>
        <p:nvSpPr>
          <p:cNvPr id="2054" name="TextBox 7"/>
          <p:cNvSpPr txBox="1">
            <a:spLocks noChangeArrowheads="1"/>
          </p:cNvSpPr>
          <p:nvPr/>
        </p:nvSpPr>
        <p:spPr bwMode="auto">
          <a:xfrm>
            <a:off x="8077200" y="3135313"/>
            <a:ext cx="646113" cy="369887"/>
          </a:xfrm>
          <a:prstGeom prst="rect">
            <a:avLst/>
          </a:prstGeom>
          <a:noFill/>
          <a:ln w="9525">
            <a:noFill/>
            <a:miter lim="800000"/>
            <a:headEnd/>
            <a:tailEnd/>
          </a:ln>
        </p:spPr>
        <p:txBody>
          <a:bodyPr wrap="none">
            <a:spAutoFit/>
          </a:bodyPr>
          <a:lstStyle/>
          <a:p>
            <a:r>
              <a:rPr lang="en-US"/>
              <a:t>61%</a:t>
            </a:r>
          </a:p>
        </p:txBody>
      </p:sp>
      <p:sp>
        <p:nvSpPr>
          <p:cNvPr id="2055" name="TextBox 8"/>
          <p:cNvSpPr txBox="1">
            <a:spLocks noChangeArrowheads="1"/>
          </p:cNvSpPr>
          <p:nvPr/>
        </p:nvSpPr>
        <p:spPr bwMode="auto">
          <a:xfrm>
            <a:off x="8077200" y="2754313"/>
            <a:ext cx="646113" cy="369887"/>
          </a:xfrm>
          <a:prstGeom prst="rect">
            <a:avLst/>
          </a:prstGeom>
          <a:noFill/>
          <a:ln w="9525">
            <a:noFill/>
            <a:miter lim="800000"/>
            <a:headEnd/>
            <a:tailEnd/>
          </a:ln>
        </p:spPr>
        <p:txBody>
          <a:bodyPr wrap="none">
            <a:spAutoFit/>
          </a:bodyPr>
          <a:lstStyle/>
          <a:p>
            <a:r>
              <a:rPr lang="en-US"/>
              <a:t>37%</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p:txBody>
          <a:bodyPr/>
          <a:lstStyle/>
          <a:p>
            <a:pPr eaLnBrk="1" hangingPunct="1">
              <a:lnSpc>
                <a:spcPct val="100000"/>
              </a:lnSpc>
            </a:pPr>
            <a:r>
              <a:rPr lang="en-US" sz="3600" b="0" smtClean="0"/>
              <a:t>The American Recovery and Reinvestment Act of 2009 (ARRA)</a:t>
            </a:r>
          </a:p>
        </p:txBody>
      </p:sp>
      <p:sp>
        <p:nvSpPr>
          <p:cNvPr id="40963" name="Content Placeholder 4"/>
          <p:cNvSpPr>
            <a:spLocks noGrp="1"/>
          </p:cNvSpPr>
          <p:nvPr>
            <p:ph idx="1"/>
          </p:nvPr>
        </p:nvSpPr>
        <p:spPr/>
        <p:txBody>
          <a:bodyPr/>
          <a:lstStyle/>
          <a:p>
            <a:pPr eaLnBrk="1" hangingPunct="1"/>
            <a:r>
              <a:rPr lang="en-US" smtClean="0"/>
              <a:t>More than 12,600 projects obligated </a:t>
            </a:r>
          </a:p>
          <a:p>
            <a:pPr eaLnBrk="1" hangingPunct="1"/>
            <a:r>
              <a:rPr lang="en-US" smtClean="0"/>
              <a:t>More than 10,000 projects under construction </a:t>
            </a:r>
          </a:p>
          <a:p>
            <a:pPr eaLnBrk="1" hangingPunct="1"/>
            <a:r>
              <a:rPr lang="en-US" smtClean="0"/>
              <a:t>More than 2,200 projects completed </a:t>
            </a:r>
          </a:p>
          <a:p>
            <a:pPr eaLnBrk="1" hangingPunct="1"/>
            <a:r>
              <a:rPr lang="en-US" smtClean="0"/>
              <a:t>Total obligated funds for 50 states and the District of Columbia: $26.6 billion </a:t>
            </a:r>
          </a:p>
          <a:p>
            <a:pPr eaLnBrk="1" hangingPunct="1"/>
            <a:endParaRPr lang="en-US" smtClean="0"/>
          </a:p>
        </p:txBody>
      </p:sp>
      <p:pic>
        <p:nvPicPr>
          <p:cNvPr id="40964" name="Picture 5" descr="arra_emblem.gif"/>
          <p:cNvPicPr>
            <a:picLocks noChangeAspect="1"/>
          </p:cNvPicPr>
          <p:nvPr/>
        </p:nvPicPr>
        <p:blipFill>
          <a:blip r:embed="rId2" cstate="print"/>
          <a:srcRect/>
          <a:stretch>
            <a:fillRect/>
          </a:stretch>
        </p:blipFill>
        <p:spPr bwMode="auto">
          <a:xfrm>
            <a:off x="7467600" y="4114800"/>
            <a:ext cx="1266825" cy="1266825"/>
          </a:xfrm>
          <a:prstGeom prst="rect">
            <a:avLst/>
          </a:prstGeom>
          <a:noFill/>
          <a:ln w="9525">
            <a:noFill/>
            <a:miter lim="800000"/>
            <a:headEnd/>
            <a:tailEnd/>
          </a:ln>
        </p:spPr>
      </p:pic>
      <p:pic>
        <p:nvPicPr>
          <p:cNvPr id="40965" name="Picture 6" descr="puttingamericatowork300x83.gif"/>
          <p:cNvPicPr>
            <a:picLocks noChangeAspect="1"/>
          </p:cNvPicPr>
          <p:nvPr/>
        </p:nvPicPr>
        <p:blipFill>
          <a:blip r:embed="rId3" cstate="print"/>
          <a:srcRect/>
          <a:stretch>
            <a:fillRect/>
          </a:stretch>
        </p:blipFill>
        <p:spPr bwMode="auto">
          <a:xfrm>
            <a:off x="3048000" y="4876800"/>
            <a:ext cx="2857500" cy="790575"/>
          </a:xfrm>
          <a:prstGeom prst="rect">
            <a:avLst/>
          </a:prstGeom>
          <a:solidFill>
            <a:schemeClr val="tx1"/>
          </a:solidFill>
          <a:ln w="9525">
            <a:noFill/>
            <a:miter lim="800000"/>
            <a:headEnd/>
            <a:tailEnd/>
          </a:ln>
        </p:spPr>
      </p:pic>
      <p:pic>
        <p:nvPicPr>
          <p:cNvPr id="8" name="Picture 7" descr="tiger_logo.gif"/>
          <p:cNvPicPr>
            <a:picLocks noChangeAspect="1"/>
          </p:cNvPicPr>
          <p:nvPr/>
        </p:nvPicPr>
        <p:blipFill>
          <a:blip r:embed="rId4" cstate="print"/>
          <a:stretch>
            <a:fillRect/>
          </a:stretch>
        </p:blipFill>
        <p:spPr>
          <a:xfrm>
            <a:off x="914400" y="4953000"/>
            <a:ext cx="1304925" cy="381000"/>
          </a:xfrm>
          <a:prstGeom prst="rect">
            <a:avLst/>
          </a:prstGeom>
          <a:solidFill>
            <a:schemeClr val="accent6">
              <a:lumMod val="75000"/>
            </a:schemeClr>
          </a:solidFill>
        </p:spPr>
      </p:pic>
      <p:sp>
        <p:nvSpPr>
          <p:cNvPr id="40967" name="TextBox 9"/>
          <p:cNvSpPr txBox="1">
            <a:spLocks noChangeArrowheads="1"/>
          </p:cNvSpPr>
          <p:nvPr/>
        </p:nvSpPr>
        <p:spPr bwMode="auto">
          <a:xfrm>
            <a:off x="762000" y="5649913"/>
            <a:ext cx="7620000" cy="369887"/>
          </a:xfrm>
          <a:prstGeom prst="rect">
            <a:avLst/>
          </a:prstGeom>
          <a:noFill/>
          <a:ln w="9525">
            <a:noFill/>
            <a:miter lim="800000"/>
            <a:headEnd/>
            <a:tailEnd/>
          </a:ln>
        </p:spPr>
        <p:txBody>
          <a:bodyPr>
            <a:spAutoFit/>
          </a:bodyPr>
          <a:lstStyle/>
          <a:p>
            <a:r>
              <a:rPr lang="en-US"/>
              <a:t>Source:  U.S. Department of Transportation ARRA Website, June 1, 2010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fatalitychart.jpg"/>
          <p:cNvPicPr>
            <a:picLocks noChangeAspect="1"/>
          </p:cNvPicPr>
          <p:nvPr/>
        </p:nvPicPr>
        <p:blipFill>
          <a:blip r:embed="rId3" cstate="print"/>
          <a:srcRect/>
          <a:stretch>
            <a:fillRect/>
          </a:stretch>
        </p:blipFill>
        <p:spPr bwMode="auto">
          <a:xfrm>
            <a:off x="381000" y="228600"/>
            <a:ext cx="8382000" cy="5029200"/>
          </a:xfrm>
          <a:prstGeom prst="rect">
            <a:avLst/>
          </a:prstGeom>
          <a:noFill/>
          <a:ln w="9525">
            <a:noFill/>
            <a:miter lim="800000"/>
            <a:headEnd/>
            <a:tailEnd/>
          </a:ln>
        </p:spPr>
      </p:pic>
      <p:sp>
        <p:nvSpPr>
          <p:cNvPr id="41987" name="TextBox 4"/>
          <p:cNvSpPr txBox="1">
            <a:spLocks noChangeArrowheads="1"/>
          </p:cNvSpPr>
          <p:nvPr/>
        </p:nvSpPr>
        <p:spPr bwMode="auto">
          <a:xfrm>
            <a:off x="1143000" y="5638800"/>
            <a:ext cx="8001000" cy="369888"/>
          </a:xfrm>
          <a:prstGeom prst="rect">
            <a:avLst/>
          </a:prstGeom>
          <a:noFill/>
          <a:ln w="9525">
            <a:noFill/>
            <a:miter lim="800000"/>
            <a:headEnd/>
            <a:tailEnd/>
          </a:ln>
        </p:spPr>
        <p:txBody>
          <a:bodyPr>
            <a:spAutoFit/>
          </a:bodyPr>
          <a:lstStyle/>
          <a:p>
            <a:r>
              <a:rPr lang="en-US"/>
              <a:t>Source:  http://www.fhwa.dot.gov/economicrecovery/workzones.htm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SC00461"/>
          <p:cNvPicPr>
            <a:picLocks noChangeAspect="1" noChangeArrowheads="1"/>
          </p:cNvPicPr>
          <p:nvPr/>
        </p:nvPicPr>
        <p:blipFill>
          <a:blip r:embed="rId3" cstate="print">
            <a:lum bright="-18000" contrast="20000"/>
          </a:blip>
          <a:srcRect b="9639"/>
          <a:stretch>
            <a:fillRect/>
          </a:stretch>
        </p:blipFill>
        <p:spPr bwMode="auto">
          <a:xfrm>
            <a:off x="1344613" y="76200"/>
            <a:ext cx="7494587" cy="5715000"/>
          </a:xfrm>
          <a:prstGeom prst="rect">
            <a:avLst/>
          </a:prstGeom>
          <a:noFill/>
          <a:ln w="57150">
            <a:solidFill>
              <a:srgbClr val="FF9900"/>
            </a:solidFill>
            <a:miter lim="800000"/>
            <a:headEnd/>
            <a:tailEnd/>
          </a:ln>
        </p:spPr>
      </p:pic>
      <p:sp>
        <p:nvSpPr>
          <p:cNvPr id="30723" name="Rectangle 3"/>
          <p:cNvSpPr>
            <a:spLocks noGrp="1" noChangeArrowheads="1"/>
          </p:cNvSpPr>
          <p:nvPr>
            <p:ph type="title"/>
          </p:nvPr>
        </p:nvSpPr>
        <p:spPr>
          <a:xfrm>
            <a:off x="533400" y="304800"/>
            <a:ext cx="457200" cy="5410200"/>
          </a:xfrm>
        </p:spPr>
        <p:txBody>
          <a:bodyPr/>
          <a:lstStyle/>
          <a:p>
            <a:pPr eaLnBrk="1" hangingPunct="1">
              <a:defRPr/>
            </a:pPr>
            <a:r>
              <a:rPr lang="en-US" sz="3600" dirty="0" smtClean="0">
                <a:solidFill>
                  <a:srgbClr val="FF9900"/>
                </a:solidFill>
                <a:effectLst>
                  <a:outerShdw blurRad="38100" dist="38100" dir="2700000" algn="tl">
                    <a:srgbClr val="000000">
                      <a:alpha val="43137"/>
                    </a:srgbClr>
                  </a:outerShdw>
                </a:effectLst>
              </a:rPr>
              <a:t>Data</a:t>
            </a:r>
            <a:br>
              <a:rPr lang="en-US" sz="3600" dirty="0" smtClean="0">
                <a:solidFill>
                  <a:srgbClr val="FF9900"/>
                </a:solidFill>
                <a:effectLst>
                  <a:outerShdw blurRad="38100" dist="38100" dir="2700000" algn="tl">
                    <a:srgbClr val="000000">
                      <a:alpha val="43137"/>
                    </a:srgbClr>
                  </a:outerShdw>
                </a:effectLst>
              </a:rPr>
            </a:br>
            <a:r>
              <a:rPr lang="en-US" sz="3600" dirty="0" smtClean="0">
                <a:solidFill>
                  <a:srgbClr val="FF9900"/>
                </a:solidFill>
                <a:effectLst>
                  <a:outerShdw blurRad="38100" dist="38100" dir="2700000" algn="tl">
                    <a:srgbClr val="000000">
                      <a:alpha val="43137"/>
                    </a:srgbClr>
                  </a:outerShdw>
                </a:effectLst>
              </a:rPr>
              <a:t> Summary</a:t>
            </a:r>
          </a:p>
        </p:txBody>
      </p:sp>
      <p:sp>
        <p:nvSpPr>
          <p:cNvPr id="30724" name="Rectangle 4"/>
          <p:cNvSpPr>
            <a:spLocks noGrp="1" noChangeArrowheads="1"/>
          </p:cNvSpPr>
          <p:nvPr>
            <p:ph type="body" sz="half" idx="1"/>
          </p:nvPr>
        </p:nvSpPr>
        <p:spPr>
          <a:xfrm>
            <a:off x="1295400" y="152400"/>
            <a:ext cx="7620000" cy="5638800"/>
          </a:xfrm>
          <a:solidFill>
            <a:schemeClr val="accent6">
              <a:alpha val="25000"/>
            </a:schemeClr>
          </a:solidFill>
        </p:spPr>
        <p:txBody>
          <a:bodyPr>
            <a:scene3d>
              <a:camera prst="orthographicFront"/>
              <a:lightRig rig="threePt" dir="t"/>
            </a:scene3d>
            <a:sp3d extrusionH="57150" contourW="12700">
              <a:bevelT w="38100" h="38100"/>
            </a:sp3d>
          </a:bodyPr>
          <a:lstStyle/>
          <a:p>
            <a:pPr eaLnBrk="1" hangingPunct="1">
              <a:buFont typeface="Wingdings" pitchFamily="2" charset="2"/>
              <a:buNone/>
              <a:defRPr/>
            </a:pPr>
            <a:r>
              <a:rPr lang="en-US" sz="3200" b="1" spc="-150" dirty="0" smtClean="0">
                <a:solidFill>
                  <a:schemeClr val="tx2"/>
                </a:solidFill>
              </a:rPr>
              <a:t>Highway, Street, and Bridge Construction:</a:t>
            </a:r>
          </a:p>
          <a:p>
            <a:pPr lvl="1" eaLnBrk="1" hangingPunct="1">
              <a:defRPr/>
            </a:pPr>
            <a:endParaRPr lang="en-US" sz="2800" b="1" spc="-150" dirty="0" smtClean="0">
              <a:solidFill>
                <a:schemeClr val="tx2"/>
              </a:solidFill>
            </a:endParaRPr>
          </a:p>
          <a:p>
            <a:pPr lvl="1" eaLnBrk="1" hangingPunct="1">
              <a:buSzPct val="150000"/>
              <a:buFont typeface="Wingdings" pitchFamily="2" charset="2"/>
              <a:buBlip>
                <a:blip r:embed="rId4"/>
              </a:buBlip>
              <a:defRPr/>
            </a:pPr>
            <a:r>
              <a:rPr lang="en-US" sz="2800" b="1" spc="-150" dirty="0" smtClean="0">
                <a:solidFill>
                  <a:schemeClr val="tx2"/>
                </a:solidFill>
              </a:rPr>
              <a:t>Average of 139 deaths per year</a:t>
            </a:r>
          </a:p>
          <a:p>
            <a:pPr lvl="1" eaLnBrk="1" hangingPunct="1">
              <a:buSzPct val="150000"/>
              <a:buFont typeface="Wingdings" pitchFamily="2" charset="2"/>
              <a:buBlip>
                <a:blip r:embed="rId4"/>
              </a:buBlip>
              <a:defRPr/>
            </a:pPr>
            <a:endParaRPr lang="en-US" sz="2800" b="1" spc="-150" dirty="0" smtClean="0">
              <a:solidFill>
                <a:schemeClr val="tx2"/>
              </a:solidFill>
            </a:endParaRPr>
          </a:p>
          <a:p>
            <a:pPr lvl="1" eaLnBrk="1" hangingPunct="1">
              <a:buSzPct val="150000"/>
              <a:buFont typeface="Wingdings" pitchFamily="2" charset="2"/>
              <a:buBlip>
                <a:blip r:embed="rId4"/>
              </a:buBlip>
              <a:defRPr/>
            </a:pPr>
            <a:r>
              <a:rPr lang="en-US" sz="2800" b="1" spc="-150" dirty="0" smtClean="0">
                <a:solidFill>
                  <a:schemeClr val="tx2"/>
                </a:solidFill>
              </a:rPr>
              <a:t>Being struck by vehicles and equipment continues as the leading cause of death </a:t>
            </a:r>
          </a:p>
          <a:p>
            <a:pPr lvl="1" eaLnBrk="1" hangingPunct="1">
              <a:buSzPct val="150000"/>
              <a:buFont typeface="Wingdings" pitchFamily="2" charset="2"/>
              <a:buBlip>
                <a:blip r:embed="rId4"/>
              </a:buBlip>
              <a:defRPr/>
            </a:pPr>
            <a:endParaRPr lang="en-US" sz="2800" b="1" spc="-150" dirty="0" smtClean="0">
              <a:solidFill>
                <a:schemeClr val="tx2"/>
              </a:solidFill>
            </a:endParaRPr>
          </a:p>
          <a:p>
            <a:pPr lvl="1" eaLnBrk="1" hangingPunct="1">
              <a:buSzPct val="150000"/>
              <a:buFont typeface="Wingdings" pitchFamily="2" charset="2"/>
              <a:buBlip>
                <a:blip r:embed="rId4"/>
              </a:buBlip>
              <a:defRPr/>
            </a:pPr>
            <a:r>
              <a:rPr lang="en-US" sz="2800" b="1" spc="-150" dirty="0" smtClean="0">
                <a:solidFill>
                  <a:schemeClr val="tx2"/>
                </a:solidFill>
              </a:rPr>
              <a:t>80% of vehicle-related deaths involve  trucks and construction equipment</a:t>
            </a:r>
          </a:p>
          <a:p>
            <a:pPr lvl="1" eaLnBrk="1" hangingPunct="1">
              <a:buFont typeface="Wingdings" pitchFamily="2" charset="2"/>
              <a:buNone/>
              <a:defRPr/>
            </a:pPr>
            <a:endParaRPr lang="en-US" sz="2800" b="1"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sz="4000" b="0" smtClean="0"/>
              <a:t>Top 5 OSHA Citations</a:t>
            </a:r>
            <a:r>
              <a:rPr lang="en-US" b="0" smtClean="0"/>
              <a:t/>
            </a:r>
            <a:br>
              <a:rPr lang="en-US" b="0" smtClean="0"/>
            </a:br>
            <a:r>
              <a:rPr lang="en-US" sz="3200" b="0" smtClean="0"/>
              <a:t>10/08-09/09</a:t>
            </a:r>
          </a:p>
        </p:txBody>
      </p:sp>
      <p:graphicFrame>
        <p:nvGraphicFramePr>
          <p:cNvPr id="4" name="Content Placeholder 3"/>
          <p:cNvGraphicFramePr>
            <a:graphicFrameLocks noGrp="1"/>
          </p:cNvGraphicFramePr>
          <p:nvPr>
            <p:ph idx="1"/>
          </p:nvPr>
        </p:nvGraphicFramePr>
        <p:xfrm>
          <a:off x="990600" y="1981200"/>
          <a:ext cx="7239000" cy="2544763"/>
        </p:xfrm>
        <a:graphic>
          <a:graphicData uri="http://schemas.openxmlformats.org/drawingml/2006/table">
            <a:tbl>
              <a:tblPr firstRow="1" bandRow="1">
                <a:tableStyleId>{5C22544A-7EE6-4342-B048-85BDC9FD1C3A}</a:tableStyleId>
              </a:tblPr>
              <a:tblGrid>
                <a:gridCol w="3619500"/>
                <a:gridCol w="3619500"/>
              </a:tblGrid>
              <a:tr h="381000">
                <a:tc>
                  <a:txBody>
                    <a:bodyPr/>
                    <a:lstStyle/>
                    <a:p>
                      <a:r>
                        <a:rPr lang="en-US" dirty="0" smtClean="0"/>
                        <a:t>Bridge, Tunnel, and Elevated Highway Construction</a:t>
                      </a:r>
                      <a:endParaRPr lang="en-US" dirty="0"/>
                    </a:p>
                  </a:txBody>
                  <a:tcPr/>
                </a:tc>
                <a:tc>
                  <a:txBody>
                    <a:bodyPr/>
                    <a:lstStyle/>
                    <a:p>
                      <a:r>
                        <a:rPr lang="en-US" dirty="0" smtClean="0"/>
                        <a:t>Highway</a:t>
                      </a:r>
                      <a:r>
                        <a:rPr lang="en-US" baseline="0" dirty="0" smtClean="0"/>
                        <a:t> and Street Construction</a:t>
                      </a:r>
                      <a:endParaRPr lang="en-US" dirty="0"/>
                    </a:p>
                  </a:txBody>
                  <a:tcPr/>
                </a:tc>
              </a:tr>
              <a:tr h="381000">
                <a:tc>
                  <a:txBody>
                    <a:bodyPr/>
                    <a:lstStyle/>
                    <a:p>
                      <a:r>
                        <a:rPr lang="en-US" dirty="0" smtClean="0"/>
                        <a:t>Fall Protection</a:t>
                      </a:r>
                      <a:r>
                        <a:rPr lang="en-US" baseline="0" dirty="0" smtClean="0"/>
                        <a:t> (50)</a:t>
                      </a:r>
                      <a:endParaRPr lang="en-US" dirty="0"/>
                    </a:p>
                  </a:txBody>
                  <a:tcPr/>
                </a:tc>
                <a:tc>
                  <a:txBody>
                    <a:bodyPr/>
                    <a:lstStyle/>
                    <a:p>
                      <a:r>
                        <a:rPr lang="en-US" dirty="0" smtClean="0"/>
                        <a:t>Hazard Communication (60)</a:t>
                      </a:r>
                      <a:endParaRPr lang="en-US" dirty="0"/>
                    </a:p>
                  </a:txBody>
                  <a:tcPr/>
                </a:tc>
              </a:tr>
              <a:tr h="381000">
                <a:tc>
                  <a:txBody>
                    <a:bodyPr/>
                    <a:lstStyle/>
                    <a:p>
                      <a:r>
                        <a:rPr lang="en-US" dirty="0" smtClean="0"/>
                        <a:t>Cranes (43)</a:t>
                      </a:r>
                      <a:endParaRPr lang="en-US" dirty="0"/>
                    </a:p>
                  </a:txBody>
                  <a:tcPr/>
                </a:tc>
                <a:tc>
                  <a:txBody>
                    <a:bodyPr/>
                    <a:lstStyle/>
                    <a:p>
                      <a:r>
                        <a:rPr lang="en-US" dirty="0" smtClean="0"/>
                        <a:t>Excavation (60)</a:t>
                      </a:r>
                      <a:endParaRPr lang="en-US" dirty="0"/>
                    </a:p>
                  </a:txBody>
                  <a:tcPr/>
                </a:tc>
              </a:tr>
              <a:tr h="381000">
                <a:tc>
                  <a:txBody>
                    <a:bodyPr/>
                    <a:lstStyle/>
                    <a:p>
                      <a:r>
                        <a:rPr lang="en-US" dirty="0" smtClean="0"/>
                        <a:t>General (34)</a:t>
                      </a:r>
                      <a:endParaRPr lang="en-US" dirty="0"/>
                    </a:p>
                  </a:txBody>
                  <a:tcPr/>
                </a:tc>
                <a:tc>
                  <a:txBody>
                    <a:bodyPr/>
                    <a:lstStyle/>
                    <a:p>
                      <a:r>
                        <a:rPr lang="en-US" dirty="0" smtClean="0"/>
                        <a:t>Respiratory (45)</a:t>
                      </a:r>
                      <a:endParaRPr lang="en-US" dirty="0"/>
                    </a:p>
                  </a:txBody>
                  <a:tcPr/>
                </a:tc>
              </a:tr>
              <a:tr h="381000">
                <a:tc>
                  <a:txBody>
                    <a:bodyPr/>
                    <a:lstStyle/>
                    <a:p>
                      <a:r>
                        <a:rPr lang="en-US" dirty="0" smtClean="0"/>
                        <a:t>Lead (26)</a:t>
                      </a:r>
                      <a:endParaRPr lang="en-US" dirty="0"/>
                    </a:p>
                  </a:txBody>
                  <a:tcPr/>
                </a:tc>
                <a:tc>
                  <a:txBody>
                    <a:bodyPr/>
                    <a:lstStyle/>
                    <a:p>
                      <a:r>
                        <a:rPr lang="en-US" dirty="0" smtClean="0"/>
                        <a:t>Protective Systems (36)</a:t>
                      </a:r>
                      <a:endParaRPr lang="en-US" dirty="0"/>
                    </a:p>
                  </a:txBody>
                  <a:tcPr/>
                </a:tc>
              </a:tr>
              <a:tr h="381000">
                <a:tc>
                  <a:txBody>
                    <a:bodyPr/>
                    <a:lstStyle/>
                    <a:p>
                      <a:r>
                        <a:rPr lang="en-US" dirty="0" smtClean="0"/>
                        <a:t>Working /Over Near Water (23)</a:t>
                      </a:r>
                      <a:endParaRPr lang="en-US" dirty="0"/>
                    </a:p>
                  </a:txBody>
                  <a:tcPr/>
                </a:tc>
                <a:tc>
                  <a:txBody>
                    <a:bodyPr/>
                    <a:lstStyle/>
                    <a:p>
                      <a:r>
                        <a:rPr lang="en-US" dirty="0" smtClean="0"/>
                        <a:t>Signs and Tags (28)</a:t>
                      </a:r>
                      <a:endParaRPr lang="en-US" dirty="0"/>
                    </a:p>
                  </a:txBody>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7" descr="Dscn0071.jpg"/>
          <p:cNvPicPr>
            <a:picLocks noChangeAspect="1"/>
          </p:cNvPicPr>
          <p:nvPr/>
        </p:nvPicPr>
        <p:blipFill>
          <a:blip r:embed="rId2" cstate="print"/>
          <a:srcRect t="13333" b="2"/>
          <a:stretch>
            <a:fillRect/>
          </a:stretch>
        </p:blipFill>
        <p:spPr bwMode="auto">
          <a:xfrm>
            <a:off x="0" y="0"/>
            <a:ext cx="9144000" cy="5943600"/>
          </a:xfrm>
          <a:prstGeom prst="rect">
            <a:avLst/>
          </a:prstGeom>
          <a:noFill/>
          <a:ln w="9525">
            <a:noFill/>
            <a:miter lim="800000"/>
            <a:headEnd/>
            <a:tailEnd/>
          </a:ln>
        </p:spPr>
      </p:pic>
      <p:sp>
        <p:nvSpPr>
          <p:cNvPr id="6" name="Title 3"/>
          <p:cNvSpPr txBox="1">
            <a:spLocks/>
          </p:cNvSpPr>
          <p:nvPr/>
        </p:nvSpPr>
        <p:spPr bwMode="auto">
          <a:xfrm>
            <a:off x="0" y="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r>
              <a:rPr lang="en-US" sz="4800" b="1">
                <a:solidFill>
                  <a:schemeClr val="bg1"/>
                </a:solidFill>
                <a:latin typeface="Arial Narrow" pitchFamily="34" charset="0"/>
              </a:rPr>
              <a:t>INJURIES AND ILLNESSES IN </a:t>
            </a:r>
          </a:p>
          <a:p>
            <a:pPr algn="ctr"/>
            <a:r>
              <a:rPr lang="en-US" sz="4800" b="1">
                <a:solidFill>
                  <a:schemeClr val="bg1"/>
                </a:solidFill>
                <a:latin typeface="Arial Narrow" pitchFamily="34" charset="0"/>
              </a:rPr>
              <a:t>ROAD &amp; BRIDGE</a:t>
            </a:r>
            <a:r>
              <a:rPr lang="en-US" sz="4800" b="1">
                <a:solidFill>
                  <a:srgbClr val="000000"/>
                </a:solidFill>
                <a:latin typeface="Arial Narrow" pitchFamily="34" charset="0"/>
              </a:rPr>
              <a:t> CONSTRUCTION</a:t>
            </a:r>
            <a:endParaRPr lang="en-US" sz="4800" b="1">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ontent Placeholder 3"/>
          <p:cNvGraphicFramePr>
            <a:graphicFrameLocks noGrp="1"/>
          </p:cNvGraphicFramePr>
          <p:nvPr>
            <p:ph idx="1"/>
          </p:nvPr>
        </p:nvGraphicFramePr>
        <p:xfrm>
          <a:off x="3886200" y="381000"/>
          <a:ext cx="5029200" cy="6248400"/>
        </p:xfrm>
        <a:graphic>
          <a:graphicData uri="http://schemas.openxmlformats.org/presentationml/2006/ole">
            <p:oleObj spid="_x0000_s3074" r:id="rId4" imgW="5029636" imgH="6248942" progId="Excel.Chart.8">
              <p:embed/>
            </p:oleObj>
          </a:graphicData>
        </a:graphic>
      </p:graphicFrame>
      <p:graphicFrame>
        <p:nvGraphicFramePr>
          <p:cNvPr id="3075" name="Content Placeholder 3"/>
          <p:cNvGraphicFramePr>
            <a:graphicFrameLocks/>
          </p:cNvGraphicFramePr>
          <p:nvPr/>
        </p:nvGraphicFramePr>
        <p:xfrm>
          <a:off x="304800" y="381000"/>
          <a:ext cx="3200400" cy="6248400"/>
        </p:xfrm>
        <a:graphic>
          <a:graphicData uri="http://schemas.openxmlformats.org/presentationml/2006/ole">
            <p:oleObj spid="_x0000_s3075" r:id="rId5" imgW="3200677" imgH="6248942" progId="Excel.Chart.8">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Content Placeholder 3"/>
          <p:cNvGraphicFramePr>
            <a:graphicFrameLocks noGrp="1"/>
          </p:cNvGraphicFramePr>
          <p:nvPr>
            <p:ph idx="1"/>
          </p:nvPr>
        </p:nvGraphicFramePr>
        <p:xfrm>
          <a:off x="457200" y="304800"/>
          <a:ext cx="8229600" cy="6248400"/>
        </p:xfrm>
        <a:graphic>
          <a:graphicData uri="http://schemas.openxmlformats.org/presentationml/2006/ole">
            <p:oleObj spid="_x0000_s4098" r:id="rId3" imgW="8230313" imgH="6248942" progId="Excel.Chart.8">
              <p:embed/>
            </p:oleObj>
          </a:graphicData>
        </a:graphic>
      </p:graphicFrame>
      <p:sp>
        <p:nvSpPr>
          <p:cNvPr id="4099" name="TextBox 1"/>
          <p:cNvSpPr txBox="1">
            <a:spLocks noChangeArrowheads="1"/>
          </p:cNvSpPr>
          <p:nvPr/>
        </p:nvSpPr>
        <p:spPr bwMode="auto">
          <a:xfrm>
            <a:off x="1752600" y="2209800"/>
            <a:ext cx="685800" cy="457200"/>
          </a:xfrm>
          <a:prstGeom prst="rect">
            <a:avLst/>
          </a:prstGeom>
          <a:noFill/>
          <a:ln w="9525">
            <a:noFill/>
            <a:miter lim="800000"/>
            <a:headEnd/>
            <a:tailEnd/>
          </a:ln>
        </p:spPr>
        <p:txBody>
          <a:bodyPr wrap="none"/>
          <a:lstStyle/>
          <a:p>
            <a:r>
              <a:rPr lang="en-US" sz="3200" b="1">
                <a:solidFill>
                  <a:schemeClr val="tx2"/>
                </a:solidFill>
              </a:rPr>
              <a:t>(2.4)</a:t>
            </a:r>
          </a:p>
        </p:txBody>
      </p:sp>
      <p:sp>
        <p:nvSpPr>
          <p:cNvPr id="4100" name="TextBox 1"/>
          <p:cNvSpPr txBox="1">
            <a:spLocks noChangeArrowheads="1"/>
          </p:cNvSpPr>
          <p:nvPr/>
        </p:nvSpPr>
        <p:spPr bwMode="auto">
          <a:xfrm>
            <a:off x="5029200" y="2667000"/>
            <a:ext cx="685800" cy="457200"/>
          </a:xfrm>
          <a:prstGeom prst="rect">
            <a:avLst/>
          </a:prstGeom>
          <a:noFill/>
          <a:ln w="9525">
            <a:noFill/>
            <a:miter lim="800000"/>
            <a:headEnd/>
            <a:tailEnd/>
          </a:ln>
        </p:spPr>
        <p:txBody>
          <a:bodyPr wrap="none"/>
          <a:lstStyle/>
          <a:p>
            <a:r>
              <a:rPr lang="en-US" sz="3200" b="1">
                <a:solidFill>
                  <a:schemeClr val="tx2"/>
                </a:solidFill>
              </a:rPr>
              <a:t>(2.0)</a:t>
            </a:r>
          </a:p>
        </p:txBody>
      </p:sp>
      <p:sp>
        <p:nvSpPr>
          <p:cNvPr id="4101" name="Rectangle 6"/>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2530" name="Group 5"/>
          <p:cNvGrpSpPr>
            <a:grpSpLocks noChangeAspect="1"/>
          </p:cNvGrpSpPr>
          <p:nvPr/>
        </p:nvGrpSpPr>
        <p:grpSpPr bwMode="auto">
          <a:xfrm>
            <a:off x="381000" y="0"/>
            <a:ext cx="8442325" cy="5737225"/>
            <a:chOff x="535" y="0"/>
            <a:chExt cx="5318" cy="3614"/>
          </a:xfrm>
        </p:grpSpPr>
        <p:sp>
          <p:nvSpPr>
            <p:cNvPr id="22531" name="AutoShape 4"/>
            <p:cNvSpPr>
              <a:spLocks noChangeAspect="1" noChangeArrowheads="1" noTextEdit="1"/>
            </p:cNvSpPr>
            <p:nvPr/>
          </p:nvSpPr>
          <p:spPr bwMode="auto">
            <a:xfrm>
              <a:off x="620" y="0"/>
              <a:ext cx="4804" cy="3614"/>
            </a:xfrm>
            <a:prstGeom prst="rect">
              <a:avLst/>
            </a:prstGeom>
            <a:noFill/>
            <a:ln w="9525">
              <a:noFill/>
              <a:miter lim="800000"/>
              <a:headEnd/>
              <a:tailEnd/>
            </a:ln>
          </p:spPr>
          <p:txBody>
            <a:bodyPr/>
            <a:lstStyle/>
            <a:p>
              <a:endParaRPr lang="en-US"/>
            </a:p>
          </p:txBody>
        </p:sp>
        <p:grpSp>
          <p:nvGrpSpPr>
            <p:cNvPr id="22532" name="Group 206"/>
            <p:cNvGrpSpPr>
              <a:grpSpLocks/>
            </p:cNvGrpSpPr>
            <p:nvPr/>
          </p:nvGrpSpPr>
          <p:grpSpPr bwMode="auto">
            <a:xfrm>
              <a:off x="535" y="5"/>
              <a:ext cx="5318" cy="3605"/>
              <a:chOff x="535" y="5"/>
              <a:chExt cx="5318" cy="3605"/>
            </a:xfrm>
          </p:grpSpPr>
          <p:sp>
            <p:nvSpPr>
              <p:cNvPr id="22679" name="Rectangle 6"/>
              <p:cNvSpPr>
                <a:spLocks noChangeArrowheads="1"/>
              </p:cNvSpPr>
              <p:nvPr/>
            </p:nvSpPr>
            <p:spPr bwMode="auto">
              <a:xfrm>
                <a:off x="624" y="5"/>
                <a:ext cx="4795" cy="3605"/>
              </a:xfrm>
              <a:prstGeom prst="rect">
                <a:avLst/>
              </a:prstGeom>
              <a:noFill/>
              <a:ln w="9525">
                <a:noFill/>
                <a:miter lim="800000"/>
                <a:headEnd/>
                <a:tailEnd/>
              </a:ln>
            </p:spPr>
            <p:txBody>
              <a:bodyPr/>
              <a:lstStyle/>
              <a:p>
                <a:endParaRPr lang="en-US"/>
              </a:p>
            </p:txBody>
          </p:sp>
          <p:sp>
            <p:nvSpPr>
              <p:cNvPr id="22680" name="Rectangle 7"/>
              <p:cNvSpPr>
                <a:spLocks noChangeArrowheads="1"/>
              </p:cNvSpPr>
              <p:nvPr/>
            </p:nvSpPr>
            <p:spPr bwMode="auto">
              <a:xfrm>
                <a:off x="2210" y="186"/>
                <a:ext cx="2415"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Public Law 91-596</a:t>
                </a:r>
                <a:endParaRPr lang="en-US"/>
              </a:p>
            </p:txBody>
          </p:sp>
          <p:sp>
            <p:nvSpPr>
              <p:cNvPr id="22681" name="Rectangle 8"/>
              <p:cNvSpPr>
                <a:spLocks noChangeArrowheads="1"/>
              </p:cNvSpPr>
              <p:nvPr/>
            </p:nvSpPr>
            <p:spPr bwMode="auto">
              <a:xfrm>
                <a:off x="2194" y="170"/>
                <a:ext cx="2415" cy="336"/>
              </a:xfrm>
              <a:prstGeom prst="rect">
                <a:avLst/>
              </a:prstGeom>
              <a:noFill/>
              <a:ln w="9525">
                <a:noFill/>
                <a:miter lim="800000"/>
                <a:headEnd/>
                <a:tailEnd/>
              </a:ln>
            </p:spPr>
            <p:txBody>
              <a:bodyPr wrap="none" lIns="0" tIns="0" rIns="0" bIns="0">
                <a:spAutoFit/>
              </a:bodyPr>
              <a:lstStyle/>
              <a:p>
                <a:r>
                  <a:rPr lang="en-US" sz="3500" b="1">
                    <a:solidFill>
                      <a:srgbClr val="00FF00"/>
                    </a:solidFill>
                    <a:latin typeface="Swiss 721"/>
                  </a:rPr>
                  <a:t>Public Law 91-596</a:t>
                </a:r>
                <a:endParaRPr lang="en-US"/>
              </a:p>
            </p:txBody>
          </p:sp>
          <p:sp>
            <p:nvSpPr>
              <p:cNvPr id="22682" name="Rectangle 9"/>
              <p:cNvSpPr>
                <a:spLocks noChangeArrowheads="1"/>
              </p:cNvSpPr>
              <p:nvPr/>
            </p:nvSpPr>
            <p:spPr bwMode="auto">
              <a:xfrm>
                <a:off x="2210" y="186"/>
                <a:ext cx="2415"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Public Law 91-596</a:t>
                </a:r>
                <a:endParaRPr lang="en-US"/>
              </a:p>
            </p:txBody>
          </p:sp>
          <p:sp>
            <p:nvSpPr>
              <p:cNvPr id="22683" name="Rectangle 10"/>
              <p:cNvSpPr>
                <a:spLocks noChangeArrowheads="1"/>
              </p:cNvSpPr>
              <p:nvPr/>
            </p:nvSpPr>
            <p:spPr bwMode="auto">
              <a:xfrm>
                <a:off x="2194" y="170"/>
                <a:ext cx="2415" cy="336"/>
              </a:xfrm>
              <a:prstGeom prst="rect">
                <a:avLst/>
              </a:prstGeom>
              <a:noFill/>
              <a:ln w="9525">
                <a:noFill/>
                <a:miter lim="800000"/>
                <a:headEnd/>
                <a:tailEnd/>
              </a:ln>
            </p:spPr>
            <p:txBody>
              <a:bodyPr wrap="none" lIns="0" tIns="0" rIns="0" bIns="0">
                <a:spAutoFit/>
              </a:bodyPr>
              <a:lstStyle/>
              <a:p>
                <a:r>
                  <a:rPr lang="en-US" sz="3500" b="1">
                    <a:solidFill>
                      <a:schemeClr val="tx2"/>
                    </a:solidFill>
                    <a:latin typeface="Swiss 721"/>
                  </a:rPr>
                  <a:t>Public Law 91-596</a:t>
                </a:r>
                <a:endParaRPr lang="en-US" b="1">
                  <a:solidFill>
                    <a:schemeClr val="tx2"/>
                  </a:solidFill>
                </a:endParaRPr>
              </a:p>
            </p:txBody>
          </p:sp>
          <p:sp>
            <p:nvSpPr>
              <p:cNvPr id="22684" name="Rectangle 11"/>
              <p:cNvSpPr>
                <a:spLocks noChangeArrowheads="1"/>
              </p:cNvSpPr>
              <p:nvPr/>
            </p:nvSpPr>
            <p:spPr bwMode="auto">
              <a:xfrm>
                <a:off x="1885" y="474"/>
                <a:ext cx="3054"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91st Congress, S. 2193</a:t>
                </a:r>
                <a:endParaRPr lang="en-US"/>
              </a:p>
            </p:txBody>
          </p:sp>
          <p:sp>
            <p:nvSpPr>
              <p:cNvPr id="22685" name="Rectangle 12"/>
              <p:cNvSpPr>
                <a:spLocks noChangeArrowheads="1"/>
              </p:cNvSpPr>
              <p:nvPr/>
            </p:nvSpPr>
            <p:spPr bwMode="auto">
              <a:xfrm>
                <a:off x="1869" y="458"/>
                <a:ext cx="3054" cy="336"/>
              </a:xfrm>
              <a:prstGeom prst="rect">
                <a:avLst/>
              </a:prstGeom>
              <a:noFill/>
              <a:ln w="9525">
                <a:noFill/>
                <a:miter lim="800000"/>
                <a:headEnd/>
                <a:tailEnd/>
              </a:ln>
            </p:spPr>
            <p:txBody>
              <a:bodyPr wrap="none" lIns="0" tIns="0" rIns="0" bIns="0">
                <a:spAutoFit/>
              </a:bodyPr>
              <a:lstStyle/>
              <a:p>
                <a:r>
                  <a:rPr lang="en-US" sz="3500" b="1">
                    <a:solidFill>
                      <a:srgbClr val="00FF00"/>
                    </a:solidFill>
                    <a:latin typeface="Swiss 721"/>
                  </a:rPr>
                  <a:t>91st Congress, S. 2193</a:t>
                </a:r>
                <a:endParaRPr lang="en-US"/>
              </a:p>
            </p:txBody>
          </p:sp>
          <p:sp>
            <p:nvSpPr>
              <p:cNvPr id="22686" name="Rectangle 13"/>
              <p:cNvSpPr>
                <a:spLocks noChangeArrowheads="1"/>
              </p:cNvSpPr>
              <p:nvPr/>
            </p:nvSpPr>
            <p:spPr bwMode="auto">
              <a:xfrm>
                <a:off x="1885" y="474"/>
                <a:ext cx="3054"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91st Congress, S. 2193</a:t>
                </a:r>
                <a:endParaRPr lang="en-US"/>
              </a:p>
            </p:txBody>
          </p:sp>
          <p:sp>
            <p:nvSpPr>
              <p:cNvPr id="22687" name="Rectangle 14"/>
              <p:cNvSpPr>
                <a:spLocks noChangeArrowheads="1"/>
              </p:cNvSpPr>
              <p:nvPr/>
            </p:nvSpPr>
            <p:spPr bwMode="auto">
              <a:xfrm>
                <a:off x="1869" y="458"/>
                <a:ext cx="3054" cy="336"/>
              </a:xfrm>
              <a:prstGeom prst="rect">
                <a:avLst/>
              </a:prstGeom>
              <a:noFill/>
              <a:ln w="9525">
                <a:noFill/>
                <a:miter lim="800000"/>
                <a:headEnd/>
                <a:tailEnd/>
              </a:ln>
            </p:spPr>
            <p:txBody>
              <a:bodyPr wrap="none" lIns="0" tIns="0" rIns="0" bIns="0">
                <a:spAutoFit/>
              </a:bodyPr>
              <a:lstStyle/>
              <a:p>
                <a:r>
                  <a:rPr lang="en-US" sz="3500" b="1">
                    <a:solidFill>
                      <a:schemeClr val="tx2"/>
                    </a:solidFill>
                    <a:latin typeface="Swiss 721"/>
                  </a:rPr>
                  <a:t>91st Congress, S. 2193</a:t>
                </a:r>
                <a:endParaRPr lang="en-US" b="1">
                  <a:solidFill>
                    <a:schemeClr val="tx2"/>
                  </a:solidFill>
                </a:endParaRPr>
              </a:p>
            </p:txBody>
          </p:sp>
          <p:sp>
            <p:nvSpPr>
              <p:cNvPr id="22688" name="Rectangle 15"/>
              <p:cNvSpPr>
                <a:spLocks noChangeArrowheads="1"/>
              </p:cNvSpPr>
              <p:nvPr/>
            </p:nvSpPr>
            <p:spPr bwMode="auto">
              <a:xfrm>
                <a:off x="2149" y="763"/>
                <a:ext cx="2525"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December 29, 1970</a:t>
                </a:r>
                <a:endParaRPr lang="en-US"/>
              </a:p>
            </p:txBody>
          </p:sp>
          <p:sp>
            <p:nvSpPr>
              <p:cNvPr id="22689" name="Rectangle 16"/>
              <p:cNvSpPr>
                <a:spLocks noChangeArrowheads="1"/>
              </p:cNvSpPr>
              <p:nvPr/>
            </p:nvSpPr>
            <p:spPr bwMode="auto">
              <a:xfrm>
                <a:off x="2133" y="747"/>
                <a:ext cx="2525" cy="336"/>
              </a:xfrm>
              <a:prstGeom prst="rect">
                <a:avLst/>
              </a:prstGeom>
              <a:noFill/>
              <a:ln w="9525">
                <a:noFill/>
                <a:miter lim="800000"/>
                <a:headEnd/>
                <a:tailEnd/>
              </a:ln>
            </p:spPr>
            <p:txBody>
              <a:bodyPr wrap="none" lIns="0" tIns="0" rIns="0" bIns="0">
                <a:spAutoFit/>
              </a:bodyPr>
              <a:lstStyle/>
              <a:p>
                <a:r>
                  <a:rPr lang="en-US" sz="3500" b="1">
                    <a:solidFill>
                      <a:srgbClr val="00FF00"/>
                    </a:solidFill>
                    <a:latin typeface="Swiss 721"/>
                  </a:rPr>
                  <a:t>December 29, 1970</a:t>
                </a:r>
                <a:endParaRPr lang="en-US"/>
              </a:p>
            </p:txBody>
          </p:sp>
          <p:sp>
            <p:nvSpPr>
              <p:cNvPr id="22690" name="Rectangle 17"/>
              <p:cNvSpPr>
                <a:spLocks noChangeArrowheads="1"/>
              </p:cNvSpPr>
              <p:nvPr/>
            </p:nvSpPr>
            <p:spPr bwMode="auto">
              <a:xfrm>
                <a:off x="2149" y="763"/>
                <a:ext cx="2525" cy="336"/>
              </a:xfrm>
              <a:prstGeom prst="rect">
                <a:avLst/>
              </a:prstGeom>
              <a:noFill/>
              <a:ln w="9525">
                <a:noFill/>
                <a:miter lim="800000"/>
                <a:headEnd/>
                <a:tailEnd/>
              </a:ln>
            </p:spPr>
            <p:txBody>
              <a:bodyPr wrap="none" lIns="0" tIns="0" rIns="0" bIns="0">
                <a:spAutoFit/>
              </a:bodyPr>
              <a:lstStyle/>
              <a:p>
                <a:r>
                  <a:rPr lang="en-US" sz="3500" b="1">
                    <a:solidFill>
                      <a:srgbClr val="000040"/>
                    </a:solidFill>
                    <a:latin typeface="Swiss 721"/>
                  </a:rPr>
                  <a:t>December 29, 1970</a:t>
                </a:r>
                <a:endParaRPr lang="en-US"/>
              </a:p>
            </p:txBody>
          </p:sp>
          <p:sp>
            <p:nvSpPr>
              <p:cNvPr id="22691" name="Rectangle 18"/>
              <p:cNvSpPr>
                <a:spLocks noChangeArrowheads="1"/>
              </p:cNvSpPr>
              <p:nvPr/>
            </p:nvSpPr>
            <p:spPr bwMode="auto">
              <a:xfrm>
                <a:off x="2133" y="747"/>
                <a:ext cx="2525" cy="336"/>
              </a:xfrm>
              <a:prstGeom prst="rect">
                <a:avLst/>
              </a:prstGeom>
              <a:noFill/>
              <a:ln w="9525">
                <a:noFill/>
                <a:miter lim="800000"/>
                <a:headEnd/>
                <a:tailEnd/>
              </a:ln>
            </p:spPr>
            <p:txBody>
              <a:bodyPr wrap="none" lIns="0" tIns="0" rIns="0" bIns="0">
                <a:spAutoFit/>
              </a:bodyPr>
              <a:lstStyle/>
              <a:p>
                <a:r>
                  <a:rPr lang="en-US" sz="3500" b="1">
                    <a:solidFill>
                      <a:schemeClr val="tx2"/>
                    </a:solidFill>
                    <a:latin typeface="Swiss 721"/>
                  </a:rPr>
                  <a:t>December 29, 1970</a:t>
                </a:r>
                <a:endParaRPr lang="en-US" b="1">
                  <a:solidFill>
                    <a:schemeClr val="tx2"/>
                  </a:solidFill>
                </a:endParaRPr>
              </a:p>
            </p:txBody>
          </p:sp>
          <p:sp>
            <p:nvSpPr>
              <p:cNvPr id="22692" name="Rectangle 19"/>
              <p:cNvSpPr>
                <a:spLocks noChangeArrowheads="1"/>
              </p:cNvSpPr>
              <p:nvPr/>
            </p:nvSpPr>
            <p:spPr bwMode="auto">
              <a:xfrm>
                <a:off x="2742" y="1149"/>
                <a:ext cx="1187" cy="442"/>
              </a:xfrm>
              <a:prstGeom prst="rect">
                <a:avLst/>
              </a:prstGeom>
              <a:noFill/>
              <a:ln w="9525">
                <a:noFill/>
                <a:miter lim="800000"/>
                <a:headEnd/>
                <a:tailEnd/>
              </a:ln>
            </p:spPr>
            <p:txBody>
              <a:bodyPr wrap="none" lIns="0" tIns="0" rIns="0" bIns="0">
                <a:spAutoFit/>
              </a:bodyPr>
              <a:lstStyle/>
              <a:p>
                <a:r>
                  <a:rPr lang="en-US" sz="4600" b="1">
                    <a:solidFill>
                      <a:srgbClr val="000040"/>
                    </a:solidFill>
                    <a:latin typeface="Dutch 801"/>
                  </a:rPr>
                  <a:t>An Act</a:t>
                </a:r>
                <a:endParaRPr lang="en-US"/>
              </a:p>
            </p:txBody>
          </p:sp>
          <p:sp>
            <p:nvSpPr>
              <p:cNvPr id="22693" name="Rectangle 20"/>
              <p:cNvSpPr>
                <a:spLocks noChangeArrowheads="1"/>
              </p:cNvSpPr>
              <p:nvPr/>
            </p:nvSpPr>
            <p:spPr bwMode="auto">
              <a:xfrm>
                <a:off x="2726" y="1133"/>
                <a:ext cx="1187" cy="442"/>
              </a:xfrm>
              <a:prstGeom prst="rect">
                <a:avLst/>
              </a:prstGeom>
              <a:noFill/>
              <a:ln w="9525">
                <a:noFill/>
                <a:miter lim="800000"/>
                <a:headEnd/>
                <a:tailEnd/>
              </a:ln>
            </p:spPr>
            <p:txBody>
              <a:bodyPr wrap="none" lIns="0" tIns="0" rIns="0" bIns="0">
                <a:spAutoFit/>
              </a:bodyPr>
              <a:lstStyle/>
              <a:p>
                <a:r>
                  <a:rPr lang="en-US" sz="4600" b="1">
                    <a:solidFill>
                      <a:srgbClr val="00FFFF"/>
                    </a:solidFill>
                    <a:latin typeface="Dutch 801"/>
                  </a:rPr>
                  <a:t>An Act</a:t>
                </a:r>
                <a:endParaRPr lang="en-US"/>
              </a:p>
            </p:txBody>
          </p:sp>
          <p:sp>
            <p:nvSpPr>
              <p:cNvPr id="22694" name="Rectangle 21"/>
              <p:cNvSpPr>
                <a:spLocks noChangeArrowheads="1"/>
              </p:cNvSpPr>
              <p:nvPr/>
            </p:nvSpPr>
            <p:spPr bwMode="auto">
              <a:xfrm>
                <a:off x="2742" y="1149"/>
                <a:ext cx="1187" cy="442"/>
              </a:xfrm>
              <a:prstGeom prst="rect">
                <a:avLst/>
              </a:prstGeom>
              <a:noFill/>
              <a:ln w="9525">
                <a:noFill/>
                <a:miter lim="800000"/>
                <a:headEnd/>
                <a:tailEnd/>
              </a:ln>
            </p:spPr>
            <p:txBody>
              <a:bodyPr wrap="none" lIns="0" tIns="0" rIns="0" bIns="0">
                <a:spAutoFit/>
              </a:bodyPr>
              <a:lstStyle/>
              <a:p>
                <a:r>
                  <a:rPr lang="en-US" sz="4600" b="1">
                    <a:solidFill>
                      <a:srgbClr val="000040"/>
                    </a:solidFill>
                    <a:latin typeface="Dutch 801"/>
                  </a:rPr>
                  <a:t>An Act</a:t>
                </a:r>
                <a:endParaRPr lang="en-US"/>
              </a:p>
            </p:txBody>
          </p:sp>
          <p:sp>
            <p:nvSpPr>
              <p:cNvPr id="22695" name="Rectangle 22"/>
              <p:cNvSpPr>
                <a:spLocks noChangeArrowheads="1"/>
              </p:cNvSpPr>
              <p:nvPr/>
            </p:nvSpPr>
            <p:spPr bwMode="auto">
              <a:xfrm>
                <a:off x="2726" y="1133"/>
                <a:ext cx="1187" cy="442"/>
              </a:xfrm>
              <a:prstGeom prst="rect">
                <a:avLst/>
              </a:prstGeom>
              <a:noFill/>
              <a:ln w="9525">
                <a:noFill/>
                <a:miter lim="800000"/>
                <a:headEnd/>
                <a:tailEnd/>
              </a:ln>
            </p:spPr>
            <p:txBody>
              <a:bodyPr wrap="none" lIns="0" tIns="0" rIns="0" bIns="0">
                <a:spAutoFit/>
              </a:bodyPr>
              <a:lstStyle/>
              <a:p>
                <a:r>
                  <a:rPr lang="en-US" sz="4600" b="1">
                    <a:latin typeface="Dutch 801"/>
                  </a:rPr>
                  <a:t>An Act</a:t>
                </a:r>
                <a:endParaRPr lang="en-US"/>
              </a:p>
            </p:txBody>
          </p:sp>
          <p:sp>
            <p:nvSpPr>
              <p:cNvPr id="22696" name="Rectangle 23"/>
              <p:cNvSpPr>
                <a:spLocks noChangeArrowheads="1"/>
              </p:cNvSpPr>
              <p:nvPr/>
            </p:nvSpPr>
            <p:spPr bwMode="auto">
              <a:xfrm>
                <a:off x="988" y="1659"/>
                <a:ext cx="4365"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To assure safe and healthful working conditions for working</a:t>
                </a:r>
                <a:endParaRPr lang="en-US"/>
              </a:p>
            </p:txBody>
          </p:sp>
          <p:sp>
            <p:nvSpPr>
              <p:cNvPr id="22697" name="Rectangle 24"/>
              <p:cNvSpPr>
                <a:spLocks noChangeArrowheads="1"/>
              </p:cNvSpPr>
              <p:nvPr/>
            </p:nvSpPr>
            <p:spPr bwMode="auto">
              <a:xfrm>
                <a:off x="972" y="1643"/>
                <a:ext cx="4365"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To assure safe and healthful working conditions for working</a:t>
                </a:r>
                <a:endParaRPr lang="en-US"/>
              </a:p>
            </p:txBody>
          </p:sp>
          <p:sp>
            <p:nvSpPr>
              <p:cNvPr id="22698" name="Rectangle 25"/>
              <p:cNvSpPr>
                <a:spLocks noChangeArrowheads="1"/>
              </p:cNvSpPr>
              <p:nvPr/>
            </p:nvSpPr>
            <p:spPr bwMode="auto">
              <a:xfrm>
                <a:off x="988" y="1659"/>
                <a:ext cx="4365"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To assure safe and healthful working conditions for working</a:t>
                </a:r>
                <a:endParaRPr lang="en-US"/>
              </a:p>
            </p:txBody>
          </p:sp>
          <p:sp>
            <p:nvSpPr>
              <p:cNvPr id="22699" name="Rectangle 26"/>
              <p:cNvSpPr>
                <a:spLocks noChangeArrowheads="1"/>
              </p:cNvSpPr>
              <p:nvPr/>
            </p:nvSpPr>
            <p:spPr bwMode="auto">
              <a:xfrm>
                <a:off x="972" y="1643"/>
                <a:ext cx="4365"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To assure safe and healthful working conditions for working</a:t>
                </a:r>
                <a:endParaRPr lang="en-US">
                  <a:solidFill>
                    <a:schemeClr val="tx2"/>
                  </a:solidFill>
                </a:endParaRPr>
              </a:p>
            </p:txBody>
          </p:sp>
          <p:sp>
            <p:nvSpPr>
              <p:cNvPr id="22700" name="Rectangle 27"/>
              <p:cNvSpPr>
                <a:spLocks noChangeArrowheads="1"/>
              </p:cNvSpPr>
              <p:nvPr/>
            </p:nvSpPr>
            <p:spPr bwMode="auto">
              <a:xfrm>
                <a:off x="1001" y="1845"/>
                <a:ext cx="4510"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men and women: by authorizing enforcement of the standards</a:t>
                </a:r>
                <a:endParaRPr lang="en-US"/>
              </a:p>
            </p:txBody>
          </p:sp>
          <p:sp>
            <p:nvSpPr>
              <p:cNvPr id="22701" name="Rectangle 28"/>
              <p:cNvSpPr>
                <a:spLocks noChangeArrowheads="1"/>
              </p:cNvSpPr>
              <p:nvPr/>
            </p:nvSpPr>
            <p:spPr bwMode="auto">
              <a:xfrm>
                <a:off x="985" y="1830"/>
                <a:ext cx="4510"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men and women: by authorizing enforcement of the standards</a:t>
                </a:r>
                <a:endParaRPr lang="en-US"/>
              </a:p>
            </p:txBody>
          </p:sp>
          <p:sp>
            <p:nvSpPr>
              <p:cNvPr id="22702" name="Rectangle 29"/>
              <p:cNvSpPr>
                <a:spLocks noChangeArrowheads="1"/>
              </p:cNvSpPr>
              <p:nvPr/>
            </p:nvSpPr>
            <p:spPr bwMode="auto">
              <a:xfrm>
                <a:off x="1001" y="1845"/>
                <a:ext cx="4510"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men and women: by authorizing enforcement of the standards</a:t>
                </a:r>
                <a:endParaRPr lang="en-US"/>
              </a:p>
            </p:txBody>
          </p:sp>
          <p:sp>
            <p:nvSpPr>
              <p:cNvPr id="22703" name="Rectangle 30"/>
              <p:cNvSpPr>
                <a:spLocks noChangeArrowheads="1"/>
              </p:cNvSpPr>
              <p:nvPr/>
            </p:nvSpPr>
            <p:spPr bwMode="auto">
              <a:xfrm>
                <a:off x="985" y="1830"/>
                <a:ext cx="4510"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men and women: by authorizing enforcement of the standards</a:t>
                </a:r>
                <a:endParaRPr lang="en-US">
                  <a:solidFill>
                    <a:schemeClr val="tx2"/>
                  </a:solidFill>
                </a:endParaRPr>
              </a:p>
            </p:txBody>
          </p:sp>
          <p:sp>
            <p:nvSpPr>
              <p:cNvPr id="22704" name="Rectangle 31"/>
              <p:cNvSpPr>
                <a:spLocks noChangeArrowheads="1"/>
              </p:cNvSpPr>
              <p:nvPr/>
            </p:nvSpPr>
            <p:spPr bwMode="auto">
              <a:xfrm>
                <a:off x="990" y="2051"/>
                <a:ext cx="4021"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developed under the Act: by assisting and encouraging</a:t>
                </a:r>
                <a:endParaRPr lang="en-US"/>
              </a:p>
            </p:txBody>
          </p:sp>
          <p:sp>
            <p:nvSpPr>
              <p:cNvPr id="22705" name="Rectangle 32"/>
              <p:cNvSpPr>
                <a:spLocks noChangeArrowheads="1"/>
              </p:cNvSpPr>
              <p:nvPr/>
            </p:nvSpPr>
            <p:spPr bwMode="auto">
              <a:xfrm>
                <a:off x="975" y="2035"/>
                <a:ext cx="4021"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developed under the Act: by assisting and encouraging</a:t>
                </a:r>
                <a:endParaRPr lang="en-US"/>
              </a:p>
            </p:txBody>
          </p:sp>
          <p:sp>
            <p:nvSpPr>
              <p:cNvPr id="22706" name="Rectangle 33"/>
              <p:cNvSpPr>
                <a:spLocks noChangeArrowheads="1"/>
              </p:cNvSpPr>
              <p:nvPr/>
            </p:nvSpPr>
            <p:spPr bwMode="auto">
              <a:xfrm>
                <a:off x="990" y="2051"/>
                <a:ext cx="4021"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developed under the Act: by assisting and encouraging</a:t>
                </a:r>
                <a:endParaRPr lang="en-US"/>
              </a:p>
            </p:txBody>
          </p:sp>
          <p:sp>
            <p:nvSpPr>
              <p:cNvPr id="22707" name="Rectangle 34"/>
              <p:cNvSpPr>
                <a:spLocks noChangeArrowheads="1"/>
              </p:cNvSpPr>
              <p:nvPr/>
            </p:nvSpPr>
            <p:spPr bwMode="auto">
              <a:xfrm>
                <a:off x="975" y="2035"/>
                <a:ext cx="4021"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developed under the Act: by assisting and encouraging</a:t>
                </a:r>
                <a:endParaRPr lang="en-US">
                  <a:solidFill>
                    <a:schemeClr val="tx2"/>
                  </a:solidFill>
                </a:endParaRPr>
              </a:p>
            </p:txBody>
          </p:sp>
          <p:sp>
            <p:nvSpPr>
              <p:cNvPr id="22708" name="Rectangle 35"/>
              <p:cNvSpPr>
                <a:spLocks noChangeArrowheads="1"/>
              </p:cNvSpPr>
              <p:nvPr/>
            </p:nvSpPr>
            <p:spPr bwMode="auto">
              <a:xfrm>
                <a:off x="975" y="2257"/>
                <a:ext cx="3853"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the States in their efforts to assure safe and healthful</a:t>
                </a:r>
                <a:endParaRPr lang="en-US"/>
              </a:p>
            </p:txBody>
          </p:sp>
          <p:sp>
            <p:nvSpPr>
              <p:cNvPr id="22709" name="Rectangle 36"/>
              <p:cNvSpPr>
                <a:spLocks noChangeArrowheads="1"/>
              </p:cNvSpPr>
              <p:nvPr/>
            </p:nvSpPr>
            <p:spPr bwMode="auto">
              <a:xfrm>
                <a:off x="959" y="2241"/>
                <a:ext cx="3853"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the States in their efforts to assure safe and healthful</a:t>
                </a:r>
                <a:endParaRPr lang="en-US"/>
              </a:p>
            </p:txBody>
          </p:sp>
          <p:sp>
            <p:nvSpPr>
              <p:cNvPr id="22710" name="Rectangle 37"/>
              <p:cNvSpPr>
                <a:spLocks noChangeArrowheads="1"/>
              </p:cNvSpPr>
              <p:nvPr/>
            </p:nvSpPr>
            <p:spPr bwMode="auto">
              <a:xfrm>
                <a:off x="975" y="2257"/>
                <a:ext cx="3853"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the States in their efforts to assure safe and healthful</a:t>
                </a:r>
                <a:endParaRPr lang="en-US"/>
              </a:p>
            </p:txBody>
          </p:sp>
          <p:sp>
            <p:nvSpPr>
              <p:cNvPr id="22711" name="Rectangle 38"/>
              <p:cNvSpPr>
                <a:spLocks noChangeArrowheads="1"/>
              </p:cNvSpPr>
              <p:nvPr/>
            </p:nvSpPr>
            <p:spPr bwMode="auto">
              <a:xfrm>
                <a:off x="959" y="2241"/>
                <a:ext cx="3853"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the States in their efforts to assure safe and healthful</a:t>
                </a:r>
                <a:endParaRPr lang="en-US">
                  <a:solidFill>
                    <a:schemeClr val="tx2"/>
                  </a:solidFill>
                </a:endParaRPr>
              </a:p>
            </p:txBody>
          </p:sp>
          <p:sp>
            <p:nvSpPr>
              <p:cNvPr id="22712" name="Rectangle 39"/>
              <p:cNvSpPr>
                <a:spLocks noChangeArrowheads="1"/>
              </p:cNvSpPr>
              <p:nvPr/>
            </p:nvSpPr>
            <p:spPr bwMode="auto">
              <a:xfrm>
                <a:off x="987" y="2473"/>
                <a:ext cx="4287"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working conditions: by providing for research, information,</a:t>
                </a:r>
                <a:endParaRPr lang="en-US"/>
              </a:p>
            </p:txBody>
          </p:sp>
          <p:sp>
            <p:nvSpPr>
              <p:cNvPr id="22713" name="Rectangle 40"/>
              <p:cNvSpPr>
                <a:spLocks noChangeArrowheads="1"/>
              </p:cNvSpPr>
              <p:nvPr/>
            </p:nvSpPr>
            <p:spPr bwMode="auto">
              <a:xfrm>
                <a:off x="971" y="2456"/>
                <a:ext cx="4287"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working conditions: by providing for research, information,</a:t>
                </a:r>
                <a:endParaRPr lang="en-US"/>
              </a:p>
            </p:txBody>
          </p:sp>
          <p:sp>
            <p:nvSpPr>
              <p:cNvPr id="22714" name="Rectangle 41"/>
              <p:cNvSpPr>
                <a:spLocks noChangeArrowheads="1"/>
              </p:cNvSpPr>
              <p:nvPr/>
            </p:nvSpPr>
            <p:spPr bwMode="auto">
              <a:xfrm>
                <a:off x="987" y="2473"/>
                <a:ext cx="4287"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working conditions: by providing for research, information,</a:t>
                </a:r>
                <a:endParaRPr lang="en-US"/>
              </a:p>
            </p:txBody>
          </p:sp>
          <p:sp>
            <p:nvSpPr>
              <p:cNvPr id="22715" name="Rectangle 42"/>
              <p:cNvSpPr>
                <a:spLocks noChangeArrowheads="1"/>
              </p:cNvSpPr>
              <p:nvPr/>
            </p:nvSpPr>
            <p:spPr bwMode="auto">
              <a:xfrm>
                <a:off x="971" y="2456"/>
                <a:ext cx="4287"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working conditions: by providing for research, information,</a:t>
                </a:r>
                <a:endParaRPr lang="en-US">
                  <a:solidFill>
                    <a:schemeClr val="tx2"/>
                  </a:solidFill>
                </a:endParaRPr>
              </a:p>
            </p:txBody>
          </p:sp>
          <p:sp>
            <p:nvSpPr>
              <p:cNvPr id="22716" name="Rectangle 43"/>
              <p:cNvSpPr>
                <a:spLocks noChangeArrowheads="1"/>
              </p:cNvSpPr>
              <p:nvPr/>
            </p:nvSpPr>
            <p:spPr bwMode="auto">
              <a:xfrm>
                <a:off x="984" y="2669"/>
                <a:ext cx="4130"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education, and training in the field of occupational safety</a:t>
                </a:r>
                <a:endParaRPr lang="en-US"/>
              </a:p>
            </p:txBody>
          </p:sp>
          <p:sp>
            <p:nvSpPr>
              <p:cNvPr id="22717" name="Rectangle 44"/>
              <p:cNvSpPr>
                <a:spLocks noChangeArrowheads="1"/>
              </p:cNvSpPr>
              <p:nvPr/>
            </p:nvSpPr>
            <p:spPr bwMode="auto">
              <a:xfrm>
                <a:off x="968" y="2653"/>
                <a:ext cx="4130"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education, and training in the field of occupational safety</a:t>
                </a:r>
                <a:endParaRPr lang="en-US"/>
              </a:p>
            </p:txBody>
          </p:sp>
          <p:sp>
            <p:nvSpPr>
              <p:cNvPr id="22718" name="Rectangle 45"/>
              <p:cNvSpPr>
                <a:spLocks noChangeArrowheads="1"/>
              </p:cNvSpPr>
              <p:nvPr/>
            </p:nvSpPr>
            <p:spPr bwMode="auto">
              <a:xfrm>
                <a:off x="984" y="2669"/>
                <a:ext cx="4130"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education, and training in the field of occupational safety</a:t>
                </a:r>
                <a:endParaRPr lang="en-US"/>
              </a:p>
            </p:txBody>
          </p:sp>
          <p:sp>
            <p:nvSpPr>
              <p:cNvPr id="22719" name="Rectangle 46"/>
              <p:cNvSpPr>
                <a:spLocks noChangeArrowheads="1"/>
              </p:cNvSpPr>
              <p:nvPr/>
            </p:nvSpPr>
            <p:spPr bwMode="auto">
              <a:xfrm>
                <a:off x="968" y="2653"/>
                <a:ext cx="4130"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education, and training in the field of occupational safety</a:t>
                </a:r>
                <a:endParaRPr lang="en-US">
                  <a:solidFill>
                    <a:schemeClr val="tx2"/>
                  </a:solidFill>
                </a:endParaRPr>
              </a:p>
            </p:txBody>
          </p:sp>
          <p:sp>
            <p:nvSpPr>
              <p:cNvPr id="22720" name="Rectangle 47"/>
              <p:cNvSpPr>
                <a:spLocks noChangeArrowheads="1"/>
              </p:cNvSpPr>
              <p:nvPr/>
            </p:nvSpPr>
            <p:spPr bwMode="auto">
              <a:xfrm>
                <a:off x="990" y="2876"/>
                <a:ext cx="2564"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and health: and for other purposes.</a:t>
                </a:r>
                <a:endParaRPr lang="en-US"/>
              </a:p>
            </p:txBody>
          </p:sp>
          <p:sp>
            <p:nvSpPr>
              <p:cNvPr id="22721" name="Rectangle 48"/>
              <p:cNvSpPr>
                <a:spLocks noChangeArrowheads="1"/>
              </p:cNvSpPr>
              <p:nvPr/>
            </p:nvSpPr>
            <p:spPr bwMode="auto">
              <a:xfrm>
                <a:off x="975" y="2860"/>
                <a:ext cx="2564" cy="182"/>
              </a:xfrm>
              <a:prstGeom prst="rect">
                <a:avLst/>
              </a:prstGeom>
              <a:noFill/>
              <a:ln w="9525">
                <a:noFill/>
                <a:miter lim="800000"/>
                <a:headEnd/>
                <a:tailEnd/>
              </a:ln>
            </p:spPr>
            <p:txBody>
              <a:bodyPr wrap="none" lIns="0" tIns="0" rIns="0" bIns="0">
                <a:spAutoFit/>
              </a:bodyPr>
              <a:lstStyle/>
              <a:p>
                <a:r>
                  <a:rPr lang="en-US" sz="1900" b="1" i="1">
                    <a:solidFill>
                      <a:srgbClr val="00FFFF"/>
                    </a:solidFill>
                    <a:latin typeface="Swiss 721"/>
                  </a:rPr>
                  <a:t>and health: and for other purposes.</a:t>
                </a:r>
                <a:endParaRPr lang="en-US"/>
              </a:p>
            </p:txBody>
          </p:sp>
          <p:sp>
            <p:nvSpPr>
              <p:cNvPr id="22722" name="Rectangle 49"/>
              <p:cNvSpPr>
                <a:spLocks noChangeArrowheads="1"/>
              </p:cNvSpPr>
              <p:nvPr/>
            </p:nvSpPr>
            <p:spPr bwMode="auto">
              <a:xfrm>
                <a:off x="990" y="2876"/>
                <a:ext cx="2564" cy="182"/>
              </a:xfrm>
              <a:prstGeom prst="rect">
                <a:avLst/>
              </a:prstGeom>
              <a:noFill/>
              <a:ln w="9525">
                <a:noFill/>
                <a:miter lim="800000"/>
                <a:headEnd/>
                <a:tailEnd/>
              </a:ln>
            </p:spPr>
            <p:txBody>
              <a:bodyPr wrap="none" lIns="0" tIns="0" rIns="0" bIns="0">
                <a:spAutoFit/>
              </a:bodyPr>
              <a:lstStyle/>
              <a:p>
                <a:r>
                  <a:rPr lang="en-US" sz="1900" b="1" i="1">
                    <a:solidFill>
                      <a:srgbClr val="000040"/>
                    </a:solidFill>
                    <a:latin typeface="Swiss 721"/>
                  </a:rPr>
                  <a:t>and health: and for other purposes.</a:t>
                </a:r>
                <a:endParaRPr lang="en-US"/>
              </a:p>
            </p:txBody>
          </p:sp>
          <p:sp>
            <p:nvSpPr>
              <p:cNvPr id="22723" name="Rectangle 50"/>
              <p:cNvSpPr>
                <a:spLocks noChangeArrowheads="1"/>
              </p:cNvSpPr>
              <p:nvPr/>
            </p:nvSpPr>
            <p:spPr bwMode="auto">
              <a:xfrm>
                <a:off x="975" y="2860"/>
                <a:ext cx="2564" cy="182"/>
              </a:xfrm>
              <a:prstGeom prst="rect">
                <a:avLst/>
              </a:prstGeom>
              <a:noFill/>
              <a:ln w="9525">
                <a:noFill/>
                <a:miter lim="800000"/>
                <a:headEnd/>
                <a:tailEnd/>
              </a:ln>
            </p:spPr>
            <p:txBody>
              <a:bodyPr wrap="none" lIns="0" tIns="0" rIns="0" bIns="0">
                <a:spAutoFit/>
              </a:bodyPr>
              <a:lstStyle/>
              <a:p>
                <a:r>
                  <a:rPr lang="en-US" sz="1900" b="1" i="1">
                    <a:solidFill>
                      <a:schemeClr val="tx2"/>
                    </a:solidFill>
                    <a:latin typeface="Swiss 721"/>
                  </a:rPr>
                  <a:t>and health: and for other purposes.</a:t>
                </a:r>
                <a:endParaRPr lang="en-US">
                  <a:solidFill>
                    <a:schemeClr val="tx2"/>
                  </a:solidFill>
                </a:endParaRPr>
              </a:p>
            </p:txBody>
          </p:sp>
          <p:sp>
            <p:nvSpPr>
              <p:cNvPr id="22724" name="Rectangle 51"/>
              <p:cNvSpPr>
                <a:spLocks noChangeArrowheads="1"/>
              </p:cNvSpPr>
              <p:nvPr/>
            </p:nvSpPr>
            <p:spPr bwMode="auto">
              <a:xfrm>
                <a:off x="551" y="3177"/>
                <a:ext cx="5302" cy="230"/>
              </a:xfrm>
              <a:prstGeom prst="rect">
                <a:avLst/>
              </a:prstGeom>
              <a:noFill/>
              <a:ln w="9525">
                <a:noFill/>
                <a:miter lim="800000"/>
                <a:headEnd/>
                <a:tailEnd/>
              </a:ln>
            </p:spPr>
            <p:txBody>
              <a:bodyPr wrap="none" lIns="0" tIns="0" rIns="0" bIns="0">
                <a:spAutoFit/>
              </a:bodyPr>
              <a:lstStyle/>
              <a:p>
                <a:r>
                  <a:rPr lang="en-US" b="1">
                    <a:solidFill>
                      <a:srgbClr val="000040"/>
                    </a:solidFill>
                    <a:latin typeface="Dutch 801"/>
                  </a:rPr>
                  <a:t>Be it enacted by the Senate and House of Representatives</a:t>
                </a:r>
                <a:endParaRPr lang="en-US"/>
              </a:p>
            </p:txBody>
          </p:sp>
          <p:sp>
            <p:nvSpPr>
              <p:cNvPr id="22725" name="Rectangle 52"/>
              <p:cNvSpPr>
                <a:spLocks noChangeArrowheads="1"/>
              </p:cNvSpPr>
              <p:nvPr/>
            </p:nvSpPr>
            <p:spPr bwMode="auto">
              <a:xfrm>
                <a:off x="535" y="3161"/>
                <a:ext cx="5302" cy="230"/>
              </a:xfrm>
              <a:prstGeom prst="rect">
                <a:avLst/>
              </a:prstGeom>
              <a:noFill/>
              <a:ln w="9525">
                <a:noFill/>
                <a:miter lim="800000"/>
                <a:headEnd/>
                <a:tailEnd/>
              </a:ln>
            </p:spPr>
            <p:txBody>
              <a:bodyPr wrap="none" lIns="0" tIns="0" rIns="0" bIns="0">
                <a:spAutoFit/>
              </a:bodyPr>
              <a:lstStyle/>
              <a:p>
                <a:r>
                  <a:rPr lang="en-US" b="1">
                    <a:latin typeface="Dutch 801"/>
                  </a:rPr>
                  <a:t>Be it enacted by the Senate and House of Representatives</a:t>
                </a:r>
                <a:endParaRPr lang="en-US"/>
              </a:p>
            </p:txBody>
          </p:sp>
          <p:sp>
            <p:nvSpPr>
              <p:cNvPr id="22726" name="Rectangle 53"/>
              <p:cNvSpPr>
                <a:spLocks noChangeArrowheads="1"/>
              </p:cNvSpPr>
              <p:nvPr/>
            </p:nvSpPr>
            <p:spPr bwMode="auto">
              <a:xfrm>
                <a:off x="551" y="3177"/>
                <a:ext cx="1" cy="230"/>
              </a:xfrm>
              <a:prstGeom prst="rect">
                <a:avLst/>
              </a:prstGeom>
              <a:noFill/>
              <a:ln w="9525">
                <a:noFill/>
                <a:miter lim="800000"/>
                <a:headEnd/>
                <a:tailEnd/>
              </a:ln>
            </p:spPr>
            <p:txBody>
              <a:bodyPr wrap="none" lIns="0" tIns="0" rIns="0" bIns="0">
                <a:spAutoFit/>
              </a:bodyPr>
              <a:lstStyle/>
              <a:p>
                <a:endParaRPr lang="en-US"/>
              </a:p>
            </p:txBody>
          </p:sp>
          <p:sp>
            <p:nvSpPr>
              <p:cNvPr id="22727" name="Rectangle 54"/>
              <p:cNvSpPr>
                <a:spLocks noChangeArrowheads="1"/>
              </p:cNvSpPr>
              <p:nvPr/>
            </p:nvSpPr>
            <p:spPr bwMode="auto">
              <a:xfrm>
                <a:off x="535" y="3161"/>
                <a:ext cx="1" cy="230"/>
              </a:xfrm>
              <a:prstGeom prst="rect">
                <a:avLst/>
              </a:prstGeom>
              <a:noFill/>
              <a:ln w="9525">
                <a:noFill/>
                <a:miter lim="800000"/>
                <a:headEnd/>
                <a:tailEnd/>
              </a:ln>
            </p:spPr>
            <p:txBody>
              <a:bodyPr wrap="none" lIns="0" tIns="0" rIns="0" bIns="0">
                <a:spAutoFit/>
              </a:bodyPr>
              <a:lstStyle/>
              <a:p>
                <a:endParaRPr lang="en-US"/>
              </a:p>
            </p:txBody>
          </p:sp>
          <p:sp>
            <p:nvSpPr>
              <p:cNvPr id="22728" name="Freeform 55"/>
              <p:cNvSpPr>
                <a:spLocks/>
              </p:cNvSpPr>
              <p:nvPr/>
            </p:nvSpPr>
            <p:spPr bwMode="auto">
              <a:xfrm>
                <a:off x="1293" y="306"/>
                <a:ext cx="203" cy="210"/>
              </a:xfrm>
              <a:custGeom>
                <a:avLst/>
                <a:gdLst>
                  <a:gd name="T0" fmla="*/ 40 w 811"/>
                  <a:gd name="T1" fmla="*/ 7 h 839"/>
                  <a:gd name="T2" fmla="*/ 42 w 811"/>
                  <a:gd name="T3" fmla="*/ 7 h 839"/>
                  <a:gd name="T4" fmla="*/ 44 w 811"/>
                  <a:gd name="T5" fmla="*/ 9 h 839"/>
                  <a:gd name="T6" fmla="*/ 47 w 811"/>
                  <a:gd name="T7" fmla="*/ 11 h 839"/>
                  <a:gd name="T8" fmla="*/ 50 w 811"/>
                  <a:gd name="T9" fmla="*/ 15 h 839"/>
                  <a:gd name="T10" fmla="*/ 51 w 811"/>
                  <a:gd name="T11" fmla="*/ 18 h 839"/>
                  <a:gd name="T12" fmla="*/ 51 w 811"/>
                  <a:gd name="T13" fmla="*/ 22 h 839"/>
                  <a:gd name="T14" fmla="*/ 48 w 811"/>
                  <a:gd name="T15" fmla="*/ 27 h 839"/>
                  <a:gd name="T16" fmla="*/ 50 w 811"/>
                  <a:gd name="T17" fmla="*/ 31 h 839"/>
                  <a:gd name="T18" fmla="*/ 50 w 811"/>
                  <a:gd name="T19" fmla="*/ 36 h 839"/>
                  <a:gd name="T20" fmla="*/ 48 w 811"/>
                  <a:gd name="T21" fmla="*/ 39 h 839"/>
                  <a:gd name="T22" fmla="*/ 46 w 811"/>
                  <a:gd name="T23" fmla="*/ 42 h 839"/>
                  <a:gd name="T24" fmla="*/ 42 w 811"/>
                  <a:gd name="T25" fmla="*/ 45 h 839"/>
                  <a:gd name="T26" fmla="*/ 38 w 811"/>
                  <a:gd name="T27" fmla="*/ 45 h 839"/>
                  <a:gd name="T28" fmla="*/ 37 w 811"/>
                  <a:gd name="T29" fmla="*/ 47 h 839"/>
                  <a:gd name="T30" fmla="*/ 35 w 811"/>
                  <a:gd name="T31" fmla="*/ 49 h 839"/>
                  <a:gd name="T32" fmla="*/ 32 w 811"/>
                  <a:gd name="T33" fmla="*/ 51 h 839"/>
                  <a:gd name="T34" fmla="*/ 27 w 811"/>
                  <a:gd name="T35" fmla="*/ 53 h 839"/>
                  <a:gd name="T36" fmla="*/ 22 w 811"/>
                  <a:gd name="T37" fmla="*/ 52 h 839"/>
                  <a:gd name="T38" fmla="*/ 18 w 811"/>
                  <a:gd name="T39" fmla="*/ 51 h 839"/>
                  <a:gd name="T40" fmla="*/ 15 w 811"/>
                  <a:gd name="T41" fmla="*/ 49 h 839"/>
                  <a:gd name="T42" fmla="*/ 13 w 811"/>
                  <a:gd name="T43" fmla="*/ 47 h 839"/>
                  <a:gd name="T44" fmla="*/ 9 w 811"/>
                  <a:gd name="T45" fmla="*/ 45 h 839"/>
                  <a:gd name="T46" fmla="*/ 3 w 811"/>
                  <a:gd name="T47" fmla="*/ 41 h 839"/>
                  <a:gd name="T48" fmla="*/ 1 w 811"/>
                  <a:gd name="T49" fmla="*/ 38 h 839"/>
                  <a:gd name="T50" fmla="*/ 0 w 811"/>
                  <a:gd name="T51" fmla="*/ 32 h 839"/>
                  <a:gd name="T52" fmla="*/ 1 w 811"/>
                  <a:gd name="T53" fmla="*/ 28 h 839"/>
                  <a:gd name="T54" fmla="*/ 1 w 811"/>
                  <a:gd name="T55" fmla="*/ 24 h 839"/>
                  <a:gd name="T56" fmla="*/ 1 w 811"/>
                  <a:gd name="T57" fmla="*/ 18 h 839"/>
                  <a:gd name="T58" fmla="*/ 2 w 811"/>
                  <a:gd name="T59" fmla="*/ 13 h 839"/>
                  <a:gd name="T60" fmla="*/ 6 w 811"/>
                  <a:gd name="T61" fmla="*/ 9 h 839"/>
                  <a:gd name="T62" fmla="*/ 10 w 811"/>
                  <a:gd name="T63" fmla="*/ 7 h 839"/>
                  <a:gd name="T64" fmla="*/ 15 w 811"/>
                  <a:gd name="T65" fmla="*/ 5 h 839"/>
                  <a:gd name="T66" fmla="*/ 19 w 811"/>
                  <a:gd name="T67" fmla="*/ 2 h 839"/>
                  <a:gd name="T68" fmla="*/ 27 w 811"/>
                  <a:gd name="T69" fmla="*/ 0 h 839"/>
                  <a:gd name="T70" fmla="*/ 32 w 811"/>
                  <a:gd name="T71" fmla="*/ 1 h 839"/>
                  <a:gd name="T72" fmla="*/ 35 w 811"/>
                  <a:gd name="T73" fmla="*/ 4 h 839"/>
                  <a:gd name="T74" fmla="*/ 37 w 811"/>
                  <a:gd name="T75" fmla="*/ 7 h 8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11"/>
                  <a:gd name="T115" fmla="*/ 0 h 839"/>
                  <a:gd name="T116" fmla="*/ 811 w 811"/>
                  <a:gd name="T117" fmla="*/ 839 h 8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11" h="839">
                    <a:moveTo>
                      <a:pt x="595" y="107"/>
                    </a:moveTo>
                    <a:lnTo>
                      <a:pt x="631" y="107"/>
                    </a:lnTo>
                    <a:lnTo>
                      <a:pt x="640" y="111"/>
                    </a:lnTo>
                    <a:lnTo>
                      <a:pt x="668" y="114"/>
                    </a:lnTo>
                    <a:lnTo>
                      <a:pt x="689" y="127"/>
                    </a:lnTo>
                    <a:lnTo>
                      <a:pt x="709" y="135"/>
                    </a:lnTo>
                    <a:lnTo>
                      <a:pt x="733" y="154"/>
                    </a:lnTo>
                    <a:lnTo>
                      <a:pt x="757" y="172"/>
                    </a:lnTo>
                    <a:lnTo>
                      <a:pt x="770" y="194"/>
                    </a:lnTo>
                    <a:lnTo>
                      <a:pt x="796" y="233"/>
                    </a:lnTo>
                    <a:lnTo>
                      <a:pt x="801" y="255"/>
                    </a:lnTo>
                    <a:lnTo>
                      <a:pt x="809" y="287"/>
                    </a:lnTo>
                    <a:lnTo>
                      <a:pt x="811" y="314"/>
                    </a:lnTo>
                    <a:lnTo>
                      <a:pt x="809" y="355"/>
                    </a:lnTo>
                    <a:lnTo>
                      <a:pt x="796" y="393"/>
                    </a:lnTo>
                    <a:lnTo>
                      <a:pt x="770" y="424"/>
                    </a:lnTo>
                    <a:lnTo>
                      <a:pt x="796" y="454"/>
                    </a:lnTo>
                    <a:lnTo>
                      <a:pt x="801" y="495"/>
                    </a:lnTo>
                    <a:lnTo>
                      <a:pt x="805" y="541"/>
                    </a:lnTo>
                    <a:lnTo>
                      <a:pt x="796" y="581"/>
                    </a:lnTo>
                    <a:lnTo>
                      <a:pt x="784" y="605"/>
                    </a:lnTo>
                    <a:lnTo>
                      <a:pt x="770" y="624"/>
                    </a:lnTo>
                    <a:lnTo>
                      <a:pt x="746" y="657"/>
                    </a:lnTo>
                    <a:lnTo>
                      <a:pt x="727" y="676"/>
                    </a:lnTo>
                    <a:lnTo>
                      <a:pt x="696" y="699"/>
                    </a:lnTo>
                    <a:lnTo>
                      <a:pt x="668" y="712"/>
                    </a:lnTo>
                    <a:lnTo>
                      <a:pt x="648" y="720"/>
                    </a:lnTo>
                    <a:lnTo>
                      <a:pt x="611" y="724"/>
                    </a:lnTo>
                    <a:lnTo>
                      <a:pt x="588" y="724"/>
                    </a:lnTo>
                    <a:lnTo>
                      <a:pt x="582" y="749"/>
                    </a:lnTo>
                    <a:lnTo>
                      <a:pt x="565" y="771"/>
                    </a:lnTo>
                    <a:lnTo>
                      <a:pt x="556" y="780"/>
                    </a:lnTo>
                    <a:lnTo>
                      <a:pt x="538" y="793"/>
                    </a:lnTo>
                    <a:lnTo>
                      <a:pt x="503" y="819"/>
                    </a:lnTo>
                    <a:lnTo>
                      <a:pt x="461" y="835"/>
                    </a:lnTo>
                    <a:lnTo>
                      <a:pt x="423" y="839"/>
                    </a:lnTo>
                    <a:lnTo>
                      <a:pt x="386" y="839"/>
                    </a:lnTo>
                    <a:lnTo>
                      <a:pt x="346" y="835"/>
                    </a:lnTo>
                    <a:lnTo>
                      <a:pt x="327" y="830"/>
                    </a:lnTo>
                    <a:lnTo>
                      <a:pt x="287" y="813"/>
                    </a:lnTo>
                    <a:lnTo>
                      <a:pt x="267" y="804"/>
                    </a:lnTo>
                    <a:lnTo>
                      <a:pt x="243" y="788"/>
                    </a:lnTo>
                    <a:lnTo>
                      <a:pt x="216" y="768"/>
                    </a:lnTo>
                    <a:lnTo>
                      <a:pt x="201" y="742"/>
                    </a:lnTo>
                    <a:lnTo>
                      <a:pt x="192" y="712"/>
                    </a:lnTo>
                    <a:lnTo>
                      <a:pt x="138" y="712"/>
                    </a:lnTo>
                    <a:lnTo>
                      <a:pt x="92" y="696"/>
                    </a:lnTo>
                    <a:lnTo>
                      <a:pt x="50" y="661"/>
                    </a:lnTo>
                    <a:lnTo>
                      <a:pt x="38" y="639"/>
                    </a:lnTo>
                    <a:lnTo>
                      <a:pt x="17" y="601"/>
                    </a:lnTo>
                    <a:lnTo>
                      <a:pt x="6" y="577"/>
                    </a:lnTo>
                    <a:lnTo>
                      <a:pt x="0" y="509"/>
                    </a:lnTo>
                    <a:lnTo>
                      <a:pt x="6" y="469"/>
                    </a:lnTo>
                    <a:lnTo>
                      <a:pt x="20" y="440"/>
                    </a:lnTo>
                    <a:lnTo>
                      <a:pt x="38" y="417"/>
                    </a:lnTo>
                    <a:lnTo>
                      <a:pt x="17" y="375"/>
                    </a:lnTo>
                    <a:lnTo>
                      <a:pt x="9" y="335"/>
                    </a:lnTo>
                    <a:lnTo>
                      <a:pt x="9" y="293"/>
                    </a:lnTo>
                    <a:lnTo>
                      <a:pt x="17" y="254"/>
                    </a:lnTo>
                    <a:lnTo>
                      <a:pt x="33" y="209"/>
                    </a:lnTo>
                    <a:lnTo>
                      <a:pt x="60" y="172"/>
                    </a:lnTo>
                    <a:lnTo>
                      <a:pt x="88" y="143"/>
                    </a:lnTo>
                    <a:lnTo>
                      <a:pt x="116" y="122"/>
                    </a:lnTo>
                    <a:lnTo>
                      <a:pt x="153" y="104"/>
                    </a:lnTo>
                    <a:lnTo>
                      <a:pt x="227" y="93"/>
                    </a:lnTo>
                    <a:lnTo>
                      <a:pt x="239" y="84"/>
                    </a:lnTo>
                    <a:lnTo>
                      <a:pt x="267" y="51"/>
                    </a:lnTo>
                    <a:lnTo>
                      <a:pt x="304" y="24"/>
                    </a:lnTo>
                    <a:lnTo>
                      <a:pt x="349" y="6"/>
                    </a:lnTo>
                    <a:lnTo>
                      <a:pt x="423" y="0"/>
                    </a:lnTo>
                    <a:lnTo>
                      <a:pt x="473" y="6"/>
                    </a:lnTo>
                    <a:lnTo>
                      <a:pt x="512" y="20"/>
                    </a:lnTo>
                    <a:lnTo>
                      <a:pt x="539" y="37"/>
                    </a:lnTo>
                    <a:lnTo>
                      <a:pt x="565" y="54"/>
                    </a:lnTo>
                    <a:lnTo>
                      <a:pt x="579" y="67"/>
                    </a:lnTo>
                    <a:lnTo>
                      <a:pt x="595" y="107"/>
                    </a:lnTo>
                  </a:path>
                </a:pathLst>
              </a:custGeom>
              <a:noFill/>
              <a:ln w="0">
                <a:solidFill>
                  <a:srgbClr val="00FF00"/>
                </a:solidFill>
                <a:prstDash val="solid"/>
                <a:round/>
                <a:headEnd/>
                <a:tailEnd/>
              </a:ln>
            </p:spPr>
            <p:txBody>
              <a:bodyPr/>
              <a:lstStyle/>
              <a:p>
                <a:endParaRPr lang="en-US"/>
              </a:p>
            </p:txBody>
          </p:sp>
          <p:sp>
            <p:nvSpPr>
              <p:cNvPr id="22729" name="Freeform 56"/>
              <p:cNvSpPr>
                <a:spLocks/>
              </p:cNvSpPr>
              <p:nvPr/>
            </p:nvSpPr>
            <p:spPr bwMode="auto">
              <a:xfrm>
                <a:off x="1330" y="360"/>
                <a:ext cx="26" cy="23"/>
              </a:xfrm>
              <a:custGeom>
                <a:avLst/>
                <a:gdLst>
                  <a:gd name="T0" fmla="*/ 3 w 104"/>
                  <a:gd name="T1" fmla="*/ 0 h 91"/>
                  <a:gd name="T2" fmla="*/ 3 w 104"/>
                  <a:gd name="T3" fmla="*/ 2 h 91"/>
                  <a:gd name="T4" fmla="*/ 0 w 104"/>
                  <a:gd name="T5" fmla="*/ 2 h 91"/>
                  <a:gd name="T6" fmla="*/ 2 w 104"/>
                  <a:gd name="T7" fmla="*/ 4 h 91"/>
                  <a:gd name="T8" fmla="*/ 1 w 104"/>
                  <a:gd name="T9" fmla="*/ 6 h 91"/>
                  <a:gd name="T10" fmla="*/ 3 w 104"/>
                  <a:gd name="T11" fmla="*/ 4 h 91"/>
                  <a:gd name="T12" fmla="*/ 6 w 104"/>
                  <a:gd name="T13" fmla="*/ 6 h 91"/>
                  <a:gd name="T14" fmla="*/ 5 w 104"/>
                  <a:gd name="T15" fmla="*/ 4 h 91"/>
                  <a:gd name="T16" fmla="*/ 7 w 104"/>
                  <a:gd name="T17" fmla="*/ 2 h 91"/>
                  <a:gd name="T18" fmla="*/ 4 w 104"/>
                  <a:gd name="T19" fmla="*/ 2 h 91"/>
                  <a:gd name="T20" fmla="*/ 3 w 104"/>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1"/>
                  <a:gd name="T35" fmla="*/ 104 w 104"/>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1">
                    <a:moveTo>
                      <a:pt x="49" y="0"/>
                    </a:moveTo>
                    <a:lnTo>
                      <a:pt x="40" y="33"/>
                    </a:lnTo>
                    <a:lnTo>
                      <a:pt x="0" y="33"/>
                    </a:lnTo>
                    <a:lnTo>
                      <a:pt x="32" y="55"/>
                    </a:lnTo>
                    <a:lnTo>
                      <a:pt x="17" y="91"/>
                    </a:lnTo>
                    <a:lnTo>
                      <a:pt x="49" y="69"/>
                    </a:lnTo>
                    <a:lnTo>
                      <a:pt x="89" y="91"/>
                    </a:lnTo>
                    <a:lnTo>
                      <a:pt x="74" y="55"/>
                    </a:lnTo>
                    <a:lnTo>
                      <a:pt x="104" y="33"/>
                    </a:lnTo>
                    <a:lnTo>
                      <a:pt x="62" y="33"/>
                    </a:lnTo>
                    <a:lnTo>
                      <a:pt x="49" y="0"/>
                    </a:lnTo>
                    <a:close/>
                  </a:path>
                </a:pathLst>
              </a:custGeom>
              <a:solidFill>
                <a:srgbClr val="0080FF"/>
              </a:solidFill>
              <a:ln w="0">
                <a:solidFill>
                  <a:srgbClr val="00FF00"/>
                </a:solidFill>
                <a:prstDash val="solid"/>
                <a:round/>
                <a:headEnd/>
                <a:tailEnd/>
              </a:ln>
            </p:spPr>
            <p:txBody>
              <a:bodyPr/>
              <a:lstStyle/>
              <a:p>
                <a:endParaRPr lang="en-US"/>
              </a:p>
            </p:txBody>
          </p:sp>
          <p:sp>
            <p:nvSpPr>
              <p:cNvPr id="22730" name="Freeform 57"/>
              <p:cNvSpPr>
                <a:spLocks/>
              </p:cNvSpPr>
              <p:nvPr/>
            </p:nvSpPr>
            <p:spPr bwMode="auto">
              <a:xfrm>
                <a:off x="1394" y="742"/>
                <a:ext cx="121" cy="275"/>
              </a:xfrm>
              <a:custGeom>
                <a:avLst/>
                <a:gdLst>
                  <a:gd name="T0" fmla="*/ 0 w 483"/>
                  <a:gd name="T1" fmla="*/ 0 h 1100"/>
                  <a:gd name="T2" fmla="*/ 30 w 483"/>
                  <a:gd name="T3" fmla="*/ 0 h 1100"/>
                  <a:gd name="T4" fmla="*/ 30 w 483"/>
                  <a:gd name="T5" fmla="*/ 57 h 1100"/>
                  <a:gd name="T6" fmla="*/ 30 w 483"/>
                  <a:gd name="T7" fmla="*/ 59 h 1100"/>
                  <a:gd name="T8" fmla="*/ 29 w 483"/>
                  <a:gd name="T9" fmla="*/ 59 h 1100"/>
                  <a:gd name="T10" fmla="*/ 28 w 483"/>
                  <a:gd name="T11" fmla="*/ 60 h 1100"/>
                  <a:gd name="T12" fmla="*/ 26 w 483"/>
                  <a:gd name="T13" fmla="*/ 61 h 1100"/>
                  <a:gd name="T14" fmla="*/ 25 w 483"/>
                  <a:gd name="T15" fmla="*/ 61 h 1100"/>
                  <a:gd name="T16" fmla="*/ 8 w 483"/>
                  <a:gd name="T17" fmla="*/ 61 h 1100"/>
                  <a:gd name="T18" fmla="*/ 6 w 483"/>
                  <a:gd name="T19" fmla="*/ 62 h 1100"/>
                  <a:gd name="T20" fmla="*/ 4 w 483"/>
                  <a:gd name="T21" fmla="*/ 62 h 1100"/>
                  <a:gd name="T22" fmla="*/ 2 w 483"/>
                  <a:gd name="T23" fmla="*/ 65 h 1100"/>
                  <a:gd name="T24" fmla="*/ 2 w 483"/>
                  <a:gd name="T25" fmla="*/ 67 h 1100"/>
                  <a:gd name="T26" fmla="*/ 0 w 483"/>
                  <a:gd name="T27" fmla="*/ 69 h 1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3"/>
                  <a:gd name="T43" fmla="*/ 0 h 1100"/>
                  <a:gd name="T44" fmla="*/ 483 w 483"/>
                  <a:gd name="T45" fmla="*/ 1100 h 1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3" h="1100">
                    <a:moveTo>
                      <a:pt x="0" y="2"/>
                    </a:moveTo>
                    <a:lnTo>
                      <a:pt x="483" y="0"/>
                    </a:lnTo>
                    <a:lnTo>
                      <a:pt x="483" y="907"/>
                    </a:lnTo>
                    <a:lnTo>
                      <a:pt x="470" y="940"/>
                    </a:lnTo>
                    <a:lnTo>
                      <a:pt x="463" y="954"/>
                    </a:lnTo>
                    <a:lnTo>
                      <a:pt x="449" y="966"/>
                    </a:lnTo>
                    <a:lnTo>
                      <a:pt x="419" y="976"/>
                    </a:lnTo>
                    <a:lnTo>
                      <a:pt x="393" y="980"/>
                    </a:lnTo>
                    <a:lnTo>
                      <a:pt x="129" y="980"/>
                    </a:lnTo>
                    <a:lnTo>
                      <a:pt x="88" y="993"/>
                    </a:lnTo>
                    <a:lnTo>
                      <a:pt x="65" y="1002"/>
                    </a:lnTo>
                    <a:lnTo>
                      <a:pt x="34" y="1032"/>
                    </a:lnTo>
                    <a:lnTo>
                      <a:pt x="24" y="1062"/>
                    </a:lnTo>
                    <a:lnTo>
                      <a:pt x="5" y="1100"/>
                    </a:lnTo>
                  </a:path>
                </a:pathLst>
              </a:custGeom>
              <a:noFill/>
              <a:ln w="0">
                <a:solidFill>
                  <a:srgbClr val="00FF00"/>
                </a:solidFill>
                <a:prstDash val="solid"/>
                <a:round/>
                <a:headEnd/>
                <a:tailEnd/>
              </a:ln>
            </p:spPr>
            <p:txBody>
              <a:bodyPr/>
              <a:lstStyle/>
              <a:p>
                <a:endParaRPr lang="en-US"/>
              </a:p>
            </p:txBody>
          </p:sp>
          <p:sp>
            <p:nvSpPr>
              <p:cNvPr id="22731" name="Freeform 58"/>
              <p:cNvSpPr>
                <a:spLocks/>
              </p:cNvSpPr>
              <p:nvPr/>
            </p:nvSpPr>
            <p:spPr bwMode="auto">
              <a:xfrm>
                <a:off x="1395" y="1160"/>
                <a:ext cx="22" cy="32"/>
              </a:xfrm>
              <a:custGeom>
                <a:avLst/>
                <a:gdLst>
                  <a:gd name="T0" fmla="*/ 6 w 85"/>
                  <a:gd name="T1" fmla="*/ 0 h 129"/>
                  <a:gd name="T2" fmla="*/ 6 w 85"/>
                  <a:gd name="T3" fmla="*/ 1 h 129"/>
                  <a:gd name="T4" fmla="*/ 5 w 85"/>
                  <a:gd name="T5" fmla="*/ 3 h 129"/>
                  <a:gd name="T6" fmla="*/ 4 w 85"/>
                  <a:gd name="T7" fmla="*/ 6 h 129"/>
                  <a:gd name="T8" fmla="*/ 0 w 85"/>
                  <a:gd name="T9" fmla="*/ 8 h 129"/>
                  <a:gd name="T10" fmla="*/ 0 60000 65536"/>
                  <a:gd name="T11" fmla="*/ 0 60000 65536"/>
                  <a:gd name="T12" fmla="*/ 0 60000 65536"/>
                  <a:gd name="T13" fmla="*/ 0 60000 65536"/>
                  <a:gd name="T14" fmla="*/ 0 60000 65536"/>
                  <a:gd name="T15" fmla="*/ 0 w 85"/>
                  <a:gd name="T16" fmla="*/ 0 h 129"/>
                  <a:gd name="T17" fmla="*/ 85 w 85"/>
                  <a:gd name="T18" fmla="*/ 129 h 129"/>
                </a:gdLst>
                <a:ahLst/>
                <a:cxnLst>
                  <a:cxn ang="T10">
                    <a:pos x="T0" y="T1"/>
                  </a:cxn>
                  <a:cxn ang="T11">
                    <a:pos x="T2" y="T3"/>
                  </a:cxn>
                  <a:cxn ang="T12">
                    <a:pos x="T4" y="T5"/>
                  </a:cxn>
                  <a:cxn ang="T13">
                    <a:pos x="T6" y="T7"/>
                  </a:cxn>
                  <a:cxn ang="T14">
                    <a:pos x="T8" y="T9"/>
                  </a:cxn>
                </a:cxnLst>
                <a:rect l="T15" t="T16" r="T17" b="T18"/>
                <a:pathLst>
                  <a:path w="85" h="129">
                    <a:moveTo>
                      <a:pt x="85" y="0"/>
                    </a:moveTo>
                    <a:lnTo>
                      <a:pt x="85" y="21"/>
                    </a:lnTo>
                    <a:lnTo>
                      <a:pt x="80" y="58"/>
                    </a:lnTo>
                    <a:lnTo>
                      <a:pt x="67" y="94"/>
                    </a:lnTo>
                    <a:lnTo>
                      <a:pt x="0" y="129"/>
                    </a:lnTo>
                  </a:path>
                </a:pathLst>
              </a:custGeom>
              <a:noFill/>
              <a:ln w="0">
                <a:solidFill>
                  <a:srgbClr val="00FF00"/>
                </a:solidFill>
                <a:prstDash val="solid"/>
                <a:round/>
                <a:headEnd/>
                <a:tailEnd/>
              </a:ln>
            </p:spPr>
            <p:txBody>
              <a:bodyPr/>
              <a:lstStyle/>
              <a:p>
                <a:endParaRPr lang="en-US"/>
              </a:p>
            </p:txBody>
          </p:sp>
          <p:sp>
            <p:nvSpPr>
              <p:cNvPr id="22732" name="Line 59"/>
              <p:cNvSpPr>
                <a:spLocks noChangeShapeType="1"/>
              </p:cNvSpPr>
              <p:nvPr/>
            </p:nvSpPr>
            <p:spPr bwMode="auto">
              <a:xfrm flipH="1">
                <a:off x="1398" y="817"/>
                <a:ext cx="116" cy="0"/>
              </a:xfrm>
              <a:prstGeom prst="line">
                <a:avLst/>
              </a:prstGeom>
              <a:noFill/>
              <a:ln w="0">
                <a:solidFill>
                  <a:srgbClr val="00FF00"/>
                </a:solidFill>
                <a:round/>
                <a:headEnd/>
                <a:tailEnd/>
              </a:ln>
            </p:spPr>
            <p:txBody>
              <a:bodyPr/>
              <a:lstStyle/>
              <a:p>
                <a:endParaRPr lang="en-US"/>
              </a:p>
            </p:txBody>
          </p:sp>
          <p:sp>
            <p:nvSpPr>
              <p:cNvPr id="22733" name="Freeform 60"/>
              <p:cNvSpPr>
                <a:spLocks/>
              </p:cNvSpPr>
              <p:nvPr/>
            </p:nvSpPr>
            <p:spPr bwMode="auto">
              <a:xfrm>
                <a:off x="1395" y="1014"/>
                <a:ext cx="26" cy="21"/>
              </a:xfrm>
              <a:custGeom>
                <a:avLst/>
                <a:gdLst>
                  <a:gd name="T0" fmla="*/ 7 w 101"/>
                  <a:gd name="T1" fmla="*/ 0 h 83"/>
                  <a:gd name="T2" fmla="*/ 6 w 101"/>
                  <a:gd name="T3" fmla="*/ 2 h 83"/>
                  <a:gd name="T4" fmla="*/ 4 w 101"/>
                  <a:gd name="T5" fmla="*/ 3 h 83"/>
                  <a:gd name="T6" fmla="*/ 2 w 101"/>
                  <a:gd name="T7" fmla="*/ 4 h 83"/>
                  <a:gd name="T8" fmla="*/ 0 w 101"/>
                  <a:gd name="T9" fmla="*/ 5 h 83"/>
                  <a:gd name="T10" fmla="*/ 0 60000 65536"/>
                  <a:gd name="T11" fmla="*/ 0 60000 65536"/>
                  <a:gd name="T12" fmla="*/ 0 60000 65536"/>
                  <a:gd name="T13" fmla="*/ 0 60000 65536"/>
                  <a:gd name="T14" fmla="*/ 0 60000 65536"/>
                  <a:gd name="T15" fmla="*/ 0 w 101"/>
                  <a:gd name="T16" fmla="*/ 0 h 83"/>
                  <a:gd name="T17" fmla="*/ 101 w 101"/>
                  <a:gd name="T18" fmla="*/ 83 h 83"/>
                </a:gdLst>
                <a:ahLst/>
                <a:cxnLst>
                  <a:cxn ang="T10">
                    <a:pos x="T0" y="T1"/>
                  </a:cxn>
                  <a:cxn ang="T11">
                    <a:pos x="T2" y="T3"/>
                  </a:cxn>
                  <a:cxn ang="T12">
                    <a:pos x="T4" y="T5"/>
                  </a:cxn>
                  <a:cxn ang="T13">
                    <a:pos x="T6" y="T7"/>
                  </a:cxn>
                  <a:cxn ang="T14">
                    <a:pos x="T8" y="T9"/>
                  </a:cxn>
                </a:cxnLst>
                <a:rect l="T15" t="T16" r="T17" b="T18"/>
                <a:pathLst>
                  <a:path w="101" h="83">
                    <a:moveTo>
                      <a:pt x="101" y="0"/>
                    </a:moveTo>
                    <a:lnTo>
                      <a:pt x="92" y="33"/>
                    </a:lnTo>
                    <a:lnTo>
                      <a:pt x="67" y="51"/>
                    </a:lnTo>
                    <a:lnTo>
                      <a:pt x="29" y="69"/>
                    </a:lnTo>
                    <a:lnTo>
                      <a:pt x="0" y="83"/>
                    </a:lnTo>
                  </a:path>
                </a:pathLst>
              </a:custGeom>
              <a:noFill/>
              <a:ln w="0">
                <a:solidFill>
                  <a:srgbClr val="00FF00"/>
                </a:solidFill>
                <a:prstDash val="solid"/>
                <a:round/>
                <a:headEnd/>
                <a:tailEnd/>
              </a:ln>
            </p:spPr>
            <p:txBody>
              <a:bodyPr/>
              <a:lstStyle/>
              <a:p>
                <a:endParaRPr lang="en-US"/>
              </a:p>
            </p:txBody>
          </p:sp>
          <p:sp>
            <p:nvSpPr>
              <p:cNvPr id="22734" name="Freeform 61"/>
              <p:cNvSpPr>
                <a:spLocks/>
              </p:cNvSpPr>
              <p:nvPr/>
            </p:nvSpPr>
            <p:spPr bwMode="auto">
              <a:xfrm>
                <a:off x="1395" y="1042"/>
                <a:ext cx="22" cy="20"/>
              </a:xfrm>
              <a:custGeom>
                <a:avLst/>
                <a:gdLst>
                  <a:gd name="T0" fmla="*/ 5 w 89"/>
                  <a:gd name="T1" fmla="*/ 0 h 79"/>
                  <a:gd name="T2" fmla="*/ 5 w 89"/>
                  <a:gd name="T3" fmla="*/ 3 h 79"/>
                  <a:gd name="T4" fmla="*/ 4 w 89"/>
                  <a:gd name="T5" fmla="*/ 4 h 79"/>
                  <a:gd name="T6" fmla="*/ 0 w 89"/>
                  <a:gd name="T7" fmla="*/ 5 h 79"/>
                  <a:gd name="T8" fmla="*/ 0 60000 65536"/>
                  <a:gd name="T9" fmla="*/ 0 60000 65536"/>
                  <a:gd name="T10" fmla="*/ 0 60000 65536"/>
                  <a:gd name="T11" fmla="*/ 0 60000 65536"/>
                  <a:gd name="T12" fmla="*/ 0 w 89"/>
                  <a:gd name="T13" fmla="*/ 0 h 79"/>
                  <a:gd name="T14" fmla="*/ 89 w 89"/>
                  <a:gd name="T15" fmla="*/ 79 h 79"/>
                </a:gdLst>
                <a:ahLst/>
                <a:cxnLst>
                  <a:cxn ang="T8">
                    <a:pos x="T0" y="T1"/>
                  </a:cxn>
                  <a:cxn ang="T9">
                    <a:pos x="T2" y="T3"/>
                  </a:cxn>
                  <a:cxn ang="T10">
                    <a:pos x="T4" y="T5"/>
                  </a:cxn>
                  <a:cxn ang="T11">
                    <a:pos x="T6" y="T7"/>
                  </a:cxn>
                </a:cxnLst>
                <a:rect l="T12" t="T13" r="T14" b="T15"/>
                <a:pathLst>
                  <a:path w="89" h="79">
                    <a:moveTo>
                      <a:pt x="89" y="0"/>
                    </a:moveTo>
                    <a:lnTo>
                      <a:pt x="81" y="39"/>
                    </a:lnTo>
                    <a:lnTo>
                      <a:pt x="62" y="58"/>
                    </a:lnTo>
                    <a:lnTo>
                      <a:pt x="0" y="79"/>
                    </a:lnTo>
                  </a:path>
                </a:pathLst>
              </a:custGeom>
              <a:noFill/>
              <a:ln w="0">
                <a:solidFill>
                  <a:srgbClr val="00FF00"/>
                </a:solidFill>
                <a:prstDash val="solid"/>
                <a:round/>
                <a:headEnd/>
                <a:tailEnd/>
              </a:ln>
            </p:spPr>
            <p:txBody>
              <a:bodyPr/>
              <a:lstStyle/>
              <a:p>
                <a:endParaRPr lang="en-US"/>
              </a:p>
            </p:txBody>
          </p:sp>
          <p:sp>
            <p:nvSpPr>
              <p:cNvPr id="22735" name="Freeform 62"/>
              <p:cNvSpPr>
                <a:spLocks/>
              </p:cNvSpPr>
              <p:nvPr/>
            </p:nvSpPr>
            <p:spPr bwMode="auto">
              <a:xfrm>
                <a:off x="1516" y="462"/>
                <a:ext cx="286" cy="313"/>
              </a:xfrm>
              <a:custGeom>
                <a:avLst/>
                <a:gdLst>
                  <a:gd name="T0" fmla="*/ 0 w 1142"/>
                  <a:gd name="T1" fmla="*/ 78 h 1252"/>
                  <a:gd name="T2" fmla="*/ 1 w 1142"/>
                  <a:gd name="T3" fmla="*/ 78 h 1252"/>
                  <a:gd name="T4" fmla="*/ 3 w 1142"/>
                  <a:gd name="T5" fmla="*/ 78 h 1252"/>
                  <a:gd name="T6" fmla="*/ 7 w 1142"/>
                  <a:gd name="T7" fmla="*/ 77 h 1252"/>
                  <a:gd name="T8" fmla="*/ 9 w 1142"/>
                  <a:gd name="T9" fmla="*/ 76 h 1252"/>
                  <a:gd name="T10" fmla="*/ 10 w 1142"/>
                  <a:gd name="T11" fmla="*/ 75 h 1252"/>
                  <a:gd name="T12" fmla="*/ 12 w 1142"/>
                  <a:gd name="T13" fmla="*/ 73 h 1252"/>
                  <a:gd name="T14" fmla="*/ 13 w 1142"/>
                  <a:gd name="T15" fmla="*/ 71 h 1252"/>
                  <a:gd name="T16" fmla="*/ 14 w 1142"/>
                  <a:gd name="T17" fmla="*/ 69 h 1252"/>
                  <a:gd name="T18" fmla="*/ 14 w 1142"/>
                  <a:gd name="T19" fmla="*/ 66 h 1252"/>
                  <a:gd name="T20" fmla="*/ 14 w 1142"/>
                  <a:gd name="T21" fmla="*/ 62 h 1252"/>
                  <a:gd name="T22" fmla="*/ 13 w 1142"/>
                  <a:gd name="T23" fmla="*/ 58 h 1252"/>
                  <a:gd name="T24" fmla="*/ 12 w 1142"/>
                  <a:gd name="T25" fmla="*/ 56 h 1252"/>
                  <a:gd name="T26" fmla="*/ 11 w 1142"/>
                  <a:gd name="T27" fmla="*/ 53 h 1252"/>
                  <a:gd name="T28" fmla="*/ 10 w 1142"/>
                  <a:gd name="T29" fmla="*/ 52 h 1252"/>
                  <a:gd name="T30" fmla="*/ 9 w 1142"/>
                  <a:gd name="T31" fmla="*/ 51 h 1252"/>
                  <a:gd name="T32" fmla="*/ 8 w 1142"/>
                  <a:gd name="T33" fmla="*/ 50 h 1252"/>
                  <a:gd name="T34" fmla="*/ 7 w 1142"/>
                  <a:gd name="T35" fmla="*/ 48 h 1252"/>
                  <a:gd name="T36" fmla="*/ 6 w 1142"/>
                  <a:gd name="T37" fmla="*/ 46 h 1252"/>
                  <a:gd name="T38" fmla="*/ 7 w 1142"/>
                  <a:gd name="T39" fmla="*/ 43 h 1252"/>
                  <a:gd name="T40" fmla="*/ 8 w 1142"/>
                  <a:gd name="T41" fmla="*/ 39 h 1252"/>
                  <a:gd name="T42" fmla="*/ 11 w 1142"/>
                  <a:gd name="T43" fmla="*/ 35 h 1252"/>
                  <a:gd name="T44" fmla="*/ 13 w 1142"/>
                  <a:gd name="T45" fmla="*/ 33 h 1252"/>
                  <a:gd name="T46" fmla="*/ 15 w 1142"/>
                  <a:gd name="T47" fmla="*/ 31 h 1252"/>
                  <a:gd name="T48" fmla="*/ 18 w 1142"/>
                  <a:gd name="T49" fmla="*/ 28 h 1252"/>
                  <a:gd name="T50" fmla="*/ 21 w 1142"/>
                  <a:gd name="T51" fmla="*/ 26 h 1252"/>
                  <a:gd name="T52" fmla="*/ 26 w 1142"/>
                  <a:gd name="T53" fmla="*/ 23 h 1252"/>
                  <a:gd name="T54" fmla="*/ 30 w 1142"/>
                  <a:gd name="T55" fmla="*/ 20 h 1252"/>
                  <a:gd name="T56" fmla="*/ 33 w 1142"/>
                  <a:gd name="T57" fmla="*/ 18 h 1252"/>
                  <a:gd name="T58" fmla="*/ 37 w 1142"/>
                  <a:gd name="T59" fmla="*/ 15 h 1252"/>
                  <a:gd name="T60" fmla="*/ 39 w 1142"/>
                  <a:gd name="T61" fmla="*/ 14 h 1252"/>
                  <a:gd name="T62" fmla="*/ 44 w 1142"/>
                  <a:gd name="T63" fmla="*/ 11 h 1252"/>
                  <a:gd name="T64" fmla="*/ 47 w 1142"/>
                  <a:gd name="T65" fmla="*/ 10 h 1252"/>
                  <a:gd name="T66" fmla="*/ 50 w 1142"/>
                  <a:gd name="T67" fmla="*/ 9 h 1252"/>
                  <a:gd name="T68" fmla="*/ 54 w 1142"/>
                  <a:gd name="T69" fmla="*/ 6 h 1252"/>
                  <a:gd name="T70" fmla="*/ 58 w 1142"/>
                  <a:gd name="T71" fmla="*/ 5 h 1252"/>
                  <a:gd name="T72" fmla="*/ 63 w 1142"/>
                  <a:gd name="T73" fmla="*/ 2 h 1252"/>
                  <a:gd name="T74" fmla="*/ 66 w 1142"/>
                  <a:gd name="T75" fmla="*/ 1 h 1252"/>
                  <a:gd name="T76" fmla="*/ 68 w 1142"/>
                  <a:gd name="T77" fmla="*/ 0 h 1252"/>
                  <a:gd name="T78" fmla="*/ 71 w 1142"/>
                  <a:gd name="T79" fmla="*/ 0 h 1252"/>
                  <a:gd name="T80" fmla="*/ 72 w 1142"/>
                  <a:gd name="T81" fmla="*/ 2 h 1252"/>
                  <a:gd name="T82" fmla="*/ 71 w 1142"/>
                  <a:gd name="T83" fmla="*/ 5 h 1252"/>
                  <a:gd name="T84" fmla="*/ 69 w 1142"/>
                  <a:gd name="T85" fmla="*/ 7 h 1252"/>
                  <a:gd name="T86" fmla="*/ 67 w 1142"/>
                  <a:gd name="T87" fmla="*/ 9 h 1252"/>
                  <a:gd name="T88" fmla="*/ 67 w 1142"/>
                  <a:gd name="T89" fmla="*/ 10 h 1252"/>
                  <a:gd name="T90" fmla="*/ 64 w 1142"/>
                  <a:gd name="T91" fmla="*/ 12 h 1252"/>
                  <a:gd name="T92" fmla="*/ 61 w 1142"/>
                  <a:gd name="T93" fmla="*/ 13 h 1252"/>
                  <a:gd name="T94" fmla="*/ 48 w 1142"/>
                  <a:gd name="T95" fmla="*/ 19 h 12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2"/>
                  <a:gd name="T145" fmla="*/ 0 h 1252"/>
                  <a:gd name="T146" fmla="*/ 1142 w 1142"/>
                  <a:gd name="T147" fmla="*/ 1252 h 12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2" h="1252">
                    <a:moveTo>
                      <a:pt x="0" y="1250"/>
                    </a:moveTo>
                    <a:lnTo>
                      <a:pt x="15" y="1250"/>
                    </a:lnTo>
                    <a:lnTo>
                      <a:pt x="47" y="1252"/>
                    </a:lnTo>
                    <a:lnTo>
                      <a:pt x="105" y="1232"/>
                    </a:lnTo>
                    <a:lnTo>
                      <a:pt x="134" y="1218"/>
                    </a:lnTo>
                    <a:lnTo>
                      <a:pt x="160" y="1199"/>
                    </a:lnTo>
                    <a:lnTo>
                      <a:pt x="195" y="1164"/>
                    </a:lnTo>
                    <a:lnTo>
                      <a:pt x="209" y="1128"/>
                    </a:lnTo>
                    <a:lnTo>
                      <a:pt x="217" y="1097"/>
                    </a:lnTo>
                    <a:lnTo>
                      <a:pt x="223" y="1054"/>
                    </a:lnTo>
                    <a:lnTo>
                      <a:pt x="218" y="987"/>
                    </a:lnTo>
                    <a:lnTo>
                      <a:pt x="207" y="936"/>
                    </a:lnTo>
                    <a:lnTo>
                      <a:pt x="195" y="899"/>
                    </a:lnTo>
                    <a:lnTo>
                      <a:pt x="174" y="853"/>
                    </a:lnTo>
                    <a:lnTo>
                      <a:pt x="151" y="831"/>
                    </a:lnTo>
                    <a:lnTo>
                      <a:pt x="139" y="817"/>
                    </a:lnTo>
                    <a:lnTo>
                      <a:pt x="123" y="796"/>
                    </a:lnTo>
                    <a:lnTo>
                      <a:pt x="106" y="765"/>
                    </a:lnTo>
                    <a:lnTo>
                      <a:pt x="100" y="737"/>
                    </a:lnTo>
                    <a:lnTo>
                      <a:pt x="103" y="685"/>
                    </a:lnTo>
                    <a:lnTo>
                      <a:pt x="130" y="616"/>
                    </a:lnTo>
                    <a:lnTo>
                      <a:pt x="166" y="559"/>
                    </a:lnTo>
                    <a:lnTo>
                      <a:pt x="199" y="526"/>
                    </a:lnTo>
                    <a:lnTo>
                      <a:pt x="234" y="496"/>
                    </a:lnTo>
                    <a:lnTo>
                      <a:pt x="286" y="453"/>
                    </a:lnTo>
                    <a:lnTo>
                      <a:pt x="328" y="424"/>
                    </a:lnTo>
                    <a:lnTo>
                      <a:pt x="414" y="363"/>
                    </a:lnTo>
                    <a:lnTo>
                      <a:pt x="470" y="326"/>
                    </a:lnTo>
                    <a:lnTo>
                      <a:pt x="526" y="287"/>
                    </a:lnTo>
                    <a:lnTo>
                      <a:pt x="589" y="243"/>
                    </a:lnTo>
                    <a:lnTo>
                      <a:pt x="622" y="229"/>
                    </a:lnTo>
                    <a:lnTo>
                      <a:pt x="703" y="186"/>
                    </a:lnTo>
                    <a:lnTo>
                      <a:pt x="747" y="164"/>
                    </a:lnTo>
                    <a:lnTo>
                      <a:pt x="791" y="142"/>
                    </a:lnTo>
                    <a:lnTo>
                      <a:pt x="862" y="100"/>
                    </a:lnTo>
                    <a:lnTo>
                      <a:pt x="922" y="72"/>
                    </a:lnTo>
                    <a:lnTo>
                      <a:pt x="999" y="33"/>
                    </a:lnTo>
                    <a:lnTo>
                      <a:pt x="1060" y="9"/>
                    </a:lnTo>
                    <a:lnTo>
                      <a:pt x="1085" y="0"/>
                    </a:lnTo>
                    <a:lnTo>
                      <a:pt x="1130" y="4"/>
                    </a:lnTo>
                    <a:lnTo>
                      <a:pt x="1142" y="36"/>
                    </a:lnTo>
                    <a:lnTo>
                      <a:pt x="1132" y="78"/>
                    </a:lnTo>
                    <a:lnTo>
                      <a:pt x="1096" y="121"/>
                    </a:lnTo>
                    <a:lnTo>
                      <a:pt x="1068" y="134"/>
                    </a:lnTo>
                    <a:lnTo>
                      <a:pt x="1065" y="167"/>
                    </a:lnTo>
                    <a:lnTo>
                      <a:pt x="1022" y="197"/>
                    </a:lnTo>
                    <a:lnTo>
                      <a:pt x="975" y="211"/>
                    </a:lnTo>
                    <a:lnTo>
                      <a:pt x="763" y="308"/>
                    </a:lnTo>
                  </a:path>
                </a:pathLst>
              </a:custGeom>
              <a:noFill/>
              <a:ln w="0">
                <a:solidFill>
                  <a:srgbClr val="00FF00"/>
                </a:solidFill>
                <a:prstDash val="solid"/>
                <a:round/>
                <a:headEnd/>
                <a:tailEnd/>
              </a:ln>
            </p:spPr>
            <p:txBody>
              <a:bodyPr/>
              <a:lstStyle/>
              <a:p>
                <a:endParaRPr lang="en-US"/>
              </a:p>
            </p:txBody>
          </p:sp>
          <p:sp>
            <p:nvSpPr>
              <p:cNvPr id="22736" name="Freeform 63"/>
              <p:cNvSpPr>
                <a:spLocks/>
              </p:cNvSpPr>
              <p:nvPr/>
            </p:nvSpPr>
            <p:spPr bwMode="auto">
              <a:xfrm>
                <a:off x="1681" y="515"/>
                <a:ext cx="90" cy="64"/>
              </a:xfrm>
              <a:custGeom>
                <a:avLst/>
                <a:gdLst>
                  <a:gd name="T0" fmla="*/ 20 w 360"/>
                  <a:gd name="T1" fmla="*/ 0 h 255"/>
                  <a:gd name="T2" fmla="*/ 22 w 360"/>
                  <a:gd name="T3" fmla="*/ 0 h 255"/>
                  <a:gd name="T4" fmla="*/ 23 w 360"/>
                  <a:gd name="T5" fmla="*/ 3 h 255"/>
                  <a:gd name="T6" fmla="*/ 21 w 360"/>
                  <a:gd name="T7" fmla="*/ 5 h 255"/>
                  <a:gd name="T8" fmla="*/ 18 w 360"/>
                  <a:gd name="T9" fmla="*/ 8 h 255"/>
                  <a:gd name="T10" fmla="*/ 15 w 360"/>
                  <a:gd name="T11" fmla="*/ 10 h 255"/>
                  <a:gd name="T12" fmla="*/ 0 w 360"/>
                  <a:gd name="T13" fmla="*/ 16 h 255"/>
                  <a:gd name="T14" fmla="*/ 0 60000 65536"/>
                  <a:gd name="T15" fmla="*/ 0 60000 65536"/>
                  <a:gd name="T16" fmla="*/ 0 60000 65536"/>
                  <a:gd name="T17" fmla="*/ 0 60000 65536"/>
                  <a:gd name="T18" fmla="*/ 0 60000 65536"/>
                  <a:gd name="T19" fmla="*/ 0 60000 65536"/>
                  <a:gd name="T20" fmla="*/ 0 60000 65536"/>
                  <a:gd name="T21" fmla="*/ 0 w 360"/>
                  <a:gd name="T22" fmla="*/ 0 h 255"/>
                  <a:gd name="T23" fmla="*/ 360 w 360"/>
                  <a:gd name="T24" fmla="*/ 255 h 2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 h="255">
                    <a:moveTo>
                      <a:pt x="318" y="0"/>
                    </a:moveTo>
                    <a:lnTo>
                      <a:pt x="355" y="4"/>
                    </a:lnTo>
                    <a:lnTo>
                      <a:pt x="360" y="41"/>
                    </a:lnTo>
                    <a:lnTo>
                      <a:pt x="341" y="73"/>
                    </a:lnTo>
                    <a:lnTo>
                      <a:pt x="291" y="122"/>
                    </a:lnTo>
                    <a:lnTo>
                      <a:pt x="235" y="165"/>
                    </a:lnTo>
                    <a:lnTo>
                      <a:pt x="0" y="255"/>
                    </a:lnTo>
                  </a:path>
                </a:pathLst>
              </a:custGeom>
              <a:noFill/>
              <a:ln w="0">
                <a:solidFill>
                  <a:srgbClr val="00FF00"/>
                </a:solidFill>
                <a:prstDash val="solid"/>
                <a:round/>
                <a:headEnd/>
                <a:tailEnd/>
              </a:ln>
            </p:spPr>
            <p:txBody>
              <a:bodyPr/>
              <a:lstStyle/>
              <a:p>
                <a:endParaRPr lang="en-US"/>
              </a:p>
            </p:txBody>
          </p:sp>
          <p:sp>
            <p:nvSpPr>
              <p:cNvPr id="22737" name="Freeform 64"/>
              <p:cNvSpPr>
                <a:spLocks/>
              </p:cNvSpPr>
              <p:nvPr/>
            </p:nvSpPr>
            <p:spPr bwMode="auto">
              <a:xfrm>
                <a:off x="1666" y="558"/>
                <a:ext cx="82" cy="49"/>
              </a:xfrm>
              <a:custGeom>
                <a:avLst/>
                <a:gdLst>
                  <a:gd name="T0" fmla="*/ 18 w 326"/>
                  <a:gd name="T1" fmla="*/ 0 h 196"/>
                  <a:gd name="T2" fmla="*/ 20 w 326"/>
                  <a:gd name="T3" fmla="*/ 1 h 196"/>
                  <a:gd name="T4" fmla="*/ 21 w 326"/>
                  <a:gd name="T5" fmla="*/ 4 h 196"/>
                  <a:gd name="T6" fmla="*/ 19 w 326"/>
                  <a:gd name="T7" fmla="*/ 6 h 196"/>
                  <a:gd name="T8" fmla="*/ 15 w 326"/>
                  <a:gd name="T9" fmla="*/ 8 h 196"/>
                  <a:gd name="T10" fmla="*/ 12 w 326"/>
                  <a:gd name="T11" fmla="*/ 9 h 196"/>
                  <a:gd name="T12" fmla="*/ 0 w 326"/>
                  <a:gd name="T13" fmla="*/ 12 h 196"/>
                  <a:gd name="T14" fmla="*/ 0 60000 65536"/>
                  <a:gd name="T15" fmla="*/ 0 60000 65536"/>
                  <a:gd name="T16" fmla="*/ 0 60000 65536"/>
                  <a:gd name="T17" fmla="*/ 0 60000 65536"/>
                  <a:gd name="T18" fmla="*/ 0 60000 65536"/>
                  <a:gd name="T19" fmla="*/ 0 60000 65536"/>
                  <a:gd name="T20" fmla="*/ 0 60000 65536"/>
                  <a:gd name="T21" fmla="*/ 0 w 326"/>
                  <a:gd name="T22" fmla="*/ 0 h 196"/>
                  <a:gd name="T23" fmla="*/ 326 w 326"/>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6" h="196">
                    <a:moveTo>
                      <a:pt x="279" y="0"/>
                    </a:moveTo>
                    <a:lnTo>
                      <a:pt x="318" y="17"/>
                    </a:lnTo>
                    <a:lnTo>
                      <a:pt x="326" y="60"/>
                    </a:lnTo>
                    <a:lnTo>
                      <a:pt x="293" y="102"/>
                    </a:lnTo>
                    <a:lnTo>
                      <a:pt x="242" y="129"/>
                    </a:lnTo>
                    <a:lnTo>
                      <a:pt x="194" y="147"/>
                    </a:lnTo>
                    <a:lnTo>
                      <a:pt x="0" y="196"/>
                    </a:lnTo>
                  </a:path>
                </a:pathLst>
              </a:custGeom>
              <a:noFill/>
              <a:ln w="0">
                <a:solidFill>
                  <a:srgbClr val="00FF00"/>
                </a:solidFill>
                <a:prstDash val="solid"/>
                <a:round/>
                <a:headEnd/>
                <a:tailEnd/>
              </a:ln>
            </p:spPr>
            <p:txBody>
              <a:bodyPr/>
              <a:lstStyle/>
              <a:p>
                <a:endParaRPr lang="en-US"/>
              </a:p>
            </p:txBody>
          </p:sp>
          <p:sp>
            <p:nvSpPr>
              <p:cNvPr id="22738" name="Freeform 65"/>
              <p:cNvSpPr>
                <a:spLocks/>
              </p:cNvSpPr>
              <p:nvPr/>
            </p:nvSpPr>
            <p:spPr bwMode="auto">
              <a:xfrm>
                <a:off x="1643" y="598"/>
                <a:ext cx="76" cy="32"/>
              </a:xfrm>
              <a:custGeom>
                <a:avLst/>
                <a:gdLst>
                  <a:gd name="T0" fmla="*/ 17 w 303"/>
                  <a:gd name="T1" fmla="*/ 0 h 130"/>
                  <a:gd name="T2" fmla="*/ 18 w 303"/>
                  <a:gd name="T3" fmla="*/ 1 h 130"/>
                  <a:gd name="T4" fmla="*/ 19 w 303"/>
                  <a:gd name="T5" fmla="*/ 2 h 130"/>
                  <a:gd name="T6" fmla="*/ 19 w 303"/>
                  <a:gd name="T7" fmla="*/ 5 h 130"/>
                  <a:gd name="T8" fmla="*/ 17 w 303"/>
                  <a:gd name="T9" fmla="*/ 7 h 130"/>
                  <a:gd name="T10" fmla="*/ 15 w 303"/>
                  <a:gd name="T11" fmla="*/ 7 h 130"/>
                  <a:gd name="T12" fmla="*/ 0 w 303"/>
                  <a:gd name="T13" fmla="*/ 8 h 130"/>
                  <a:gd name="T14" fmla="*/ 0 60000 65536"/>
                  <a:gd name="T15" fmla="*/ 0 60000 65536"/>
                  <a:gd name="T16" fmla="*/ 0 60000 65536"/>
                  <a:gd name="T17" fmla="*/ 0 60000 65536"/>
                  <a:gd name="T18" fmla="*/ 0 60000 65536"/>
                  <a:gd name="T19" fmla="*/ 0 60000 65536"/>
                  <a:gd name="T20" fmla="*/ 0 60000 65536"/>
                  <a:gd name="T21" fmla="*/ 0 w 303"/>
                  <a:gd name="T22" fmla="*/ 0 h 130"/>
                  <a:gd name="T23" fmla="*/ 303 w 303"/>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3" h="130">
                    <a:moveTo>
                      <a:pt x="263" y="0"/>
                    </a:moveTo>
                    <a:lnTo>
                      <a:pt x="286" y="13"/>
                    </a:lnTo>
                    <a:lnTo>
                      <a:pt x="303" y="39"/>
                    </a:lnTo>
                    <a:lnTo>
                      <a:pt x="300" y="90"/>
                    </a:lnTo>
                    <a:lnTo>
                      <a:pt x="277" y="111"/>
                    </a:lnTo>
                    <a:lnTo>
                      <a:pt x="244" y="119"/>
                    </a:lnTo>
                    <a:lnTo>
                      <a:pt x="0" y="130"/>
                    </a:lnTo>
                  </a:path>
                </a:pathLst>
              </a:custGeom>
              <a:noFill/>
              <a:ln w="0">
                <a:solidFill>
                  <a:srgbClr val="00FF00"/>
                </a:solidFill>
                <a:prstDash val="solid"/>
                <a:round/>
                <a:headEnd/>
                <a:tailEnd/>
              </a:ln>
            </p:spPr>
            <p:txBody>
              <a:bodyPr/>
              <a:lstStyle/>
              <a:p>
                <a:endParaRPr lang="en-US"/>
              </a:p>
            </p:txBody>
          </p:sp>
          <p:sp>
            <p:nvSpPr>
              <p:cNvPr id="22739" name="Freeform 66"/>
              <p:cNvSpPr>
                <a:spLocks/>
              </p:cNvSpPr>
              <p:nvPr/>
            </p:nvSpPr>
            <p:spPr bwMode="auto">
              <a:xfrm>
                <a:off x="1650" y="627"/>
                <a:ext cx="70" cy="31"/>
              </a:xfrm>
              <a:custGeom>
                <a:avLst/>
                <a:gdLst>
                  <a:gd name="T0" fmla="*/ 14 w 281"/>
                  <a:gd name="T1" fmla="*/ 0 h 123"/>
                  <a:gd name="T2" fmla="*/ 16 w 281"/>
                  <a:gd name="T3" fmla="*/ 1 h 123"/>
                  <a:gd name="T4" fmla="*/ 17 w 281"/>
                  <a:gd name="T5" fmla="*/ 2 h 123"/>
                  <a:gd name="T6" fmla="*/ 17 w 281"/>
                  <a:gd name="T7" fmla="*/ 5 h 123"/>
                  <a:gd name="T8" fmla="*/ 15 w 281"/>
                  <a:gd name="T9" fmla="*/ 7 h 123"/>
                  <a:gd name="T10" fmla="*/ 0 w 281"/>
                  <a:gd name="T11" fmla="*/ 8 h 123"/>
                  <a:gd name="T12" fmla="*/ 0 60000 65536"/>
                  <a:gd name="T13" fmla="*/ 0 60000 65536"/>
                  <a:gd name="T14" fmla="*/ 0 60000 65536"/>
                  <a:gd name="T15" fmla="*/ 0 60000 65536"/>
                  <a:gd name="T16" fmla="*/ 0 60000 65536"/>
                  <a:gd name="T17" fmla="*/ 0 60000 65536"/>
                  <a:gd name="T18" fmla="*/ 0 w 281"/>
                  <a:gd name="T19" fmla="*/ 0 h 123"/>
                  <a:gd name="T20" fmla="*/ 281 w 281"/>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281" h="123">
                    <a:moveTo>
                      <a:pt x="224" y="0"/>
                    </a:moveTo>
                    <a:lnTo>
                      <a:pt x="262" y="14"/>
                    </a:lnTo>
                    <a:lnTo>
                      <a:pt x="277" y="30"/>
                    </a:lnTo>
                    <a:lnTo>
                      <a:pt x="281" y="79"/>
                    </a:lnTo>
                    <a:lnTo>
                      <a:pt x="240" y="103"/>
                    </a:lnTo>
                    <a:lnTo>
                      <a:pt x="0" y="123"/>
                    </a:lnTo>
                  </a:path>
                </a:pathLst>
              </a:custGeom>
              <a:noFill/>
              <a:ln w="0">
                <a:solidFill>
                  <a:srgbClr val="00FF00"/>
                </a:solidFill>
                <a:prstDash val="solid"/>
                <a:round/>
                <a:headEnd/>
                <a:tailEnd/>
              </a:ln>
            </p:spPr>
            <p:txBody>
              <a:bodyPr/>
              <a:lstStyle/>
              <a:p>
                <a:endParaRPr lang="en-US"/>
              </a:p>
            </p:txBody>
          </p:sp>
          <p:sp>
            <p:nvSpPr>
              <p:cNvPr id="22740" name="Freeform 67"/>
              <p:cNvSpPr>
                <a:spLocks/>
              </p:cNvSpPr>
              <p:nvPr/>
            </p:nvSpPr>
            <p:spPr bwMode="auto">
              <a:xfrm>
                <a:off x="1647" y="654"/>
                <a:ext cx="72" cy="27"/>
              </a:xfrm>
              <a:custGeom>
                <a:avLst/>
                <a:gdLst>
                  <a:gd name="T0" fmla="*/ 15 w 289"/>
                  <a:gd name="T1" fmla="*/ 0 h 107"/>
                  <a:gd name="T2" fmla="*/ 17 w 289"/>
                  <a:gd name="T3" fmla="*/ 1 h 107"/>
                  <a:gd name="T4" fmla="*/ 18 w 289"/>
                  <a:gd name="T5" fmla="*/ 3 h 107"/>
                  <a:gd name="T6" fmla="*/ 18 w 289"/>
                  <a:gd name="T7" fmla="*/ 5 h 107"/>
                  <a:gd name="T8" fmla="*/ 17 w 289"/>
                  <a:gd name="T9" fmla="*/ 7 h 107"/>
                  <a:gd name="T10" fmla="*/ 14 w 289"/>
                  <a:gd name="T11" fmla="*/ 7 h 107"/>
                  <a:gd name="T12" fmla="*/ 0 w 289"/>
                  <a:gd name="T13" fmla="*/ 7 h 107"/>
                  <a:gd name="T14" fmla="*/ 0 60000 65536"/>
                  <a:gd name="T15" fmla="*/ 0 60000 65536"/>
                  <a:gd name="T16" fmla="*/ 0 60000 65536"/>
                  <a:gd name="T17" fmla="*/ 0 60000 65536"/>
                  <a:gd name="T18" fmla="*/ 0 60000 65536"/>
                  <a:gd name="T19" fmla="*/ 0 60000 65536"/>
                  <a:gd name="T20" fmla="*/ 0 60000 65536"/>
                  <a:gd name="T21" fmla="*/ 0 w 289"/>
                  <a:gd name="T22" fmla="*/ 0 h 107"/>
                  <a:gd name="T23" fmla="*/ 289 w 289"/>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9" h="107">
                    <a:moveTo>
                      <a:pt x="242" y="0"/>
                    </a:moveTo>
                    <a:lnTo>
                      <a:pt x="274" y="20"/>
                    </a:lnTo>
                    <a:lnTo>
                      <a:pt x="289" y="48"/>
                    </a:lnTo>
                    <a:lnTo>
                      <a:pt x="289" y="79"/>
                    </a:lnTo>
                    <a:lnTo>
                      <a:pt x="270" y="103"/>
                    </a:lnTo>
                    <a:lnTo>
                      <a:pt x="231" y="107"/>
                    </a:lnTo>
                    <a:lnTo>
                      <a:pt x="0" y="103"/>
                    </a:lnTo>
                  </a:path>
                </a:pathLst>
              </a:custGeom>
              <a:noFill/>
              <a:ln w="0">
                <a:solidFill>
                  <a:srgbClr val="00FF00"/>
                </a:solidFill>
                <a:prstDash val="solid"/>
                <a:round/>
                <a:headEnd/>
                <a:tailEnd/>
              </a:ln>
            </p:spPr>
            <p:txBody>
              <a:bodyPr/>
              <a:lstStyle/>
              <a:p>
                <a:endParaRPr lang="en-US"/>
              </a:p>
            </p:txBody>
          </p:sp>
          <p:sp>
            <p:nvSpPr>
              <p:cNvPr id="22741" name="Freeform 68"/>
              <p:cNvSpPr>
                <a:spLocks/>
              </p:cNvSpPr>
              <p:nvPr/>
            </p:nvSpPr>
            <p:spPr bwMode="auto">
              <a:xfrm>
                <a:off x="1648" y="681"/>
                <a:ext cx="71" cy="28"/>
              </a:xfrm>
              <a:custGeom>
                <a:avLst/>
                <a:gdLst>
                  <a:gd name="T0" fmla="*/ 14 w 284"/>
                  <a:gd name="T1" fmla="*/ 0 h 110"/>
                  <a:gd name="T2" fmla="*/ 17 w 284"/>
                  <a:gd name="T3" fmla="*/ 2 h 110"/>
                  <a:gd name="T4" fmla="*/ 18 w 284"/>
                  <a:gd name="T5" fmla="*/ 3 h 110"/>
                  <a:gd name="T6" fmla="*/ 18 w 284"/>
                  <a:gd name="T7" fmla="*/ 5 h 110"/>
                  <a:gd name="T8" fmla="*/ 16 w 284"/>
                  <a:gd name="T9" fmla="*/ 6 h 110"/>
                  <a:gd name="T10" fmla="*/ 13 w 284"/>
                  <a:gd name="T11" fmla="*/ 7 h 110"/>
                  <a:gd name="T12" fmla="*/ 0 w 284"/>
                  <a:gd name="T13" fmla="*/ 6 h 110"/>
                  <a:gd name="T14" fmla="*/ 0 60000 65536"/>
                  <a:gd name="T15" fmla="*/ 0 60000 65536"/>
                  <a:gd name="T16" fmla="*/ 0 60000 65536"/>
                  <a:gd name="T17" fmla="*/ 0 60000 65536"/>
                  <a:gd name="T18" fmla="*/ 0 60000 65536"/>
                  <a:gd name="T19" fmla="*/ 0 60000 65536"/>
                  <a:gd name="T20" fmla="*/ 0 60000 65536"/>
                  <a:gd name="T21" fmla="*/ 0 w 284"/>
                  <a:gd name="T22" fmla="*/ 0 h 110"/>
                  <a:gd name="T23" fmla="*/ 284 w 284"/>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4" h="110">
                    <a:moveTo>
                      <a:pt x="228" y="0"/>
                    </a:moveTo>
                    <a:lnTo>
                      <a:pt x="269" y="23"/>
                    </a:lnTo>
                    <a:lnTo>
                      <a:pt x="284" y="44"/>
                    </a:lnTo>
                    <a:lnTo>
                      <a:pt x="281" y="80"/>
                    </a:lnTo>
                    <a:lnTo>
                      <a:pt x="258" y="99"/>
                    </a:lnTo>
                    <a:lnTo>
                      <a:pt x="206" y="110"/>
                    </a:lnTo>
                    <a:lnTo>
                      <a:pt x="0" y="99"/>
                    </a:lnTo>
                  </a:path>
                </a:pathLst>
              </a:custGeom>
              <a:noFill/>
              <a:ln w="0">
                <a:solidFill>
                  <a:srgbClr val="00FF00"/>
                </a:solidFill>
                <a:prstDash val="solid"/>
                <a:round/>
                <a:headEnd/>
                <a:tailEnd/>
              </a:ln>
            </p:spPr>
            <p:txBody>
              <a:bodyPr/>
              <a:lstStyle/>
              <a:p>
                <a:endParaRPr lang="en-US"/>
              </a:p>
            </p:txBody>
          </p:sp>
          <p:sp>
            <p:nvSpPr>
              <p:cNvPr id="22742" name="Freeform 69"/>
              <p:cNvSpPr>
                <a:spLocks/>
              </p:cNvSpPr>
              <p:nvPr/>
            </p:nvSpPr>
            <p:spPr bwMode="auto">
              <a:xfrm>
                <a:off x="1646" y="710"/>
                <a:ext cx="66" cy="26"/>
              </a:xfrm>
              <a:custGeom>
                <a:avLst/>
                <a:gdLst>
                  <a:gd name="T0" fmla="*/ 14 w 261"/>
                  <a:gd name="T1" fmla="*/ 0 h 106"/>
                  <a:gd name="T2" fmla="*/ 16 w 261"/>
                  <a:gd name="T3" fmla="*/ 1 h 106"/>
                  <a:gd name="T4" fmla="*/ 17 w 261"/>
                  <a:gd name="T5" fmla="*/ 3 h 106"/>
                  <a:gd name="T6" fmla="*/ 16 w 261"/>
                  <a:gd name="T7" fmla="*/ 5 h 106"/>
                  <a:gd name="T8" fmla="*/ 14 w 261"/>
                  <a:gd name="T9" fmla="*/ 6 h 106"/>
                  <a:gd name="T10" fmla="*/ 0 w 261"/>
                  <a:gd name="T11" fmla="*/ 6 h 106"/>
                  <a:gd name="T12" fmla="*/ 0 60000 65536"/>
                  <a:gd name="T13" fmla="*/ 0 60000 65536"/>
                  <a:gd name="T14" fmla="*/ 0 60000 65536"/>
                  <a:gd name="T15" fmla="*/ 0 60000 65536"/>
                  <a:gd name="T16" fmla="*/ 0 60000 65536"/>
                  <a:gd name="T17" fmla="*/ 0 60000 65536"/>
                  <a:gd name="T18" fmla="*/ 0 w 261"/>
                  <a:gd name="T19" fmla="*/ 0 h 106"/>
                  <a:gd name="T20" fmla="*/ 261 w 261"/>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261" h="106">
                    <a:moveTo>
                      <a:pt x="224" y="0"/>
                    </a:moveTo>
                    <a:lnTo>
                      <a:pt x="251" y="26"/>
                    </a:lnTo>
                    <a:lnTo>
                      <a:pt x="261" y="56"/>
                    </a:lnTo>
                    <a:lnTo>
                      <a:pt x="246" y="89"/>
                    </a:lnTo>
                    <a:lnTo>
                      <a:pt x="213" y="106"/>
                    </a:lnTo>
                    <a:lnTo>
                      <a:pt x="0" y="96"/>
                    </a:lnTo>
                  </a:path>
                </a:pathLst>
              </a:custGeom>
              <a:noFill/>
              <a:ln w="0">
                <a:solidFill>
                  <a:srgbClr val="00FF00"/>
                </a:solidFill>
                <a:prstDash val="solid"/>
                <a:round/>
                <a:headEnd/>
                <a:tailEnd/>
              </a:ln>
            </p:spPr>
            <p:txBody>
              <a:bodyPr/>
              <a:lstStyle/>
              <a:p>
                <a:endParaRPr lang="en-US"/>
              </a:p>
            </p:txBody>
          </p:sp>
          <p:sp>
            <p:nvSpPr>
              <p:cNvPr id="22743" name="Freeform 70"/>
              <p:cNvSpPr>
                <a:spLocks/>
              </p:cNvSpPr>
              <p:nvPr/>
            </p:nvSpPr>
            <p:spPr bwMode="auto">
              <a:xfrm>
                <a:off x="1643" y="737"/>
                <a:ext cx="61" cy="22"/>
              </a:xfrm>
              <a:custGeom>
                <a:avLst/>
                <a:gdLst>
                  <a:gd name="T0" fmla="*/ 13 w 244"/>
                  <a:gd name="T1" fmla="*/ 0 h 87"/>
                  <a:gd name="T2" fmla="*/ 15 w 244"/>
                  <a:gd name="T3" fmla="*/ 2 h 87"/>
                  <a:gd name="T4" fmla="*/ 15 w 244"/>
                  <a:gd name="T5" fmla="*/ 4 h 87"/>
                  <a:gd name="T6" fmla="*/ 13 w 244"/>
                  <a:gd name="T7" fmla="*/ 6 h 87"/>
                  <a:gd name="T8" fmla="*/ 9 w 244"/>
                  <a:gd name="T9" fmla="*/ 5 h 87"/>
                  <a:gd name="T10" fmla="*/ 0 w 244"/>
                  <a:gd name="T11" fmla="*/ 4 h 87"/>
                  <a:gd name="T12" fmla="*/ 0 60000 65536"/>
                  <a:gd name="T13" fmla="*/ 0 60000 65536"/>
                  <a:gd name="T14" fmla="*/ 0 60000 65536"/>
                  <a:gd name="T15" fmla="*/ 0 60000 65536"/>
                  <a:gd name="T16" fmla="*/ 0 60000 65536"/>
                  <a:gd name="T17" fmla="*/ 0 60000 65536"/>
                  <a:gd name="T18" fmla="*/ 0 w 244"/>
                  <a:gd name="T19" fmla="*/ 0 h 87"/>
                  <a:gd name="T20" fmla="*/ 244 w 244"/>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44" h="87">
                    <a:moveTo>
                      <a:pt x="203" y="0"/>
                    </a:moveTo>
                    <a:lnTo>
                      <a:pt x="238" y="23"/>
                    </a:lnTo>
                    <a:lnTo>
                      <a:pt x="244" y="63"/>
                    </a:lnTo>
                    <a:lnTo>
                      <a:pt x="203" y="87"/>
                    </a:lnTo>
                    <a:lnTo>
                      <a:pt x="135" y="85"/>
                    </a:lnTo>
                    <a:lnTo>
                      <a:pt x="0" y="57"/>
                    </a:lnTo>
                  </a:path>
                </a:pathLst>
              </a:custGeom>
              <a:noFill/>
              <a:ln w="0">
                <a:solidFill>
                  <a:srgbClr val="00FF00"/>
                </a:solidFill>
                <a:prstDash val="solid"/>
                <a:round/>
                <a:headEnd/>
                <a:tailEnd/>
              </a:ln>
            </p:spPr>
            <p:txBody>
              <a:bodyPr/>
              <a:lstStyle/>
              <a:p>
                <a:endParaRPr lang="en-US"/>
              </a:p>
            </p:txBody>
          </p:sp>
          <p:sp>
            <p:nvSpPr>
              <p:cNvPr id="22744" name="Freeform 71"/>
              <p:cNvSpPr>
                <a:spLocks/>
              </p:cNvSpPr>
              <p:nvPr/>
            </p:nvSpPr>
            <p:spPr bwMode="auto">
              <a:xfrm>
                <a:off x="1637" y="761"/>
                <a:ext cx="59" cy="25"/>
              </a:xfrm>
              <a:custGeom>
                <a:avLst/>
                <a:gdLst>
                  <a:gd name="T0" fmla="*/ 11 w 234"/>
                  <a:gd name="T1" fmla="*/ 0 h 100"/>
                  <a:gd name="T2" fmla="*/ 14 w 234"/>
                  <a:gd name="T3" fmla="*/ 2 h 100"/>
                  <a:gd name="T4" fmla="*/ 15 w 234"/>
                  <a:gd name="T5" fmla="*/ 5 h 100"/>
                  <a:gd name="T6" fmla="*/ 13 w 234"/>
                  <a:gd name="T7" fmla="*/ 6 h 100"/>
                  <a:gd name="T8" fmla="*/ 9 w 234"/>
                  <a:gd name="T9" fmla="*/ 6 h 100"/>
                  <a:gd name="T10" fmla="*/ 0 w 234"/>
                  <a:gd name="T11" fmla="*/ 3 h 100"/>
                  <a:gd name="T12" fmla="*/ 0 60000 65536"/>
                  <a:gd name="T13" fmla="*/ 0 60000 65536"/>
                  <a:gd name="T14" fmla="*/ 0 60000 65536"/>
                  <a:gd name="T15" fmla="*/ 0 60000 65536"/>
                  <a:gd name="T16" fmla="*/ 0 60000 65536"/>
                  <a:gd name="T17" fmla="*/ 0 60000 65536"/>
                  <a:gd name="T18" fmla="*/ 0 w 234"/>
                  <a:gd name="T19" fmla="*/ 0 h 100"/>
                  <a:gd name="T20" fmla="*/ 234 w 234"/>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234" h="100">
                    <a:moveTo>
                      <a:pt x="180" y="0"/>
                    </a:moveTo>
                    <a:lnTo>
                      <a:pt x="225" y="27"/>
                    </a:lnTo>
                    <a:lnTo>
                      <a:pt x="234" y="73"/>
                    </a:lnTo>
                    <a:lnTo>
                      <a:pt x="202" y="100"/>
                    </a:lnTo>
                    <a:lnTo>
                      <a:pt x="138" y="100"/>
                    </a:lnTo>
                    <a:lnTo>
                      <a:pt x="0" y="53"/>
                    </a:lnTo>
                  </a:path>
                </a:pathLst>
              </a:custGeom>
              <a:noFill/>
              <a:ln w="0">
                <a:solidFill>
                  <a:srgbClr val="00FF00"/>
                </a:solidFill>
                <a:prstDash val="solid"/>
                <a:round/>
                <a:headEnd/>
                <a:tailEnd/>
              </a:ln>
            </p:spPr>
            <p:txBody>
              <a:bodyPr/>
              <a:lstStyle/>
              <a:p>
                <a:endParaRPr lang="en-US"/>
              </a:p>
            </p:txBody>
          </p:sp>
          <p:sp>
            <p:nvSpPr>
              <p:cNvPr id="22745" name="Freeform 72"/>
              <p:cNvSpPr>
                <a:spLocks/>
              </p:cNvSpPr>
              <p:nvPr/>
            </p:nvSpPr>
            <p:spPr bwMode="auto">
              <a:xfrm>
                <a:off x="1624" y="784"/>
                <a:ext cx="49" cy="27"/>
              </a:xfrm>
              <a:custGeom>
                <a:avLst/>
                <a:gdLst>
                  <a:gd name="T0" fmla="*/ 10 w 194"/>
                  <a:gd name="T1" fmla="*/ 0 h 109"/>
                  <a:gd name="T2" fmla="*/ 12 w 194"/>
                  <a:gd name="T3" fmla="*/ 2 h 109"/>
                  <a:gd name="T4" fmla="*/ 12 w 194"/>
                  <a:gd name="T5" fmla="*/ 3 h 109"/>
                  <a:gd name="T6" fmla="*/ 12 w 194"/>
                  <a:gd name="T7" fmla="*/ 4 h 109"/>
                  <a:gd name="T8" fmla="*/ 11 w 194"/>
                  <a:gd name="T9" fmla="*/ 6 h 109"/>
                  <a:gd name="T10" fmla="*/ 9 w 194"/>
                  <a:gd name="T11" fmla="*/ 7 h 109"/>
                  <a:gd name="T12" fmla="*/ 6 w 194"/>
                  <a:gd name="T13" fmla="*/ 6 h 109"/>
                  <a:gd name="T14" fmla="*/ 0 w 194"/>
                  <a:gd name="T15" fmla="*/ 2 h 109"/>
                  <a:gd name="T16" fmla="*/ 0 60000 65536"/>
                  <a:gd name="T17" fmla="*/ 0 60000 65536"/>
                  <a:gd name="T18" fmla="*/ 0 60000 65536"/>
                  <a:gd name="T19" fmla="*/ 0 60000 65536"/>
                  <a:gd name="T20" fmla="*/ 0 60000 65536"/>
                  <a:gd name="T21" fmla="*/ 0 60000 65536"/>
                  <a:gd name="T22" fmla="*/ 0 60000 65536"/>
                  <a:gd name="T23" fmla="*/ 0 60000 65536"/>
                  <a:gd name="T24" fmla="*/ 0 w 194"/>
                  <a:gd name="T25" fmla="*/ 0 h 109"/>
                  <a:gd name="T26" fmla="*/ 194 w 194"/>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4" h="109">
                    <a:moveTo>
                      <a:pt x="158" y="0"/>
                    </a:moveTo>
                    <a:lnTo>
                      <a:pt x="184" y="31"/>
                    </a:lnTo>
                    <a:lnTo>
                      <a:pt x="194" y="57"/>
                    </a:lnTo>
                    <a:lnTo>
                      <a:pt x="194" y="72"/>
                    </a:lnTo>
                    <a:lnTo>
                      <a:pt x="170" y="104"/>
                    </a:lnTo>
                    <a:lnTo>
                      <a:pt x="143" y="109"/>
                    </a:lnTo>
                    <a:lnTo>
                      <a:pt x="97" y="101"/>
                    </a:lnTo>
                    <a:lnTo>
                      <a:pt x="0" y="27"/>
                    </a:lnTo>
                  </a:path>
                </a:pathLst>
              </a:custGeom>
              <a:noFill/>
              <a:ln w="0">
                <a:solidFill>
                  <a:srgbClr val="00FF00"/>
                </a:solidFill>
                <a:prstDash val="solid"/>
                <a:round/>
                <a:headEnd/>
                <a:tailEnd/>
              </a:ln>
            </p:spPr>
            <p:txBody>
              <a:bodyPr/>
              <a:lstStyle/>
              <a:p>
                <a:endParaRPr lang="en-US"/>
              </a:p>
            </p:txBody>
          </p:sp>
          <p:sp>
            <p:nvSpPr>
              <p:cNvPr id="22746" name="Freeform 73"/>
              <p:cNvSpPr>
                <a:spLocks/>
              </p:cNvSpPr>
              <p:nvPr/>
            </p:nvSpPr>
            <p:spPr bwMode="auto">
              <a:xfrm>
                <a:off x="1611" y="799"/>
                <a:ext cx="48" cy="31"/>
              </a:xfrm>
              <a:custGeom>
                <a:avLst/>
                <a:gdLst>
                  <a:gd name="T0" fmla="*/ 10 w 192"/>
                  <a:gd name="T1" fmla="*/ 2 h 127"/>
                  <a:gd name="T2" fmla="*/ 12 w 192"/>
                  <a:gd name="T3" fmla="*/ 4 h 127"/>
                  <a:gd name="T4" fmla="*/ 12 w 192"/>
                  <a:gd name="T5" fmla="*/ 5 h 127"/>
                  <a:gd name="T6" fmla="*/ 12 w 192"/>
                  <a:gd name="T7" fmla="*/ 7 h 127"/>
                  <a:gd name="T8" fmla="*/ 9 w 192"/>
                  <a:gd name="T9" fmla="*/ 8 h 127"/>
                  <a:gd name="T10" fmla="*/ 7 w 192"/>
                  <a:gd name="T11" fmla="*/ 7 h 127"/>
                  <a:gd name="T12" fmla="*/ 0 w 192"/>
                  <a:gd name="T13" fmla="*/ 0 h 127"/>
                  <a:gd name="T14" fmla="*/ 0 60000 65536"/>
                  <a:gd name="T15" fmla="*/ 0 60000 65536"/>
                  <a:gd name="T16" fmla="*/ 0 60000 65536"/>
                  <a:gd name="T17" fmla="*/ 0 60000 65536"/>
                  <a:gd name="T18" fmla="*/ 0 60000 65536"/>
                  <a:gd name="T19" fmla="*/ 0 60000 65536"/>
                  <a:gd name="T20" fmla="*/ 0 60000 65536"/>
                  <a:gd name="T21" fmla="*/ 0 w 192"/>
                  <a:gd name="T22" fmla="*/ 0 h 127"/>
                  <a:gd name="T23" fmla="*/ 192 w 192"/>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27">
                    <a:moveTo>
                      <a:pt x="163" y="43"/>
                    </a:moveTo>
                    <a:lnTo>
                      <a:pt x="182" y="60"/>
                    </a:lnTo>
                    <a:lnTo>
                      <a:pt x="192" y="82"/>
                    </a:lnTo>
                    <a:lnTo>
                      <a:pt x="187" y="118"/>
                    </a:lnTo>
                    <a:lnTo>
                      <a:pt x="137" y="127"/>
                    </a:lnTo>
                    <a:lnTo>
                      <a:pt x="109" y="112"/>
                    </a:lnTo>
                    <a:lnTo>
                      <a:pt x="0" y="0"/>
                    </a:lnTo>
                  </a:path>
                </a:pathLst>
              </a:custGeom>
              <a:noFill/>
              <a:ln w="0">
                <a:solidFill>
                  <a:srgbClr val="00FF00"/>
                </a:solidFill>
                <a:prstDash val="solid"/>
                <a:round/>
                <a:headEnd/>
                <a:tailEnd/>
              </a:ln>
            </p:spPr>
            <p:txBody>
              <a:bodyPr/>
              <a:lstStyle/>
              <a:p>
                <a:endParaRPr lang="en-US"/>
              </a:p>
            </p:txBody>
          </p:sp>
          <p:sp>
            <p:nvSpPr>
              <p:cNvPr id="22747" name="Freeform 74"/>
              <p:cNvSpPr>
                <a:spLocks/>
              </p:cNvSpPr>
              <p:nvPr/>
            </p:nvSpPr>
            <p:spPr bwMode="auto">
              <a:xfrm>
                <a:off x="1594" y="814"/>
                <a:ext cx="48" cy="38"/>
              </a:xfrm>
              <a:custGeom>
                <a:avLst/>
                <a:gdLst>
                  <a:gd name="T0" fmla="*/ 11 w 193"/>
                  <a:gd name="T1" fmla="*/ 3 h 155"/>
                  <a:gd name="T2" fmla="*/ 12 w 193"/>
                  <a:gd name="T3" fmla="*/ 6 h 155"/>
                  <a:gd name="T4" fmla="*/ 12 w 193"/>
                  <a:gd name="T5" fmla="*/ 8 h 155"/>
                  <a:gd name="T6" fmla="*/ 10 w 193"/>
                  <a:gd name="T7" fmla="*/ 9 h 155"/>
                  <a:gd name="T8" fmla="*/ 7 w 193"/>
                  <a:gd name="T9" fmla="*/ 9 h 155"/>
                  <a:gd name="T10" fmla="*/ 6 w 193"/>
                  <a:gd name="T11" fmla="*/ 8 h 155"/>
                  <a:gd name="T12" fmla="*/ 0 w 193"/>
                  <a:gd name="T13" fmla="*/ 0 h 155"/>
                  <a:gd name="T14" fmla="*/ 0 60000 65536"/>
                  <a:gd name="T15" fmla="*/ 0 60000 65536"/>
                  <a:gd name="T16" fmla="*/ 0 60000 65536"/>
                  <a:gd name="T17" fmla="*/ 0 60000 65536"/>
                  <a:gd name="T18" fmla="*/ 0 60000 65536"/>
                  <a:gd name="T19" fmla="*/ 0 60000 65536"/>
                  <a:gd name="T20" fmla="*/ 0 60000 65536"/>
                  <a:gd name="T21" fmla="*/ 0 w 193"/>
                  <a:gd name="T22" fmla="*/ 0 h 155"/>
                  <a:gd name="T23" fmla="*/ 193 w 193"/>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3" h="155">
                    <a:moveTo>
                      <a:pt x="182" y="58"/>
                    </a:moveTo>
                    <a:lnTo>
                      <a:pt x="193" y="92"/>
                    </a:lnTo>
                    <a:lnTo>
                      <a:pt x="188" y="137"/>
                    </a:lnTo>
                    <a:lnTo>
                      <a:pt x="157" y="155"/>
                    </a:lnTo>
                    <a:lnTo>
                      <a:pt x="113" y="150"/>
                    </a:lnTo>
                    <a:lnTo>
                      <a:pt x="92" y="131"/>
                    </a:lnTo>
                    <a:lnTo>
                      <a:pt x="0" y="0"/>
                    </a:lnTo>
                  </a:path>
                </a:pathLst>
              </a:custGeom>
              <a:noFill/>
              <a:ln w="0">
                <a:solidFill>
                  <a:srgbClr val="00FF00"/>
                </a:solidFill>
                <a:prstDash val="solid"/>
                <a:round/>
                <a:headEnd/>
                <a:tailEnd/>
              </a:ln>
            </p:spPr>
            <p:txBody>
              <a:bodyPr/>
              <a:lstStyle/>
              <a:p>
                <a:endParaRPr lang="en-US"/>
              </a:p>
            </p:txBody>
          </p:sp>
          <p:sp>
            <p:nvSpPr>
              <p:cNvPr id="22748" name="Freeform 75"/>
              <p:cNvSpPr>
                <a:spLocks/>
              </p:cNvSpPr>
              <p:nvPr/>
            </p:nvSpPr>
            <p:spPr bwMode="auto">
              <a:xfrm>
                <a:off x="1574" y="828"/>
                <a:ext cx="47" cy="47"/>
              </a:xfrm>
              <a:custGeom>
                <a:avLst/>
                <a:gdLst>
                  <a:gd name="T0" fmla="*/ 11 w 187"/>
                  <a:gd name="T1" fmla="*/ 5 h 188"/>
                  <a:gd name="T2" fmla="*/ 12 w 187"/>
                  <a:gd name="T3" fmla="*/ 7 h 188"/>
                  <a:gd name="T4" fmla="*/ 11 w 187"/>
                  <a:gd name="T5" fmla="*/ 9 h 188"/>
                  <a:gd name="T6" fmla="*/ 10 w 187"/>
                  <a:gd name="T7" fmla="*/ 11 h 188"/>
                  <a:gd name="T8" fmla="*/ 6 w 187"/>
                  <a:gd name="T9" fmla="*/ 12 h 188"/>
                  <a:gd name="T10" fmla="*/ 4 w 187"/>
                  <a:gd name="T11" fmla="*/ 10 h 188"/>
                  <a:gd name="T12" fmla="*/ 0 w 187"/>
                  <a:gd name="T13" fmla="*/ 0 h 188"/>
                  <a:gd name="T14" fmla="*/ 0 60000 65536"/>
                  <a:gd name="T15" fmla="*/ 0 60000 65536"/>
                  <a:gd name="T16" fmla="*/ 0 60000 65536"/>
                  <a:gd name="T17" fmla="*/ 0 60000 65536"/>
                  <a:gd name="T18" fmla="*/ 0 60000 65536"/>
                  <a:gd name="T19" fmla="*/ 0 60000 65536"/>
                  <a:gd name="T20" fmla="*/ 0 60000 65536"/>
                  <a:gd name="T21" fmla="*/ 0 w 187"/>
                  <a:gd name="T22" fmla="*/ 0 h 188"/>
                  <a:gd name="T23" fmla="*/ 187 w 187"/>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7" h="188">
                    <a:moveTo>
                      <a:pt x="180" y="84"/>
                    </a:moveTo>
                    <a:lnTo>
                      <a:pt x="187" y="120"/>
                    </a:lnTo>
                    <a:lnTo>
                      <a:pt x="180" y="143"/>
                    </a:lnTo>
                    <a:lnTo>
                      <a:pt x="157" y="179"/>
                    </a:lnTo>
                    <a:lnTo>
                      <a:pt x="97" y="188"/>
                    </a:lnTo>
                    <a:lnTo>
                      <a:pt x="58" y="162"/>
                    </a:lnTo>
                    <a:lnTo>
                      <a:pt x="0" y="0"/>
                    </a:lnTo>
                  </a:path>
                </a:pathLst>
              </a:custGeom>
              <a:noFill/>
              <a:ln w="0">
                <a:solidFill>
                  <a:srgbClr val="00FF00"/>
                </a:solidFill>
                <a:prstDash val="solid"/>
                <a:round/>
                <a:headEnd/>
                <a:tailEnd/>
              </a:ln>
            </p:spPr>
            <p:txBody>
              <a:bodyPr/>
              <a:lstStyle/>
              <a:p>
                <a:endParaRPr lang="en-US"/>
              </a:p>
            </p:txBody>
          </p:sp>
          <p:sp>
            <p:nvSpPr>
              <p:cNvPr id="22749" name="Freeform 76"/>
              <p:cNvSpPr>
                <a:spLocks/>
              </p:cNvSpPr>
              <p:nvPr/>
            </p:nvSpPr>
            <p:spPr bwMode="auto">
              <a:xfrm>
                <a:off x="1553" y="831"/>
                <a:ext cx="35" cy="59"/>
              </a:xfrm>
              <a:custGeom>
                <a:avLst/>
                <a:gdLst>
                  <a:gd name="T0" fmla="*/ 9 w 141"/>
                  <a:gd name="T1" fmla="*/ 9 h 238"/>
                  <a:gd name="T2" fmla="*/ 9 w 141"/>
                  <a:gd name="T3" fmla="*/ 12 h 238"/>
                  <a:gd name="T4" fmla="*/ 8 w 141"/>
                  <a:gd name="T5" fmla="*/ 14 h 238"/>
                  <a:gd name="T6" fmla="*/ 6 w 141"/>
                  <a:gd name="T7" fmla="*/ 15 h 238"/>
                  <a:gd name="T8" fmla="*/ 4 w 141"/>
                  <a:gd name="T9" fmla="*/ 13 h 238"/>
                  <a:gd name="T10" fmla="*/ 3 w 141"/>
                  <a:gd name="T11" fmla="*/ 11 h 238"/>
                  <a:gd name="T12" fmla="*/ 0 w 141"/>
                  <a:gd name="T13" fmla="*/ 0 h 238"/>
                  <a:gd name="T14" fmla="*/ 0 60000 65536"/>
                  <a:gd name="T15" fmla="*/ 0 60000 65536"/>
                  <a:gd name="T16" fmla="*/ 0 60000 65536"/>
                  <a:gd name="T17" fmla="*/ 0 60000 65536"/>
                  <a:gd name="T18" fmla="*/ 0 60000 65536"/>
                  <a:gd name="T19" fmla="*/ 0 60000 65536"/>
                  <a:gd name="T20" fmla="*/ 0 60000 65536"/>
                  <a:gd name="T21" fmla="*/ 0 w 141"/>
                  <a:gd name="T22" fmla="*/ 0 h 238"/>
                  <a:gd name="T23" fmla="*/ 141 w 141"/>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 h="238">
                    <a:moveTo>
                      <a:pt x="140" y="153"/>
                    </a:moveTo>
                    <a:lnTo>
                      <a:pt x="141" y="197"/>
                    </a:lnTo>
                    <a:lnTo>
                      <a:pt x="136" y="225"/>
                    </a:lnTo>
                    <a:lnTo>
                      <a:pt x="93" y="238"/>
                    </a:lnTo>
                    <a:lnTo>
                      <a:pt x="60" y="212"/>
                    </a:lnTo>
                    <a:lnTo>
                      <a:pt x="49" y="178"/>
                    </a:lnTo>
                    <a:lnTo>
                      <a:pt x="0" y="0"/>
                    </a:lnTo>
                  </a:path>
                </a:pathLst>
              </a:custGeom>
              <a:noFill/>
              <a:ln w="0">
                <a:solidFill>
                  <a:srgbClr val="00FF00"/>
                </a:solidFill>
                <a:prstDash val="solid"/>
                <a:round/>
                <a:headEnd/>
                <a:tailEnd/>
              </a:ln>
            </p:spPr>
            <p:txBody>
              <a:bodyPr/>
              <a:lstStyle/>
              <a:p>
                <a:endParaRPr lang="en-US"/>
              </a:p>
            </p:txBody>
          </p:sp>
          <p:sp>
            <p:nvSpPr>
              <p:cNvPr id="22750" name="Freeform 77"/>
              <p:cNvSpPr>
                <a:spLocks/>
              </p:cNvSpPr>
              <p:nvPr/>
            </p:nvSpPr>
            <p:spPr bwMode="auto">
              <a:xfrm>
                <a:off x="1538" y="836"/>
                <a:ext cx="29" cy="63"/>
              </a:xfrm>
              <a:custGeom>
                <a:avLst/>
                <a:gdLst>
                  <a:gd name="T0" fmla="*/ 7 w 113"/>
                  <a:gd name="T1" fmla="*/ 12 h 250"/>
                  <a:gd name="T2" fmla="*/ 7 w 113"/>
                  <a:gd name="T3" fmla="*/ 14 h 250"/>
                  <a:gd name="T4" fmla="*/ 6 w 113"/>
                  <a:gd name="T5" fmla="*/ 15 h 250"/>
                  <a:gd name="T6" fmla="*/ 3 w 113"/>
                  <a:gd name="T7" fmla="*/ 16 h 250"/>
                  <a:gd name="T8" fmla="*/ 1 w 113"/>
                  <a:gd name="T9" fmla="*/ 14 h 250"/>
                  <a:gd name="T10" fmla="*/ 1 w 113"/>
                  <a:gd name="T11" fmla="*/ 11 h 250"/>
                  <a:gd name="T12" fmla="*/ 0 w 113"/>
                  <a:gd name="T13" fmla="*/ 0 h 250"/>
                  <a:gd name="T14" fmla="*/ 0 60000 65536"/>
                  <a:gd name="T15" fmla="*/ 0 60000 65536"/>
                  <a:gd name="T16" fmla="*/ 0 60000 65536"/>
                  <a:gd name="T17" fmla="*/ 0 60000 65536"/>
                  <a:gd name="T18" fmla="*/ 0 60000 65536"/>
                  <a:gd name="T19" fmla="*/ 0 60000 65536"/>
                  <a:gd name="T20" fmla="*/ 0 60000 65536"/>
                  <a:gd name="T21" fmla="*/ 0 w 113"/>
                  <a:gd name="T22" fmla="*/ 0 h 250"/>
                  <a:gd name="T23" fmla="*/ 113 w 113"/>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3" h="250">
                    <a:moveTo>
                      <a:pt x="113" y="184"/>
                    </a:moveTo>
                    <a:lnTo>
                      <a:pt x="108" y="218"/>
                    </a:lnTo>
                    <a:lnTo>
                      <a:pt x="92" y="244"/>
                    </a:lnTo>
                    <a:lnTo>
                      <a:pt x="44" y="250"/>
                    </a:lnTo>
                    <a:lnTo>
                      <a:pt x="16" y="226"/>
                    </a:lnTo>
                    <a:lnTo>
                      <a:pt x="10" y="175"/>
                    </a:lnTo>
                    <a:lnTo>
                      <a:pt x="0" y="0"/>
                    </a:lnTo>
                  </a:path>
                </a:pathLst>
              </a:custGeom>
              <a:noFill/>
              <a:ln w="0">
                <a:solidFill>
                  <a:srgbClr val="00FF00"/>
                </a:solidFill>
                <a:prstDash val="solid"/>
                <a:round/>
                <a:headEnd/>
                <a:tailEnd/>
              </a:ln>
            </p:spPr>
            <p:txBody>
              <a:bodyPr/>
              <a:lstStyle/>
              <a:p>
                <a:endParaRPr lang="en-US"/>
              </a:p>
            </p:txBody>
          </p:sp>
          <p:sp>
            <p:nvSpPr>
              <p:cNvPr id="22751" name="Freeform 78"/>
              <p:cNvSpPr>
                <a:spLocks/>
              </p:cNvSpPr>
              <p:nvPr/>
            </p:nvSpPr>
            <p:spPr bwMode="auto">
              <a:xfrm>
                <a:off x="1516" y="886"/>
                <a:ext cx="25" cy="12"/>
              </a:xfrm>
              <a:custGeom>
                <a:avLst/>
                <a:gdLst>
                  <a:gd name="T0" fmla="*/ 6 w 104"/>
                  <a:gd name="T1" fmla="*/ 0 h 47"/>
                  <a:gd name="T2" fmla="*/ 5 w 104"/>
                  <a:gd name="T3" fmla="*/ 2 h 47"/>
                  <a:gd name="T4" fmla="*/ 4 w 104"/>
                  <a:gd name="T5" fmla="*/ 3 h 47"/>
                  <a:gd name="T6" fmla="*/ 1 w 104"/>
                  <a:gd name="T7" fmla="*/ 3 h 47"/>
                  <a:gd name="T8" fmla="*/ 0 w 104"/>
                  <a:gd name="T9" fmla="*/ 2 h 47"/>
                  <a:gd name="T10" fmla="*/ 0 60000 65536"/>
                  <a:gd name="T11" fmla="*/ 0 60000 65536"/>
                  <a:gd name="T12" fmla="*/ 0 60000 65536"/>
                  <a:gd name="T13" fmla="*/ 0 60000 65536"/>
                  <a:gd name="T14" fmla="*/ 0 60000 65536"/>
                  <a:gd name="T15" fmla="*/ 0 w 104"/>
                  <a:gd name="T16" fmla="*/ 0 h 47"/>
                  <a:gd name="T17" fmla="*/ 104 w 104"/>
                  <a:gd name="T18" fmla="*/ 47 h 47"/>
                </a:gdLst>
                <a:ahLst/>
                <a:cxnLst>
                  <a:cxn ang="T10">
                    <a:pos x="T0" y="T1"/>
                  </a:cxn>
                  <a:cxn ang="T11">
                    <a:pos x="T2" y="T3"/>
                  </a:cxn>
                  <a:cxn ang="T12">
                    <a:pos x="T4" y="T5"/>
                  </a:cxn>
                  <a:cxn ang="T13">
                    <a:pos x="T6" y="T7"/>
                  </a:cxn>
                  <a:cxn ang="T14">
                    <a:pos x="T8" y="T9"/>
                  </a:cxn>
                </a:cxnLst>
                <a:rect l="T15" t="T16" r="T17" b="T18"/>
                <a:pathLst>
                  <a:path w="104" h="47">
                    <a:moveTo>
                      <a:pt x="104" y="0"/>
                    </a:moveTo>
                    <a:lnTo>
                      <a:pt x="87" y="37"/>
                    </a:lnTo>
                    <a:lnTo>
                      <a:pt x="67" y="47"/>
                    </a:lnTo>
                    <a:lnTo>
                      <a:pt x="19" y="43"/>
                    </a:lnTo>
                    <a:lnTo>
                      <a:pt x="0" y="23"/>
                    </a:lnTo>
                  </a:path>
                </a:pathLst>
              </a:custGeom>
              <a:noFill/>
              <a:ln w="0">
                <a:solidFill>
                  <a:srgbClr val="00FF00"/>
                </a:solidFill>
                <a:prstDash val="solid"/>
                <a:round/>
                <a:headEnd/>
                <a:tailEnd/>
              </a:ln>
            </p:spPr>
            <p:txBody>
              <a:bodyPr/>
              <a:lstStyle/>
              <a:p>
                <a:endParaRPr lang="en-US"/>
              </a:p>
            </p:txBody>
          </p:sp>
          <p:sp>
            <p:nvSpPr>
              <p:cNvPr id="22752" name="Freeform 79"/>
              <p:cNvSpPr>
                <a:spLocks/>
              </p:cNvSpPr>
              <p:nvPr/>
            </p:nvSpPr>
            <p:spPr bwMode="auto">
              <a:xfrm>
                <a:off x="1636" y="476"/>
                <a:ext cx="135" cy="85"/>
              </a:xfrm>
              <a:custGeom>
                <a:avLst/>
                <a:gdLst>
                  <a:gd name="T0" fmla="*/ 34 w 541"/>
                  <a:gd name="T1" fmla="*/ 0 h 340"/>
                  <a:gd name="T2" fmla="*/ 34 w 541"/>
                  <a:gd name="T3" fmla="*/ 1 h 340"/>
                  <a:gd name="T4" fmla="*/ 33 w 541"/>
                  <a:gd name="T5" fmla="*/ 4 h 340"/>
                  <a:gd name="T6" fmla="*/ 30 w 541"/>
                  <a:gd name="T7" fmla="*/ 6 h 340"/>
                  <a:gd name="T8" fmla="*/ 27 w 541"/>
                  <a:gd name="T9" fmla="*/ 8 h 340"/>
                  <a:gd name="T10" fmla="*/ 24 w 541"/>
                  <a:gd name="T11" fmla="*/ 9 h 340"/>
                  <a:gd name="T12" fmla="*/ 21 w 541"/>
                  <a:gd name="T13" fmla="*/ 11 h 340"/>
                  <a:gd name="T14" fmla="*/ 18 w 541"/>
                  <a:gd name="T15" fmla="*/ 11 h 340"/>
                  <a:gd name="T16" fmla="*/ 14 w 541"/>
                  <a:gd name="T17" fmla="*/ 12 h 340"/>
                  <a:gd name="T18" fmla="*/ 12 w 541"/>
                  <a:gd name="T19" fmla="*/ 12 h 340"/>
                  <a:gd name="T20" fmla="*/ 11 w 541"/>
                  <a:gd name="T21" fmla="*/ 14 h 340"/>
                  <a:gd name="T22" fmla="*/ 7 w 541"/>
                  <a:gd name="T23" fmla="*/ 17 h 340"/>
                  <a:gd name="T24" fmla="*/ 4 w 541"/>
                  <a:gd name="T25" fmla="*/ 19 h 340"/>
                  <a:gd name="T26" fmla="*/ 0 w 541"/>
                  <a:gd name="T27" fmla="*/ 21 h 3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1"/>
                  <a:gd name="T43" fmla="*/ 0 h 340"/>
                  <a:gd name="T44" fmla="*/ 541 w 541"/>
                  <a:gd name="T45" fmla="*/ 340 h 3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1" h="340">
                    <a:moveTo>
                      <a:pt x="541" y="0"/>
                    </a:moveTo>
                    <a:lnTo>
                      <a:pt x="541" y="23"/>
                    </a:lnTo>
                    <a:lnTo>
                      <a:pt x="534" y="61"/>
                    </a:lnTo>
                    <a:lnTo>
                      <a:pt x="480" y="105"/>
                    </a:lnTo>
                    <a:lnTo>
                      <a:pt x="437" y="124"/>
                    </a:lnTo>
                    <a:lnTo>
                      <a:pt x="383" y="146"/>
                    </a:lnTo>
                    <a:lnTo>
                      <a:pt x="340" y="167"/>
                    </a:lnTo>
                    <a:lnTo>
                      <a:pt x="292" y="183"/>
                    </a:lnTo>
                    <a:lnTo>
                      <a:pt x="228" y="188"/>
                    </a:lnTo>
                    <a:lnTo>
                      <a:pt x="195" y="188"/>
                    </a:lnTo>
                    <a:lnTo>
                      <a:pt x="173" y="225"/>
                    </a:lnTo>
                    <a:lnTo>
                      <a:pt x="121" y="267"/>
                    </a:lnTo>
                    <a:lnTo>
                      <a:pt x="73" y="308"/>
                    </a:lnTo>
                    <a:lnTo>
                      <a:pt x="0" y="340"/>
                    </a:lnTo>
                  </a:path>
                </a:pathLst>
              </a:custGeom>
              <a:noFill/>
              <a:ln w="0">
                <a:solidFill>
                  <a:srgbClr val="00FF00"/>
                </a:solidFill>
                <a:prstDash val="solid"/>
                <a:round/>
                <a:headEnd/>
                <a:tailEnd/>
              </a:ln>
            </p:spPr>
            <p:txBody>
              <a:bodyPr/>
              <a:lstStyle/>
              <a:p>
                <a:endParaRPr lang="en-US"/>
              </a:p>
            </p:txBody>
          </p:sp>
          <p:sp>
            <p:nvSpPr>
              <p:cNvPr id="22753" name="Freeform 80"/>
              <p:cNvSpPr>
                <a:spLocks/>
              </p:cNvSpPr>
              <p:nvPr/>
            </p:nvSpPr>
            <p:spPr bwMode="auto">
              <a:xfrm>
                <a:off x="1637" y="520"/>
                <a:ext cx="73" cy="49"/>
              </a:xfrm>
              <a:custGeom>
                <a:avLst/>
                <a:gdLst>
                  <a:gd name="T0" fmla="*/ 17 w 291"/>
                  <a:gd name="T1" fmla="*/ 0 h 197"/>
                  <a:gd name="T2" fmla="*/ 18 w 291"/>
                  <a:gd name="T3" fmla="*/ 0 h 197"/>
                  <a:gd name="T4" fmla="*/ 18 w 291"/>
                  <a:gd name="T5" fmla="*/ 3 h 197"/>
                  <a:gd name="T6" fmla="*/ 17 w 291"/>
                  <a:gd name="T7" fmla="*/ 7 h 197"/>
                  <a:gd name="T8" fmla="*/ 14 w 291"/>
                  <a:gd name="T9" fmla="*/ 8 h 197"/>
                  <a:gd name="T10" fmla="*/ 11 w 291"/>
                  <a:gd name="T11" fmla="*/ 9 h 197"/>
                  <a:gd name="T12" fmla="*/ 0 w 291"/>
                  <a:gd name="T13" fmla="*/ 12 h 197"/>
                  <a:gd name="T14" fmla="*/ 0 60000 65536"/>
                  <a:gd name="T15" fmla="*/ 0 60000 65536"/>
                  <a:gd name="T16" fmla="*/ 0 60000 65536"/>
                  <a:gd name="T17" fmla="*/ 0 60000 65536"/>
                  <a:gd name="T18" fmla="*/ 0 60000 65536"/>
                  <a:gd name="T19" fmla="*/ 0 60000 65536"/>
                  <a:gd name="T20" fmla="*/ 0 60000 65536"/>
                  <a:gd name="T21" fmla="*/ 0 w 291"/>
                  <a:gd name="T22" fmla="*/ 0 h 197"/>
                  <a:gd name="T23" fmla="*/ 291 w 291"/>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197">
                    <a:moveTo>
                      <a:pt x="270" y="0"/>
                    </a:moveTo>
                    <a:lnTo>
                      <a:pt x="291" y="0"/>
                    </a:lnTo>
                    <a:lnTo>
                      <a:pt x="291" y="45"/>
                    </a:lnTo>
                    <a:lnTo>
                      <a:pt x="270" y="112"/>
                    </a:lnTo>
                    <a:lnTo>
                      <a:pt x="224" y="135"/>
                    </a:lnTo>
                    <a:lnTo>
                      <a:pt x="181" y="154"/>
                    </a:lnTo>
                    <a:lnTo>
                      <a:pt x="0" y="197"/>
                    </a:lnTo>
                  </a:path>
                </a:pathLst>
              </a:custGeom>
              <a:noFill/>
              <a:ln w="0">
                <a:solidFill>
                  <a:srgbClr val="00FF00"/>
                </a:solidFill>
                <a:prstDash val="solid"/>
                <a:round/>
                <a:headEnd/>
                <a:tailEnd/>
              </a:ln>
            </p:spPr>
            <p:txBody>
              <a:bodyPr/>
              <a:lstStyle/>
              <a:p>
                <a:endParaRPr lang="en-US"/>
              </a:p>
            </p:txBody>
          </p:sp>
          <p:sp>
            <p:nvSpPr>
              <p:cNvPr id="22754" name="Freeform 81"/>
              <p:cNvSpPr>
                <a:spLocks/>
              </p:cNvSpPr>
              <p:nvPr/>
            </p:nvSpPr>
            <p:spPr bwMode="auto">
              <a:xfrm>
                <a:off x="1603" y="716"/>
                <a:ext cx="44" cy="20"/>
              </a:xfrm>
              <a:custGeom>
                <a:avLst/>
                <a:gdLst>
                  <a:gd name="T0" fmla="*/ 8 w 175"/>
                  <a:gd name="T1" fmla="*/ 0 h 83"/>
                  <a:gd name="T2" fmla="*/ 10 w 175"/>
                  <a:gd name="T3" fmla="*/ 1 h 83"/>
                  <a:gd name="T4" fmla="*/ 11 w 175"/>
                  <a:gd name="T5" fmla="*/ 3 h 83"/>
                  <a:gd name="T6" fmla="*/ 11 w 175"/>
                  <a:gd name="T7" fmla="*/ 4 h 83"/>
                  <a:gd name="T8" fmla="*/ 8 w 175"/>
                  <a:gd name="T9" fmla="*/ 5 h 83"/>
                  <a:gd name="T10" fmla="*/ 0 w 175"/>
                  <a:gd name="T11" fmla="*/ 4 h 83"/>
                  <a:gd name="T12" fmla="*/ 0 60000 65536"/>
                  <a:gd name="T13" fmla="*/ 0 60000 65536"/>
                  <a:gd name="T14" fmla="*/ 0 60000 65536"/>
                  <a:gd name="T15" fmla="*/ 0 60000 65536"/>
                  <a:gd name="T16" fmla="*/ 0 60000 65536"/>
                  <a:gd name="T17" fmla="*/ 0 60000 65536"/>
                  <a:gd name="T18" fmla="*/ 0 w 175"/>
                  <a:gd name="T19" fmla="*/ 0 h 83"/>
                  <a:gd name="T20" fmla="*/ 175 w 175"/>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75" h="83">
                    <a:moveTo>
                      <a:pt x="121" y="0"/>
                    </a:moveTo>
                    <a:lnTo>
                      <a:pt x="155" y="14"/>
                    </a:lnTo>
                    <a:lnTo>
                      <a:pt x="175" y="47"/>
                    </a:lnTo>
                    <a:lnTo>
                      <a:pt x="167" y="74"/>
                    </a:lnTo>
                    <a:lnTo>
                      <a:pt x="118" y="83"/>
                    </a:lnTo>
                    <a:lnTo>
                      <a:pt x="0" y="73"/>
                    </a:lnTo>
                  </a:path>
                </a:pathLst>
              </a:custGeom>
              <a:noFill/>
              <a:ln w="0">
                <a:solidFill>
                  <a:srgbClr val="00FF00"/>
                </a:solidFill>
                <a:prstDash val="solid"/>
                <a:round/>
                <a:headEnd/>
                <a:tailEnd/>
              </a:ln>
            </p:spPr>
            <p:txBody>
              <a:bodyPr/>
              <a:lstStyle/>
              <a:p>
                <a:endParaRPr lang="en-US"/>
              </a:p>
            </p:txBody>
          </p:sp>
          <p:sp>
            <p:nvSpPr>
              <p:cNvPr id="22755" name="Freeform 82"/>
              <p:cNvSpPr>
                <a:spLocks/>
              </p:cNvSpPr>
              <p:nvPr/>
            </p:nvSpPr>
            <p:spPr bwMode="auto">
              <a:xfrm>
                <a:off x="1600" y="738"/>
                <a:ext cx="42" cy="19"/>
              </a:xfrm>
              <a:custGeom>
                <a:avLst/>
                <a:gdLst>
                  <a:gd name="T0" fmla="*/ 9 w 170"/>
                  <a:gd name="T1" fmla="*/ 0 h 77"/>
                  <a:gd name="T2" fmla="*/ 10 w 170"/>
                  <a:gd name="T3" fmla="*/ 1 h 77"/>
                  <a:gd name="T4" fmla="*/ 10 w 170"/>
                  <a:gd name="T5" fmla="*/ 3 h 77"/>
                  <a:gd name="T6" fmla="*/ 9 w 170"/>
                  <a:gd name="T7" fmla="*/ 5 h 77"/>
                  <a:gd name="T8" fmla="*/ 0 w 170"/>
                  <a:gd name="T9" fmla="*/ 3 h 77"/>
                  <a:gd name="T10" fmla="*/ 0 60000 65536"/>
                  <a:gd name="T11" fmla="*/ 0 60000 65536"/>
                  <a:gd name="T12" fmla="*/ 0 60000 65536"/>
                  <a:gd name="T13" fmla="*/ 0 60000 65536"/>
                  <a:gd name="T14" fmla="*/ 0 60000 65536"/>
                  <a:gd name="T15" fmla="*/ 0 w 170"/>
                  <a:gd name="T16" fmla="*/ 0 h 77"/>
                  <a:gd name="T17" fmla="*/ 170 w 170"/>
                  <a:gd name="T18" fmla="*/ 77 h 77"/>
                </a:gdLst>
                <a:ahLst/>
                <a:cxnLst>
                  <a:cxn ang="T10">
                    <a:pos x="T0" y="T1"/>
                  </a:cxn>
                  <a:cxn ang="T11">
                    <a:pos x="T2" y="T3"/>
                  </a:cxn>
                  <a:cxn ang="T12">
                    <a:pos x="T4" y="T5"/>
                  </a:cxn>
                  <a:cxn ang="T13">
                    <a:pos x="T6" y="T7"/>
                  </a:cxn>
                  <a:cxn ang="T14">
                    <a:pos x="T8" y="T9"/>
                  </a:cxn>
                </a:cxnLst>
                <a:rect l="T15" t="T16" r="T17" b="T18"/>
                <a:pathLst>
                  <a:path w="170" h="77">
                    <a:moveTo>
                      <a:pt x="141" y="0"/>
                    </a:moveTo>
                    <a:lnTo>
                      <a:pt x="159" y="21"/>
                    </a:lnTo>
                    <a:lnTo>
                      <a:pt x="170" y="53"/>
                    </a:lnTo>
                    <a:lnTo>
                      <a:pt x="143" y="77"/>
                    </a:lnTo>
                    <a:lnTo>
                      <a:pt x="0" y="48"/>
                    </a:lnTo>
                  </a:path>
                </a:pathLst>
              </a:custGeom>
              <a:noFill/>
              <a:ln w="0">
                <a:solidFill>
                  <a:srgbClr val="00FF00"/>
                </a:solidFill>
                <a:prstDash val="solid"/>
                <a:round/>
                <a:headEnd/>
                <a:tailEnd/>
              </a:ln>
            </p:spPr>
            <p:txBody>
              <a:bodyPr/>
              <a:lstStyle/>
              <a:p>
                <a:endParaRPr lang="en-US"/>
              </a:p>
            </p:txBody>
          </p:sp>
          <p:sp>
            <p:nvSpPr>
              <p:cNvPr id="22756" name="Freeform 83"/>
              <p:cNvSpPr>
                <a:spLocks/>
              </p:cNvSpPr>
              <p:nvPr/>
            </p:nvSpPr>
            <p:spPr bwMode="auto">
              <a:xfrm>
                <a:off x="1592" y="757"/>
                <a:ext cx="44" cy="17"/>
              </a:xfrm>
              <a:custGeom>
                <a:avLst/>
                <a:gdLst>
                  <a:gd name="T0" fmla="*/ 10 w 172"/>
                  <a:gd name="T1" fmla="*/ 0 h 68"/>
                  <a:gd name="T2" fmla="*/ 11 w 172"/>
                  <a:gd name="T3" fmla="*/ 1 h 68"/>
                  <a:gd name="T4" fmla="*/ 11 w 172"/>
                  <a:gd name="T5" fmla="*/ 4 h 68"/>
                  <a:gd name="T6" fmla="*/ 7 w 172"/>
                  <a:gd name="T7" fmla="*/ 4 h 68"/>
                  <a:gd name="T8" fmla="*/ 0 w 172"/>
                  <a:gd name="T9" fmla="*/ 1 h 68"/>
                  <a:gd name="T10" fmla="*/ 0 60000 65536"/>
                  <a:gd name="T11" fmla="*/ 0 60000 65536"/>
                  <a:gd name="T12" fmla="*/ 0 60000 65536"/>
                  <a:gd name="T13" fmla="*/ 0 60000 65536"/>
                  <a:gd name="T14" fmla="*/ 0 60000 65536"/>
                  <a:gd name="T15" fmla="*/ 0 w 172"/>
                  <a:gd name="T16" fmla="*/ 0 h 68"/>
                  <a:gd name="T17" fmla="*/ 172 w 172"/>
                  <a:gd name="T18" fmla="*/ 68 h 68"/>
                </a:gdLst>
                <a:ahLst/>
                <a:cxnLst>
                  <a:cxn ang="T10">
                    <a:pos x="T0" y="T1"/>
                  </a:cxn>
                  <a:cxn ang="T11">
                    <a:pos x="T2" y="T3"/>
                  </a:cxn>
                  <a:cxn ang="T12">
                    <a:pos x="T4" y="T5"/>
                  </a:cxn>
                  <a:cxn ang="T13">
                    <a:pos x="T6" y="T7"/>
                  </a:cxn>
                  <a:cxn ang="T14">
                    <a:pos x="T8" y="T9"/>
                  </a:cxn>
                </a:cxnLst>
                <a:rect l="T15" t="T16" r="T17" b="T18"/>
                <a:pathLst>
                  <a:path w="172" h="68">
                    <a:moveTo>
                      <a:pt x="151" y="0"/>
                    </a:moveTo>
                    <a:lnTo>
                      <a:pt x="172" y="23"/>
                    </a:lnTo>
                    <a:lnTo>
                      <a:pt x="172" y="63"/>
                    </a:lnTo>
                    <a:lnTo>
                      <a:pt x="111" y="68"/>
                    </a:lnTo>
                    <a:lnTo>
                      <a:pt x="0" y="19"/>
                    </a:lnTo>
                  </a:path>
                </a:pathLst>
              </a:custGeom>
              <a:noFill/>
              <a:ln w="0">
                <a:solidFill>
                  <a:srgbClr val="00FF00"/>
                </a:solidFill>
                <a:prstDash val="solid"/>
                <a:round/>
                <a:headEnd/>
                <a:tailEnd/>
              </a:ln>
            </p:spPr>
            <p:txBody>
              <a:bodyPr/>
              <a:lstStyle/>
              <a:p>
                <a:endParaRPr lang="en-US"/>
              </a:p>
            </p:txBody>
          </p:sp>
          <p:sp>
            <p:nvSpPr>
              <p:cNvPr id="22757" name="Freeform 84"/>
              <p:cNvSpPr>
                <a:spLocks/>
              </p:cNvSpPr>
              <p:nvPr/>
            </p:nvSpPr>
            <p:spPr bwMode="auto">
              <a:xfrm>
                <a:off x="1582" y="765"/>
                <a:ext cx="43" cy="25"/>
              </a:xfrm>
              <a:custGeom>
                <a:avLst/>
                <a:gdLst>
                  <a:gd name="T0" fmla="*/ 10 w 171"/>
                  <a:gd name="T1" fmla="*/ 2 h 100"/>
                  <a:gd name="T2" fmla="*/ 11 w 171"/>
                  <a:gd name="T3" fmla="*/ 5 h 100"/>
                  <a:gd name="T4" fmla="*/ 10 w 171"/>
                  <a:gd name="T5" fmla="*/ 6 h 100"/>
                  <a:gd name="T6" fmla="*/ 8 w 171"/>
                  <a:gd name="T7" fmla="*/ 6 h 100"/>
                  <a:gd name="T8" fmla="*/ 0 w 171"/>
                  <a:gd name="T9" fmla="*/ 0 h 100"/>
                  <a:gd name="T10" fmla="*/ 0 60000 65536"/>
                  <a:gd name="T11" fmla="*/ 0 60000 65536"/>
                  <a:gd name="T12" fmla="*/ 0 60000 65536"/>
                  <a:gd name="T13" fmla="*/ 0 60000 65536"/>
                  <a:gd name="T14" fmla="*/ 0 60000 65536"/>
                  <a:gd name="T15" fmla="*/ 0 w 171"/>
                  <a:gd name="T16" fmla="*/ 0 h 100"/>
                  <a:gd name="T17" fmla="*/ 171 w 171"/>
                  <a:gd name="T18" fmla="*/ 100 h 100"/>
                </a:gdLst>
                <a:ahLst/>
                <a:cxnLst>
                  <a:cxn ang="T10">
                    <a:pos x="T0" y="T1"/>
                  </a:cxn>
                  <a:cxn ang="T11">
                    <a:pos x="T2" y="T3"/>
                  </a:cxn>
                  <a:cxn ang="T12">
                    <a:pos x="T4" y="T5"/>
                  </a:cxn>
                  <a:cxn ang="T13">
                    <a:pos x="T6" y="T7"/>
                  </a:cxn>
                  <a:cxn ang="T14">
                    <a:pos x="T8" y="T9"/>
                  </a:cxn>
                </a:cxnLst>
                <a:rect l="T15" t="T16" r="T17" b="T18"/>
                <a:pathLst>
                  <a:path w="171" h="100">
                    <a:moveTo>
                      <a:pt x="152" y="35"/>
                    </a:moveTo>
                    <a:lnTo>
                      <a:pt x="171" y="74"/>
                    </a:lnTo>
                    <a:lnTo>
                      <a:pt x="160" y="100"/>
                    </a:lnTo>
                    <a:lnTo>
                      <a:pt x="125" y="100"/>
                    </a:lnTo>
                    <a:lnTo>
                      <a:pt x="0" y="0"/>
                    </a:lnTo>
                  </a:path>
                </a:pathLst>
              </a:custGeom>
              <a:noFill/>
              <a:ln w="0">
                <a:solidFill>
                  <a:srgbClr val="00FF00"/>
                </a:solidFill>
                <a:prstDash val="solid"/>
                <a:round/>
                <a:headEnd/>
                <a:tailEnd/>
              </a:ln>
            </p:spPr>
            <p:txBody>
              <a:bodyPr/>
              <a:lstStyle/>
              <a:p>
                <a:endParaRPr lang="en-US"/>
              </a:p>
            </p:txBody>
          </p:sp>
          <p:sp>
            <p:nvSpPr>
              <p:cNvPr id="22758" name="Freeform 85"/>
              <p:cNvSpPr>
                <a:spLocks/>
              </p:cNvSpPr>
              <p:nvPr/>
            </p:nvSpPr>
            <p:spPr bwMode="auto">
              <a:xfrm>
                <a:off x="1576" y="782"/>
                <a:ext cx="35" cy="21"/>
              </a:xfrm>
              <a:custGeom>
                <a:avLst/>
                <a:gdLst>
                  <a:gd name="T0" fmla="*/ 9 w 139"/>
                  <a:gd name="T1" fmla="*/ 1 h 85"/>
                  <a:gd name="T2" fmla="*/ 9 w 139"/>
                  <a:gd name="T3" fmla="*/ 3 h 85"/>
                  <a:gd name="T4" fmla="*/ 7 w 139"/>
                  <a:gd name="T5" fmla="*/ 5 h 85"/>
                  <a:gd name="T6" fmla="*/ 5 w 139"/>
                  <a:gd name="T7" fmla="*/ 5 h 85"/>
                  <a:gd name="T8" fmla="*/ 0 w 139"/>
                  <a:gd name="T9" fmla="*/ 0 h 85"/>
                  <a:gd name="T10" fmla="*/ 0 60000 65536"/>
                  <a:gd name="T11" fmla="*/ 0 60000 65536"/>
                  <a:gd name="T12" fmla="*/ 0 60000 65536"/>
                  <a:gd name="T13" fmla="*/ 0 60000 65536"/>
                  <a:gd name="T14" fmla="*/ 0 60000 65536"/>
                  <a:gd name="T15" fmla="*/ 0 w 139"/>
                  <a:gd name="T16" fmla="*/ 0 h 85"/>
                  <a:gd name="T17" fmla="*/ 139 w 139"/>
                  <a:gd name="T18" fmla="*/ 85 h 85"/>
                </a:gdLst>
                <a:ahLst/>
                <a:cxnLst>
                  <a:cxn ang="T10">
                    <a:pos x="T0" y="T1"/>
                  </a:cxn>
                  <a:cxn ang="T11">
                    <a:pos x="T2" y="T3"/>
                  </a:cxn>
                  <a:cxn ang="T12">
                    <a:pos x="T4" y="T5"/>
                  </a:cxn>
                  <a:cxn ang="T13">
                    <a:pos x="T6" y="T7"/>
                  </a:cxn>
                  <a:cxn ang="T14">
                    <a:pos x="T8" y="T9"/>
                  </a:cxn>
                </a:cxnLst>
                <a:rect l="T15" t="T16" r="T17" b="T18"/>
                <a:pathLst>
                  <a:path w="139" h="85">
                    <a:moveTo>
                      <a:pt x="135" y="25"/>
                    </a:moveTo>
                    <a:lnTo>
                      <a:pt x="139" y="53"/>
                    </a:lnTo>
                    <a:lnTo>
                      <a:pt x="112" y="85"/>
                    </a:lnTo>
                    <a:lnTo>
                      <a:pt x="70" y="77"/>
                    </a:lnTo>
                    <a:lnTo>
                      <a:pt x="0" y="0"/>
                    </a:lnTo>
                  </a:path>
                </a:pathLst>
              </a:custGeom>
              <a:noFill/>
              <a:ln w="0">
                <a:solidFill>
                  <a:srgbClr val="00FF00"/>
                </a:solidFill>
                <a:prstDash val="solid"/>
                <a:round/>
                <a:headEnd/>
                <a:tailEnd/>
              </a:ln>
            </p:spPr>
            <p:txBody>
              <a:bodyPr/>
              <a:lstStyle/>
              <a:p>
                <a:endParaRPr lang="en-US"/>
              </a:p>
            </p:txBody>
          </p:sp>
          <p:sp>
            <p:nvSpPr>
              <p:cNvPr id="22759" name="Freeform 86"/>
              <p:cNvSpPr>
                <a:spLocks/>
              </p:cNvSpPr>
              <p:nvPr/>
            </p:nvSpPr>
            <p:spPr bwMode="auto">
              <a:xfrm>
                <a:off x="1562" y="783"/>
                <a:ext cx="32" cy="36"/>
              </a:xfrm>
              <a:custGeom>
                <a:avLst/>
                <a:gdLst>
                  <a:gd name="T0" fmla="*/ 8 w 125"/>
                  <a:gd name="T1" fmla="*/ 5 h 144"/>
                  <a:gd name="T2" fmla="*/ 8 w 125"/>
                  <a:gd name="T3" fmla="*/ 6 h 144"/>
                  <a:gd name="T4" fmla="*/ 7 w 125"/>
                  <a:gd name="T5" fmla="*/ 9 h 144"/>
                  <a:gd name="T6" fmla="*/ 5 w 125"/>
                  <a:gd name="T7" fmla="*/ 9 h 144"/>
                  <a:gd name="T8" fmla="*/ 4 w 125"/>
                  <a:gd name="T9" fmla="*/ 9 h 144"/>
                  <a:gd name="T10" fmla="*/ 0 w 125"/>
                  <a:gd name="T11" fmla="*/ 0 h 144"/>
                  <a:gd name="T12" fmla="*/ 0 60000 65536"/>
                  <a:gd name="T13" fmla="*/ 0 60000 65536"/>
                  <a:gd name="T14" fmla="*/ 0 60000 65536"/>
                  <a:gd name="T15" fmla="*/ 0 60000 65536"/>
                  <a:gd name="T16" fmla="*/ 0 60000 65536"/>
                  <a:gd name="T17" fmla="*/ 0 60000 65536"/>
                  <a:gd name="T18" fmla="*/ 0 w 125"/>
                  <a:gd name="T19" fmla="*/ 0 h 144"/>
                  <a:gd name="T20" fmla="*/ 125 w 125"/>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25" h="144">
                    <a:moveTo>
                      <a:pt x="125" y="74"/>
                    </a:moveTo>
                    <a:lnTo>
                      <a:pt x="121" y="103"/>
                    </a:lnTo>
                    <a:lnTo>
                      <a:pt x="108" y="136"/>
                    </a:lnTo>
                    <a:lnTo>
                      <a:pt x="79" y="144"/>
                    </a:lnTo>
                    <a:lnTo>
                      <a:pt x="55" y="136"/>
                    </a:lnTo>
                    <a:lnTo>
                      <a:pt x="0" y="0"/>
                    </a:lnTo>
                  </a:path>
                </a:pathLst>
              </a:custGeom>
              <a:noFill/>
              <a:ln w="0">
                <a:solidFill>
                  <a:srgbClr val="00FF00"/>
                </a:solidFill>
                <a:prstDash val="solid"/>
                <a:round/>
                <a:headEnd/>
                <a:tailEnd/>
              </a:ln>
            </p:spPr>
            <p:txBody>
              <a:bodyPr/>
              <a:lstStyle/>
              <a:p>
                <a:endParaRPr lang="en-US"/>
              </a:p>
            </p:txBody>
          </p:sp>
          <p:sp>
            <p:nvSpPr>
              <p:cNvPr id="22760" name="Freeform 87"/>
              <p:cNvSpPr>
                <a:spLocks/>
              </p:cNvSpPr>
              <p:nvPr/>
            </p:nvSpPr>
            <p:spPr bwMode="auto">
              <a:xfrm>
                <a:off x="1544" y="799"/>
                <a:ext cx="31" cy="30"/>
              </a:xfrm>
              <a:custGeom>
                <a:avLst/>
                <a:gdLst>
                  <a:gd name="T0" fmla="*/ 8 w 123"/>
                  <a:gd name="T1" fmla="*/ 4 h 123"/>
                  <a:gd name="T2" fmla="*/ 8 w 123"/>
                  <a:gd name="T3" fmla="*/ 7 h 123"/>
                  <a:gd name="T4" fmla="*/ 4 w 123"/>
                  <a:gd name="T5" fmla="*/ 7 h 123"/>
                  <a:gd name="T6" fmla="*/ 3 w 123"/>
                  <a:gd name="T7" fmla="*/ 6 h 123"/>
                  <a:gd name="T8" fmla="*/ 0 w 123"/>
                  <a:gd name="T9" fmla="*/ 0 h 123"/>
                  <a:gd name="T10" fmla="*/ 0 60000 65536"/>
                  <a:gd name="T11" fmla="*/ 0 60000 65536"/>
                  <a:gd name="T12" fmla="*/ 0 60000 65536"/>
                  <a:gd name="T13" fmla="*/ 0 60000 65536"/>
                  <a:gd name="T14" fmla="*/ 0 60000 65536"/>
                  <a:gd name="T15" fmla="*/ 0 w 123"/>
                  <a:gd name="T16" fmla="*/ 0 h 123"/>
                  <a:gd name="T17" fmla="*/ 123 w 123"/>
                  <a:gd name="T18" fmla="*/ 123 h 123"/>
                </a:gdLst>
                <a:ahLst/>
                <a:cxnLst>
                  <a:cxn ang="T10">
                    <a:pos x="T0" y="T1"/>
                  </a:cxn>
                  <a:cxn ang="T11">
                    <a:pos x="T2" y="T3"/>
                  </a:cxn>
                  <a:cxn ang="T12">
                    <a:pos x="T4" y="T5"/>
                  </a:cxn>
                  <a:cxn ang="T13">
                    <a:pos x="T6" y="T7"/>
                  </a:cxn>
                  <a:cxn ang="T14">
                    <a:pos x="T8" y="T9"/>
                  </a:cxn>
                </a:cxnLst>
                <a:rect l="T15" t="T16" r="T17" b="T18"/>
                <a:pathLst>
                  <a:path w="123" h="123">
                    <a:moveTo>
                      <a:pt x="123" y="70"/>
                    </a:moveTo>
                    <a:lnTo>
                      <a:pt x="119" y="113"/>
                    </a:lnTo>
                    <a:lnTo>
                      <a:pt x="68" y="123"/>
                    </a:lnTo>
                    <a:lnTo>
                      <a:pt x="41" y="107"/>
                    </a:lnTo>
                    <a:lnTo>
                      <a:pt x="0" y="0"/>
                    </a:lnTo>
                  </a:path>
                </a:pathLst>
              </a:custGeom>
              <a:noFill/>
              <a:ln w="0">
                <a:solidFill>
                  <a:srgbClr val="00FF00"/>
                </a:solidFill>
                <a:prstDash val="solid"/>
                <a:round/>
                <a:headEnd/>
                <a:tailEnd/>
              </a:ln>
            </p:spPr>
            <p:txBody>
              <a:bodyPr/>
              <a:lstStyle/>
              <a:p>
                <a:endParaRPr lang="en-US"/>
              </a:p>
            </p:txBody>
          </p:sp>
          <p:sp>
            <p:nvSpPr>
              <p:cNvPr id="22761" name="Freeform 88"/>
              <p:cNvSpPr>
                <a:spLocks/>
              </p:cNvSpPr>
              <p:nvPr/>
            </p:nvSpPr>
            <p:spPr bwMode="auto">
              <a:xfrm>
                <a:off x="1531" y="802"/>
                <a:ext cx="23" cy="32"/>
              </a:xfrm>
              <a:custGeom>
                <a:avLst/>
                <a:gdLst>
                  <a:gd name="T0" fmla="*/ 5 w 95"/>
                  <a:gd name="T1" fmla="*/ 4 h 129"/>
                  <a:gd name="T2" fmla="*/ 6 w 95"/>
                  <a:gd name="T3" fmla="*/ 6 h 129"/>
                  <a:gd name="T4" fmla="*/ 5 w 95"/>
                  <a:gd name="T5" fmla="*/ 7 h 129"/>
                  <a:gd name="T6" fmla="*/ 3 w 95"/>
                  <a:gd name="T7" fmla="*/ 8 h 129"/>
                  <a:gd name="T8" fmla="*/ 1 w 95"/>
                  <a:gd name="T9" fmla="*/ 8 h 129"/>
                  <a:gd name="T10" fmla="*/ 0 w 95"/>
                  <a:gd name="T11" fmla="*/ 4 h 129"/>
                  <a:gd name="T12" fmla="*/ 0 w 95"/>
                  <a:gd name="T13" fmla="*/ 0 h 129"/>
                  <a:gd name="T14" fmla="*/ 0 60000 65536"/>
                  <a:gd name="T15" fmla="*/ 0 60000 65536"/>
                  <a:gd name="T16" fmla="*/ 0 60000 65536"/>
                  <a:gd name="T17" fmla="*/ 0 60000 65536"/>
                  <a:gd name="T18" fmla="*/ 0 60000 65536"/>
                  <a:gd name="T19" fmla="*/ 0 60000 65536"/>
                  <a:gd name="T20" fmla="*/ 0 60000 65536"/>
                  <a:gd name="T21" fmla="*/ 0 w 95"/>
                  <a:gd name="T22" fmla="*/ 0 h 129"/>
                  <a:gd name="T23" fmla="*/ 95 w 95"/>
                  <a:gd name="T24" fmla="*/ 129 h 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5" h="129">
                    <a:moveTo>
                      <a:pt x="84" y="69"/>
                    </a:moveTo>
                    <a:lnTo>
                      <a:pt x="95" y="93"/>
                    </a:lnTo>
                    <a:lnTo>
                      <a:pt x="78" y="114"/>
                    </a:lnTo>
                    <a:lnTo>
                      <a:pt x="49" y="129"/>
                    </a:lnTo>
                    <a:lnTo>
                      <a:pt x="14" y="125"/>
                    </a:lnTo>
                    <a:lnTo>
                      <a:pt x="8" y="69"/>
                    </a:lnTo>
                    <a:lnTo>
                      <a:pt x="0" y="0"/>
                    </a:lnTo>
                  </a:path>
                </a:pathLst>
              </a:custGeom>
              <a:noFill/>
              <a:ln w="0">
                <a:solidFill>
                  <a:srgbClr val="00FF00"/>
                </a:solidFill>
                <a:prstDash val="solid"/>
                <a:round/>
                <a:headEnd/>
                <a:tailEnd/>
              </a:ln>
            </p:spPr>
            <p:txBody>
              <a:bodyPr/>
              <a:lstStyle/>
              <a:p>
                <a:endParaRPr lang="en-US"/>
              </a:p>
            </p:txBody>
          </p:sp>
          <p:sp>
            <p:nvSpPr>
              <p:cNvPr id="22762" name="Freeform 89"/>
              <p:cNvSpPr>
                <a:spLocks/>
              </p:cNvSpPr>
              <p:nvPr/>
            </p:nvSpPr>
            <p:spPr bwMode="auto">
              <a:xfrm>
                <a:off x="1516" y="832"/>
                <a:ext cx="17" cy="6"/>
              </a:xfrm>
              <a:custGeom>
                <a:avLst/>
                <a:gdLst>
                  <a:gd name="T0" fmla="*/ 4 w 68"/>
                  <a:gd name="T1" fmla="*/ 0 h 25"/>
                  <a:gd name="T2" fmla="*/ 2 w 68"/>
                  <a:gd name="T3" fmla="*/ 1 h 25"/>
                  <a:gd name="T4" fmla="*/ 0 w 68"/>
                  <a:gd name="T5" fmla="*/ 1 h 25"/>
                  <a:gd name="T6" fmla="*/ 0 60000 65536"/>
                  <a:gd name="T7" fmla="*/ 0 60000 65536"/>
                  <a:gd name="T8" fmla="*/ 0 60000 65536"/>
                  <a:gd name="T9" fmla="*/ 0 w 68"/>
                  <a:gd name="T10" fmla="*/ 0 h 25"/>
                  <a:gd name="T11" fmla="*/ 68 w 68"/>
                  <a:gd name="T12" fmla="*/ 25 h 25"/>
                </a:gdLst>
                <a:ahLst/>
                <a:cxnLst>
                  <a:cxn ang="T6">
                    <a:pos x="T0" y="T1"/>
                  </a:cxn>
                  <a:cxn ang="T7">
                    <a:pos x="T2" y="T3"/>
                  </a:cxn>
                  <a:cxn ang="T8">
                    <a:pos x="T4" y="T5"/>
                  </a:cxn>
                </a:cxnLst>
                <a:rect l="T9" t="T10" r="T11" b="T12"/>
                <a:pathLst>
                  <a:path w="68" h="25">
                    <a:moveTo>
                      <a:pt x="68" y="0"/>
                    </a:moveTo>
                    <a:lnTo>
                      <a:pt x="41" y="18"/>
                    </a:lnTo>
                    <a:lnTo>
                      <a:pt x="0" y="25"/>
                    </a:lnTo>
                  </a:path>
                </a:pathLst>
              </a:custGeom>
              <a:noFill/>
              <a:ln w="0">
                <a:solidFill>
                  <a:srgbClr val="00FF00"/>
                </a:solidFill>
                <a:prstDash val="solid"/>
                <a:round/>
                <a:headEnd/>
                <a:tailEnd/>
              </a:ln>
            </p:spPr>
            <p:txBody>
              <a:bodyPr/>
              <a:lstStyle/>
              <a:p>
                <a:endParaRPr lang="en-US"/>
              </a:p>
            </p:txBody>
          </p:sp>
          <p:sp>
            <p:nvSpPr>
              <p:cNvPr id="22763" name="Freeform 90"/>
              <p:cNvSpPr>
                <a:spLocks/>
              </p:cNvSpPr>
              <p:nvPr/>
            </p:nvSpPr>
            <p:spPr bwMode="auto">
              <a:xfrm>
                <a:off x="1517" y="553"/>
                <a:ext cx="119" cy="252"/>
              </a:xfrm>
              <a:custGeom>
                <a:avLst/>
                <a:gdLst>
                  <a:gd name="T0" fmla="*/ 28 w 477"/>
                  <a:gd name="T1" fmla="*/ 1 h 1007"/>
                  <a:gd name="T2" fmla="*/ 30 w 477"/>
                  <a:gd name="T3" fmla="*/ 4 h 1007"/>
                  <a:gd name="T4" fmla="*/ 26 w 477"/>
                  <a:gd name="T5" fmla="*/ 7 h 1007"/>
                  <a:gd name="T6" fmla="*/ 25 w 477"/>
                  <a:gd name="T7" fmla="*/ 8 h 1007"/>
                  <a:gd name="T8" fmla="*/ 25 w 477"/>
                  <a:gd name="T9" fmla="*/ 11 h 1007"/>
                  <a:gd name="T10" fmla="*/ 20 w 477"/>
                  <a:gd name="T11" fmla="*/ 12 h 1007"/>
                  <a:gd name="T12" fmla="*/ 21 w 477"/>
                  <a:gd name="T13" fmla="*/ 15 h 1007"/>
                  <a:gd name="T14" fmla="*/ 21 w 477"/>
                  <a:gd name="T15" fmla="*/ 18 h 1007"/>
                  <a:gd name="T16" fmla="*/ 18 w 477"/>
                  <a:gd name="T17" fmla="*/ 20 h 1007"/>
                  <a:gd name="T18" fmla="*/ 21 w 477"/>
                  <a:gd name="T19" fmla="*/ 22 h 1007"/>
                  <a:gd name="T20" fmla="*/ 18 w 477"/>
                  <a:gd name="T21" fmla="*/ 25 h 1007"/>
                  <a:gd name="T22" fmla="*/ 18 w 477"/>
                  <a:gd name="T23" fmla="*/ 26 h 1007"/>
                  <a:gd name="T24" fmla="*/ 21 w 477"/>
                  <a:gd name="T25" fmla="*/ 30 h 1007"/>
                  <a:gd name="T26" fmla="*/ 19 w 477"/>
                  <a:gd name="T27" fmla="*/ 32 h 1007"/>
                  <a:gd name="T28" fmla="*/ 19 w 477"/>
                  <a:gd name="T29" fmla="*/ 33 h 1007"/>
                  <a:gd name="T30" fmla="*/ 21 w 477"/>
                  <a:gd name="T31" fmla="*/ 35 h 1007"/>
                  <a:gd name="T32" fmla="*/ 18 w 477"/>
                  <a:gd name="T33" fmla="*/ 38 h 1007"/>
                  <a:gd name="T34" fmla="*/ 21 w 477"/>
                  <a:gd name="T35" fmla="*/ 39 h 1007"/>
                  <a:gd name="T36" fmla="*/ 21 w 477"/>
                  <a:gd name="T37" fmla="*/ 41 h 1007"/>
                  <a:gd name="T38" fmla="*/ 19 w 477"/>
                  <a:gd name="T39" fmla="*/ 43 h 1007"/>
                  <a:gd name="T40" fmla="*/ 21 w 477"/>
                  <a:gd name="T41" fmla="*/ 45 h 1007"/>
                  <a:gd name="T42" fmla="*/ 18 w 477"/>
                  <a:gd name="T43" fmla="*/ 46 h 1007"/>
                  <a:gd name="T44" fmla="*/ 20 w 477"/>
                  <a:gd name="T45" fmla="*/ 49 h 1007"/>
                  <a:gd name="T46" fmla="*/ 15 w 477"/>
                  <a:gd name="T47" fmla="*/ 49 h 1007"/>
                  <a:gd name="T48" fmla="*/ 18 w 477"/>
                  <a:gd name="T49" fmla="*/ 51 h 1007"/>
                  <a:gd name="T50" fmla="*/ 17 w 477"/>
                  <a:gd name="T51" fmla="*/ 54 h 1007"/>
                  <a:gd name="T52" fmla="*/ 14 w 477"/>
                  <a:gd name="T53" fmla="*/ 54 h 1007"/>
                  <a:gd name="T54" fmla="*/ 14 w 477"/>
                  <a:gd name="T55" fmla="*/ 58 h 1007"/>
                  <a:gd name="T56" fmla="*/ 10 w 477"/>
                  <a:gd name="T57" fmla="*/ 55 h 1007"/>
                  <a:gd name="T58" fmla="*/ 9 w 477"/>
                  <a:gd name="T59" fmla="*/ 60 h 1007"/>
                  <a:gd name="T60" fmla="*/ 6 w 477"/>
                  <a:gd name="T61" fmla="*/ 60 h 1007"/>
                  <a:gd name="T62" fmla="*/ 4 w 477"/>
                  <a:gd name="T63" fmla="*/ 61 h 1007"/>
                  <a:gd name="T64" fmla="*/ 0 w 477"/>
                  <a:gd name="T65" fmla="*/ 63 h 10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7"/>
                  <a:gd name="T100" fmla="*/ 0 h 1007"/>
                  <a:gd name="T101" fmla="*/ 477 w 477"/>
                  <a:gd name="T102" fmla="*/ 1007 h 10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7" h="1007">
                    <a:moveTo>
                      <a:pt x="414" y="0"/>
                    </a:moveTo>
                    <a:lnTo>
                      <a:pt x="451" y="7"/>
                    </a:lnTo>
                    <a:lnTo>
                      <a:pt x="469" y="20"/>
                    </a:lnTo>
                    <a:lnTo>
                      <a:pt x="477" y="66"/>
                    </a:lnTo>
                    <a:lnTo>
                      <a:pt x="451" y="92"/>
                    </a:lnTo>
                    <a:lnTo>
                      <a:pt x="414" y="108"/>
                    </a:lnTo>
                    <a:lnTo>
                      <a:pt x="373" y="116"/>
                    </a:lnTo>
                    <a:lnTo>
                      <a:pt x="400" y="130"/>
                    </a:lnTo>
                    <a:lnTo>
                      <a:pt x="417" y="159"/>
                    </a:lnTo>
                    <a:lnTo>
                      <a:pt x="395" y="179"/>
                    </a:lnTo>
                    <a:lnTo>
                      <a:pt x="355" y="185"/>
                    </a:lnTo>
                    <a:lnTo>
                      <a:pt x="317" y="185"/>
                    </a:lnTo>
                    <a:lnTo>
                      <a:pt x="327" y="208"/>
                    </a:lnTo>
                    <a:lnTo>
                      <a:pt x="344" y="230"/>
                    </a:lnTo>
                    <a:lnTo>
                      <a:pt x="358" y="263"/>
                    </a:lnTo>
                    <a:lnTo>
                      <a:pt x="344" y="283"/>
                    </a:lnTo>
                    <a:lnTo>
                      <a:pt x="276" y="304"/>
                    </a:lnTo>
                    <a:lnTo>
                      <a:pt x="293" y="318"/>
                    </a:lnTo>
                    <a:lnTo>
                      <a:pt x="327" y="336"/>
                    </a:lnTo>
                    <a:lnTo>
                      <a:pt x="336" y="357"/>
                    </a:lnTo>
                    <a:lnTo>
                      <a:pt x="327" y="380"/>
                    </a:lnTo>
                    <a:lnTo>
                      <a:pt x="284" y="398"/>
                    </a:lnTo>
                    <a:lnTo>
                      <a:pt x="238" y="402"/>
                    </a:lnTo>
                    <a:lnTo>
                      <a:pt x="289" y="419"/>
                    </a:lnTo>
                    <a:lnTo>
                      <a:pt x="320" y="433"/>
                    </a:lnTo>
                    <a:lnTo>
                      <a:pt x="340" y="470"/>
                    </a:lnTo>
                    <a:lnTo>
                      <a:pt x="336" y="485"/>
                    </a:lnTo>
                    <a:lnTo>
                      <a:pt x="304" y="502"/>
                    </a:lnTo>
                    <a:lnTo>
                      <a:pt x="261" y="513"/>
                    </a:lnTo>
                    <a:lnTo>
                      <a:pt x="299" y="521"/>
                    </a:lnTo>
                    <a:lnTo>
                      <a:pt x="327" y="540"/>
                    </a:lnTo>
                    <a:lnTo>
                      <a:pt x="331" y="557"/>
                    </a:lnTo>
                    <a:lnTo>
                      <a:pt x="320" y="583"/>
                    </a:lnTo>
                    <a:lnTo>
                      <a:pt x="285" y="601"/>
                    </a:lnTo>
                    <a:lnTo>
                      <a:pt x="304" y="606"/>
                    </a:lnTo>
                    <a:lnTo>
                      <a:pt x="344" y="622"/>
                    </a:lnTo>
                    <a:lnTo>
                      <a:pt x="350" y="647"/>
                    </a:lnTo>
                    <a:lnTo>
                      <a:pt x="331" y="661"/>
                    </a:lnTo>
                    <a:lnTo>
                      <a:pt x="285" y="668"/>
                    </a:lnTo>
                    <a:lnTo>
                      <a:pt x="314" y="684"/>
                    </a:lnTo>
                    <a:lnTo>
                      <a:pt x="336" y="691"/>
                    </a:lnTo>
                    <a:lnTo>
                      <a:pt x="344" y="717"/>
                    </a:lnTo>
                    <a:lnTo>
                      <a:pt x="327" y="730"/>
                    </a:lnTo>
                    <a:lnTo>
                      <a:pt x="285" y="734"/>
                    </a:lnTo>
                    <a:lnTo>
                      <a:pt x="327" y="761"/>
                    </a:lnTo>
                    <a:lnTo>
                      <a:pt x="327" y="781"/>
                    </a:lnTo>
                    <a:lnTo>
                      <a:pt x="304" y="799"/>
                    </a:lnTo>
                    <a:lnTo>
                      <a:pt x="238" y="778"/>
                    </a:lnTo>
                    <a:lnTo>
                      <a:pt x="261" y="801"/>
                    </a:lnTo>
                    <a:lnTo>
                      <a:pt x="291" y="817"/>
                    </a:lnTo>
                    <a:lnTo>
                      <a:pt x="303" y="840"/>
                    </a:lnTo>
                    <a:lnTo>
                      <a:pt x="272" y="855"/>
                    </a:lnTo>
                    <a:lnTo>
                      <a:pt x="222" y="836"/>
                    </a:lnTo>
                    <a:lnTo>
                      <a:pt x="222" y="859"/>
                    </a:lnTo>
                    <a:lnTo>
                      <a:pt x="237" y="900"/>
                    </a:lnTo>
                    <a:lnTo>
                      <a:pt x="222" y="924"/>
                    </a:lnTo>
                    <a:lnTo>
                      <a:pt x="187" y="924"/>
                    </a:lnTo>
                    <a:lnTo>
                      <a:pt x="155" y="880"/>
                    </a:lnTo>
                    <a:lnTo>
                      <a:pt x="159" y="928"/>
                    </a:lnTo>
                    <a:lnTo>
                      <a:pt x="148" y="963"/>
                    </a:lnTo>
                    <a:lnTo>
                      <a:pt x="104" y="981"/>
                    </a:lnTo>
                    <a:lnTo>
                      <a:pt x="91" y="959"/>
                    </a:lnTo>
                    <a:lnTo>
                      <a:pt x="83" y="913"/>
                    </a:lnTo>
                    <a:lnTo>
                      <a:pt x="72" y="968"/>
                    </a:lnTo>
                    <a:lnTo>
                      <a:pt x="51" y="1004"/>
                    </a:lnTo>
                    <a:lnTo>
                      <a:pt x="0" y="1007"/>
                    </a:lnTo>
                  </a:path>
                </a:pathLst>
              </a:custGeom>
              <a:noFill/>
              <a:ln w="0">
                <a:solidFill>
                  <a:srgbClr val="00FF00"/>
                </a:solidFill>
                <a:prstDash val="solid"/>
                <a:round/>
                <a:headEnd/>
                <a:tailEnd/>
              </a:ln>
            </p:spPr>
            <p:txBody>
              <a:bodyPr/>
              <a:lstStyle/>
              <a:p>
                <a:endParaRPr lang="en-US"/>
              </a:p>
            </p:txBody>
          </p:sp>
          <p:sp>
            <p:nvSpPr>
              <p:cNvPr id="22764" name="Freeform 91"/>
              <p:cNvSpPr>
                <a:spLocks/>
              </p:cNvSpPr>
              <p:nvPr/>
            </p:nvSpPr>
            <p:spPr bwMode="auto">
              <a:xfrm>
                <a:off x="1649" y="968"/>
                <a:ext cx="32" cy="7"/>
              </a:xfrm>
              <a:custGeom>
                <a:avLst/>
                <a:gdLst>
                  <a:gd name="T0" fmla="*/ 0 w 127"/>
                  <a:gd name="T1" fmla="*/ 2 h 25"/>
                  <a:gd name="T2" fmla="*/ 1 w 127"/>
                  <a:gd name="T3" fmla="*/ 1 h 25"/>
                  <a:gd name="T4" fmla="*/ 3 w 127"/>
                  <a:gd name="T5" fmla="*/ 0 h 25"/>
                  <a:gd name="T6" fmla="*/ 6 w 127"/>
                  <a:gd name="T7" fmla="*/ 0 h 25"/>
                  <a:gd name="T8" fmla="*/ 8 w 127"/>
                  <a:gd name="T9" fmla="*/ 2 h 25"/>
                  <a:gd name="T10" fmla="*/ 0 60000 65536"/>
                  <a:gd name="T11" fmla="*/ 0 60000 65536"/>
                  <a:gd name="T12" fmla="*/ 0 60000 65536"/>
                  <a:gd name="T13" fmla="*/ 0 60000 65536"/>
                  <a:gd name="T14" fmla="*/ 0 60000 65536"/>
                  <a:gd name="T15" fmla="*/ 0 w 127"/>
                  <a:gd name="T16" fmla="*/ 0 h 25"/>
                  <a:gd name="T17" fmla="*/ 127 w 127"/>
                  <a:gd name="T18" fmla="*/ 25 h 25"/>
                </a:gdLst>
                <a:ahLst/>
                <a:cxnLst>
                  <a:cxn ang="T10">
                    <a:pos x="T0" y="T1"/>
                  </a:cxn>
                  <a:cxn ang="T11">
                    <a:pos x="T2" y="T3"/>
                  </a:cxn>
                  <a:cxn ang="T12">
                    <a:pos x="T4" y="T5"/>
                  </a:cxn>
                  <a:cxn ang="T13">
                    <a:pos x="T6" y="T7"/>
                  </a:cxn>
                  <a:cxn ang="T14">
                    <a:pos x="T8" y="T9"/>
                  </a:cxn>
                </a:cxnLst>
                <a:rect l="T15" t="T16" r="T17" b="T18"/>
                <a:pathLst>
                  <a:path w="127" h="25">
                    <a:moveTo>
                      <a:pt x="0" y="25"/>
                    </a:moveTo>
                    <a:lnTo>
                      <a:pt x="13" y="14"/>
                    </a:lnTo>
                    <a:lnTo>
                      <a:pt x="46" y="0"/>
                    </a:lnTo>
                    <a:lnTo>
                      <a:pt x="91" y="2"/>
                    </a:lnTo>
                    <a:lnTo>
                      <a:pt x="127" y="24"/>
                    </a:lnTo>
                  </a:path>
                </a:pathLst>
              </a:custGeom>
              <a:noFill/>
              <a:ln w="0">
                <a:solidFill>
                  <a:srgbClr val="00FF00"/>
                </a:solidFill>
                <a:prstDash val="solid"/>
                <a:round/>
                <a:headEnd/>
                <a:tailEnd/>
              </a:ln>
            </p:spPr>
            <p:txBody>
              <a:bodyPr/>
              <a:lstStyle/>
              <a:p>
                <a:endParaRPr lang="en-US"/>
              </a:p>
            </p:txBody>
          </p:sp>
          <p:sp>
            <p:nvSpPr>
              <p:cNvPr id="22765" name="Freeform 92"/>
              <p:cNvSpPr>
                <a:spLocks/>
              </p:cNvSpPr>
              <p:nvPr/>
            </p:nvSpPr>
            <p:spPr bwMode="auto">
              <a:xfrm>
                <a:off x="1452" y="989"/>
                <a:ext cx="68" cy="121"/>
              </a:xfrm>
              <a:custGeom>
                <a:avLst/>
                <a:gdLst>
                  <a:gd name="T0" fmla="*/ 5 w 271"/>
                  <a:gd name="T1" fmla="*/ 0 h 488"/>
                  <a:gd name="T2" fmla="*/ 4 w 271"/>
                  <a:gd name="T3" fmla="*/ 5 h 488"/>
                  <a:gd name="T4" fmla="*/ 2 w 271"/>
                  <a:gd name="T5" fmla="*/ 9 h 488"/>
                  <a:gd name="T6" fmla="*/ 2 w 271"/>
                  <a:gd name="T7" fmla="*/ 10 h 488"/>
                  <a:gd name="T8" fmla="*/ 4 w 271"/>
                  <a:gd name="T9" fmla="*/ 12 h 488"/>
                  <a:gd name="T10" fmla="*/ 6 w 271"/>
                  <a:gd name="T11" fmla="*/ 13 h 488"/>
                  <a:gd name="T12" fmla="*/ 9 w 271"/>
                  <a:gd name="T13" fmla="*/ 15 h 488"/>
                  <a:gd name="T14" fmla="*/ 11 w 271"/>
                  <a:gd name="T15" fmla="*/ 17 h 488"/>
                  <a:gd name="T16" fmla="*/ 13 w 271"/>
                  <a:gd name="T17" fmla="*/ 18 h 488"/>
                  <a:gd name="T18" fmla="*/ 16 w 271"/>
                  <a:gd name="T19" fmla="*/ 22 h 488"/>
                  <a:gd name="T20" fmla="*/ 17 w 271"/>
                  <a:gd name="T21" fmla="*/ 27 h 488"/>
                  <a:gd name="T22" fmla="*/ 17 w 271"/>
                  <a:gd name="T23" fmla="*/ 28 h 488"/>
                  <a:gd name="T24" fmla="*/ 16 w 271"/>
                  <a:gd name="T25" fmla="*/ 30 h 488"/>
                  <a:gd name="T26" fmla="*/ 13 w 271"/>
                  <a:gd name="T27" fmla="*/ 30 h 488"/>
                  <a:gd name="T28" fmla="*/ 11 w 271"/>
                  <a:gd name="T29" fmla="*/ 29 h 488"/>
                  <a:gd name="T30" fmla="*/ 9 w 271"/>
                  <a:gd name="T31" fmla="*/ 28 h 488"/>
                  <a:gd name="T32" fmla="*/ 6 w 271"/>
                  <a:gd name="T33" fmla="*/ 25 h 488"/>
                  <a:gd name="T34" fmla="*/ 3 w 271"/>
                  <a:gd name="T35" fmla="*/ 20 h 488"/>
                  <a:gd name="T36" fmla="*/ 1 w 271"/>
                  <a:gd name="T37" fmla="*/ 18 h 488"/>
                  <a:gd name="T38" fmla="*/ 0 w 271"/>
                  <a:gd name="T39" fmla="*/ 15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1"/>
                  <a:gd name="T61" fmla="*/ 0 h 488"/>
                  <a:gd name="T62" fmla="*/ 271 w 271"/>
                  <a:gd name="T63" fmla="*/ 488 h 4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1" h="488">
                    <a:moveTo>
                      <a:pt x="75" y="0"/>
                    </a:moveTo>
                    <a:lnTo>
                      <a:pt x="54" y="78"/>
                    </a:lnTo>
                    <a:lnTo>
                      <a:pt x="31" y="144"/>
                    </a:lnTo>
                    <a:lnTo>
                      <a:pt x="31" y="166"/>
                    </a:lnTo>
                    <a:lnTo>
                      <a:pt x="54" y="188"/>
                    </a:lnTo>
                    <a:lnTo>
                      <a:pt x="98" y="211"/>
                    </a:lnTo>
                    <a:lnTo>
                      <a:pt x="147" y="250"/>
                    </a:lnTo>
                    <a:lnTo>
                      <a:pt x="175" y="273"/>
                    </a:lnTo>
                    <a:lnTo>
                      <a:pt x="202" y="300"/>
                    </a:lnTo>
                    <a:lnTo>
                      <a:pt x="250" y="363"/>
                    </a:lnTo>
                    <a:lnTo>
                      <a:pt x="271" y="433"/>
                    </a:lnTo>
                    <a:lnTo>
                      <a:pt x="271" y="455"/>
                    </a:lnTo>
                    <a:lnTo>
                      <a:pt x="254" y="484"/>
                    </a:lnTo>
                    <a:lnTo>
                      <a:pt x="209" y="488"/>
                    </a:lnTo>
                    <a:lnTo>
                      <a:pt x="172" y="474"/>
                    </a:lnTo>
                    <a:lnTo>
                      <a:pt x="142" y="447"/>
                    </a:lnTo>
                    <a:lnTo>
                      <a:pt x="98" y="399"/>
                    </a:lnTo>
                    <a:lnTo>
                      <a:pt x="51" y="327"/>
                    </a:lnTo>
                    <a:lnTo>
                      <a:pt x="18" y="287"/>
                    </a:lnTo>
                    <a:lnTo>
                      <a:pt x="0" y="243"/>
                    </a:lnTo>
                  </a:path>
                </a:pathLst>
              </a:custGeom>
              <a:noFill/>
              <a:ln w="0">
                <a:solidFill>
                  <a:srgbClr val="00FF00"/>
                </a:solidFill>
                <a:prstDash val="solid"/>
                <a:round/>
                <a:headEnd/>
                <a:tailEnd/>
              </a:ln>
            </p:spPr>
            <p:txBody>
              <a:bodyPr/>
              <a:lstStyle/>
              <a:p>
                <a:endParaRPr lang="en-US"/>
              </a:p>
            </p:txBody>
          </p:sp>
          <p:sp>
            <p:nvSpPr>
              <p:cNvPr id="22766" name="Freeform 93"/>
              <p:cNvSpPr>
                <a:spLocks/>
              </p:cNvSpPr>
              <p:nvPr/>
            </p:nvSpPr>
            <p:spPr bwMode="auto">
              <a:xfrm>
                <a:off x="1436" y="1056"/>
                <a:ext cx="68" cy="78"/>
              </a:xfrm>
              <a:custGeom>
                <a:avLst/>
                <a:gdLst>
                  <a:gd name="T0" fmla="*/ 15 w 272"/>
                  <a:gd name="T1" fmla="*/ 14 h 311"/>
                  <a:gd name="T2" fmla="*/ 17 w 272"/>
                  <a:gd name="T3" fmla="*/ 15 h 311"/>
                  <a:gd name="T4" fmla="*/ 17 w 272"/>
                  <a:gd name="T5" fmla="*/ 16 h 311"/>
                  <a:gd name="T6" fmla="*/ 17 w 272"/>
                  <a:gd name="T7" fmla="*/ 18 h 311"/>
                  <a:gd name="T8" fmla="*/ 15 w 272"/>
                  <a:gd name="T9" fmla="*/ 20 h 311"/>
                  <a:gd name="T10" fmla="*/ 12 w 272"/>
                  <a:gd name="T11" fmla="*/ 20 h 311"/>
                  <a:gd name="T12" fmla="*/ 8 w 272"/>
                  <a:gd name="T13" fmla="*/ 17 h 311"/>
                  <a:gd name="T14" fmla="*/ 6 w 272"/>
                  <a:gd name="T15" fmla="*/ 14 h 311"/>
                  <a:gd name="T16" fmla="*/ 4 w 272"/>
                  <a:gd name="T17" fmla="*/ 11 h 311"/>
                  <a:gd name="T18" fmla="*/ 3 w 272"/>
                  <a:gd name="T19" fmla="*/ 8 h 311"/>
                  <a:gd name="T20" fmla="*/ 0 w 272"/>
                  <a:gd name="T21" fmla="*/ 0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2"/>
                  <a:gd name="T34" fmla="*/ 0 h 311"/>
                  <a:gd name="T35" fmla="*/ 272 w 272"/>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2" h="311">
                    <a:moveTo>
                      <a:pt x="247" y="214"/>
                    </a:moveTo>
                    <a:lnTo>
                      <a:pt x="265" y="236"/>
                    </a:lnTo>
                    <a:lnTo>
                      <a:pt x="272" y="252"/>
                    </a:lnTo>
                    <a:lnTo>
                      <a:pt x="272" y="286"/>
                    </a:lnTo>
                    <a:lnTo>
                      <a:pt x="249" y="311"/>
                    </a:lnTo>
                    <a:lnTo>
                      <a:pt x="196" y="311"/>
                    </a:lnTo>
                    <a:lnTo>
                      <a:pt x="132" y="274"/>
                    </a:lnTo>
                    <a:lnTo>
                      <a:pt x="94" y="229"/>
                    </a:lnTo>
                    <a:lnTo>
                      <a:pt x="63" y="177"/>
                    </a:lnTo>
                    <a:lnTo>
                      <a:pt x="48" y="118"/>
                    </a:lnTo>
                    <a:lnTo>
                      <a:pt x="0" y="0"/>
                    </a:lnTo>
                  </a:path>
                </a:pathLst>
              </a:custGeom>
              <a:noFill/>
              <a:ln w="0">
                <a:solidFill>
                  <a:srgbClr val="00FF00"/>
                </a:solidFill>
                <a:prstDash val="solid"/>
                <a:round/>
                <a:headEnd/>
                <a:tailEnd/>
              </a:ln>
            </p:spPr>
            <p:txBody>
              <a:bodyPr/>
              <a:lstStyle/>
              <a:p>
                <a:endParaRPr lang="en-US"/>
              </a:p>
            </p:txBody>
          </p:sp>
          <p:sp>
            <p:nvSpPr>
              <p:cNvPr id="22767" name="Freeform 94"/>
              <p:cNvSpPr>
                <a:spLocks/>
              </p:cNvSpPr>
              <p:nvPr/>
            </p:nvSpPr>
            <p:spPr bwMode="auto">
              <a:xfrm>
                <a:off x="1420" y="1065"/>
                <a:ext cx="62" cy="91"/>
              </a:xfrm>
              <a:custGeom>
                <a:avLst/>
                <a:gdLst>
                  <a:gd name="T0" fmla="*/ 15 w 248"/>
                  <a:gd name="T1" fmla="*/ 17 h 362"/>
                  <a:gd name="T2" fmla="*/ 16 w 248"/>
                  <a:gd name="T3" fmla="*/ 21 h 362"/>
                  <a:gd name="T4" fmla="*/ 15 w 248"/>
                  <a:gd name="T5" fmla="*/ 23 h 362"/>
                  <a:gd name="T6" fmla="*/ 12 w 248"/>
                  <a:gd name="T7" fmla="*/ 23 h 362"/>
                  <a:gd name="T8" fmla="*/ 8 w 248"/>
                  <a:gd name="T9" fmla="*/ 21 h 362"/>
                  <a:gd name="T10" fmla="*/ 5 w 248"/>
                  <a:gd name="T11" fmla="*/ 16 h 362"/>
                  <a:gd name="T12" fmla="*/ 2 w 248"/>
                  <a:gd name="T13" fmla="*/ 9 h 362"/>
                  <a:gd name="T14" fmla="*/ 0 w 248"/>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248"/>
                  <a:gd name="T25" fmla="*/ 0 h 362"/>
                  <a:gd name="T26" fmla="*/ 248 w 248"/>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8" h="362">
                    <a:moveTo>
                      <a:pt x="240" y="266"/>
                    </a:moveTo>
                    <a:lnTo>
                      <a:pt x="248" y="327"/>
                    </a:lnTo>
                    <a:lnTo>
                      <a:pt x="238" y="360"/>
                    </a:lnTo>
                    <a:lnTo>
                      <a:pt x="182" y="362"/>
                    </a:lnTo>
                    <a:lnTo>
                      <a:pt x="123" y="330"/>
                    </a:lnTo>
                    <a:lnTo>
                      <a:pt x="73" y="251"/>
                    </a:lnTo>
                    <a:lnTo>
                      <a:pt x="26" y="146"/>
                    </a:lnTo>
                    <a:lnTo>
                      <a:pt x="0" y="0"/>
                    </a:lnTo>
                  </a:path>
                </a:pathLst>
              </a:custGeom>
              <a:noFill/>
              <a:ln w="0">
                <a:solidFill>
                  <a:srgbClr val="00FF00"/>
                </a:solidFill>
                <a:prstDash val="solid"/>
                <a:round/>
                <a:headEnd/>
                <a:tailEnd/>
              </a:ln>
            </p:spPr>
            <p:txBody>
              <a:bodyPr/>
              <a:lstStyle/>
              <a:p>
                <a:endParaRPr lang="en-US"/>
              </a:p>
            </p:txBody>
          </p:sp>
          <p:sp>
            <p:nvSpPr>
              <p:cNvPr id="22768" name="Freeform 95"/>
              <p:cNvSpPr>
                <a:spLocks/>
              </p:cNvSpPr>
              <p:nvPr/>
            </p:nvSpPr>
            <p:spPr bwMode="auto">
              <a:xfrm>
                <a:off x="1404" y="1079"/>
                <a:ext cx="48" cy="90"/>
              </a:xfrm>
              <a:custGeom>
                <a:avLst/>
                <a:gdLst>
                  <a:gd name="T0" fmla="*/ 12 w 193"/>
                  <a:gd name="T1" fmla="*/ 17 h 359"/>
                  <a:gd name="T2" fmla="*/ 12 w 193"/>
                  <a:gd name="T3" fmla="*/ 19 h 359"/>
                  <a:gd name="T4" fmla="*/ 11 w 193"/>
                  <a:gd name="T5" fmla="*/ 22 h 359"/>
                  <a:gd name="T6" fmla="*/ 9 w 193"/>
                  <a:gd name="T7" fmla="*/ 23 h 359"/>
                  <a:gd name="T8" fmla="*/ 5 w 193"/>
                  <a:gd name="T9" fmla="*/ 22 h 359"/>
                  <a:gd name="T10" fmla="*/ 3 w 193"/>
                  <a:gd name="T11" fmla="*/ 20 h 359"/>
                  <a:gd name="T12" fmla="*/ 2 w 193"/>
                  <a:gd name="T13" fmla="*/ 16 h 359"/>
                  <a:gd name="T14" fmla="*/ 1 w 193"/>
                  <a:gd name="T15" fmla="*/ 14 h 359"/>
                  <a:gd name="T16" fmla="*/ 0 w 193"/>
                  <a:gd name="T17" fmla="*/ 8 h 359"/>
                  <a:gd name="T18" fmla="*/ 0 w 193"/>
                  <a:gd name="T19" fmla="*/ 0 h 3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3"/>
                  <a:gd name="T31" fmla="*/ 0 h 359"/>
                  <a:gd name="T32" fmla="*/ 193 w 193"/>
                  <a:gd name="T33" fmla="*/ 359 h 3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3" h="359">
                    <a:moveTo>
                      <a:pt x="188" y="274"/>
                    </a:moveTo>
                    <a:lnTo>
                      <a:pt x="193" y="300"/>
                    </a:lnTo>
                    <a:lnTo>
                      <a:pt x="179" y="345"/>
                    </a:lnTo>
                    <a:lnTo>
                      <a:pt x="142" y="359"/>
                    </a:lnTo>
                    <a:lnTo>
                      <a:pt x="89" y="351"/>
                    </a:lnTo>
                    <a:lnTo>
                      <a:pt x="54" y="320"/>
                    </a:lnTo>
                    <a:lnTo>
                      <a:pt x="31" y="258"/>
                    </a:lnTo>
                    <a:lnTo>
                      <a:pt x="19" y="214"/>
                    </a:lnTo>
                    <a:lnTo>
                      <a:pt x="6" y="133"/>
                    </a:lnTo>
                    <a:lnTo>
                      <a:pt x="0" y="0"/>
                    </a:lnTo>
                  </a:path>
                </a:pathLst>
              </a:custGeom>
              <a:noFill/>
              <a:ln w="0">
                <a:solidFill>
                  <a:srgbClr val="00FF00"/>
                </a:solidFill>
                <a:prstDash val="solid"/>
                <a:round/>
                <a:headEnd/>
                <a:tailEnd/>
              </a:ln>
            </p:spPr>
            <p:txBody>
              <a:bodyPr/>
              <a:lstStyle/>
              <a:p>
                <a:endParaRPr lang="en-US"/>
              </a:p>
            </p:txBody>
          </p:sp>
          <p:sp>
            <p:nvSpPr>
              <p:cNvPr id="22769" name="Freeform 96"/>
              <p:cNvSpPr>
                <a:spLocks/>
              </p:cNvSpPr>
              <p:nvPr/>
            </p:nvSpPr>
            <p:spPr bwMode="auto">
              <a:xfrm>
                <a:off x="1692" y="841"/>
                <a:ext cx="59" cy="148"/>
              </a:xfrm>
              <a:custGeom>
                <a:avLst/>
                <a:gdLst>
                  <a:gd name="T0" fmla="*/ 0 w 238"/>
                  <a:gd name="T1" fmla="*/ 37 h 594"/>
                  <a:gd name="T2" fmla="*/ 9 w 238"/>
                  <a:gd name="T3" fmla="*/ 8 h 594"/>
                  <a:gd name="T4" fmla="*/ 6 w 238"/>
                  <a:gd name="T5" fmla="*/ 8 h 594"/>
                  <a:gd name="T6" fmla="*/ 13 w 238"/>
                  <a:gd name="T7" fmla="*/ 0 h 594"/>
                  <a:gd name="T8" fmla="*/ 15 w 238"/>
                  <a:gd name="T9" fmla="*/ 9 h 594"/>
                  <a:gd name="T10" fmla="*/ 11 w 238"/>
                  <a:gd name="T11" fmla="*/ 9 h 594"/>
                  <a:gd name="T12" fmla="*/ 0 60000 65536"/>
                  <a:gd name="T13" fmla="*/ 0 60000 65536"/>
                  <a:gd name="T14" fmla="*/ 0 60000 65536"/>
                  <a:gd name="T15" fmla="*/ 0 60000 65536"/>
                  <a:gd name="T16" fmla="*/ 0 60000 65536"/>
                  <a:gd name="T17" fmla="*/ 0 60000 65536"/>
                  <a:gd name="T18" fmla="*/ 0 w 238"/>
                  <a:gd name="T19" fmla="*/ 0 h 594"/>
                  <a:gd name="T20" fmla="*/ 238 w 238"/>
                  <a:gd name="T21" fmla="*/ 594 h 594"/>
                </a:gdLst>
                <a:ahLst/>
                <a:cxnLst>
                  <a:cxn ang="T12">
                    <a:pos x="T0" y="T1"/>
                  </a:cxn>
                  <a:cxn ang="T13">
                    <a:pos x="T2" y="T3"/>
                  </a:cxn>
                  <a:cxn ang="T14">
                    <a:pos x="T4" y="T5"/>
                  </a:cxn>
                  <a:cxn ang="T15">
                    <a:pos x="T6" y="T7"/>
                  </a:cxn>
                  <a:cxn ang="T16">
                    <a:pos x="T8" y="T9"/>
                  </a:cxn>
                  <a:cxn ang="T17">
                    <a:pos x="T10" y="T11"/>
                  </a:cxn>
                </a:cxnLst>
                <a:rect l="T18" t="T19" r="T20" b="T21"/>
                <a:pathLst>
                  <a:path w="238" h="594">
                    <a:moveTo>
                      <a:pt x="0" y="594"/>
                    </a:moveTo>
                    <a:lnTo>
                      <a:pt x="152" y="135"/>
                    </a:lnTo>
                    <a:lnTo>
                      <a:pt x="105" y="127"/>
                    </a:lnTo>
                    <a:lnTo>
                      <a:pt x="210" y="0"/>
                    </a:lnTo>
                    <a:lnTo>
                      <a:pt x="238" y="154"/>
                    </a:lnTo>
                    <a:lnTo>
                      <a:pt x="187" y="141"/>
                    </a:lnTo>
                  </a:path>
                </a:pathLst>
              </a:custGeom>
              <a:noFill/>
              <a:ln w="0">
                <a:solidFill>
                  <a:srgbClr val="00FF00"/>
                </a:solidFill>
                <a:prstDash val="solid"/>
                <a:round/>
                <a:headEnd/>
                <a:tailEnd/>
              </a:ln>
            </p:spPr>
            <p:txBody>
              <a:bodyPr/>
              <a:lstStyle/>
              <a:p>
                <a:endParaRPr lang="en-US"/>
              </a:p>
            </p:txBody>
          </p:sp>
          <p:sp>
            <p:nvSpPr>
              <p:cNvPr id="22770" name="Freeform 97"/>
              <p:cNvSpPr>
                <a:spLocks/>
              </p:cNvSpPr>
              <p:nvPr/>
            </p:nvSpPr>
            <p:spPr bwMode="auto">
              <a:xfrm>
                <a:off x="1742" y="819"/>
                <a:ext cx="32" cy="35"/>
              </a:xfrm>
              <a:custGeom>
                <a:avLst/>
                <a:gdLst>
                  <a:gd name="T0" fmla="*/ 0 w 126"/>
                  <a:gd name="T1" fmla="*/ 6 h 143"/>
                  <a:gd name="T2" fmla="*/ 7 w 126"/>
                  <a:gd name="T3" fmla="*/ 0 h 143"/>
                  <a:gd name="T4" fmla="*/ 8 w 126"/>
                  <a:gd name="T5" fmla="*/ 9 h 143"/>
                  <a:gd name="T6" fmla="*/ 5 w 126"/>
                  <a:gd name="T7" fmla="*/ 8 h 143"/>
                  <a:gd name="T8" fmla="*/ 0 60000 65536"/>
                  <a:gd name="T9" fmla="*/ 0 60000 65536"/>
                  <a:gd name="T10" fmla="*/ 0 60000 65536"/>
                  <a:gd name="T11" fmla="*/ 0 60000 65536"/>
                  <a:gd name="T12" fmla="*/ 0 w 126"/>
                  <a:gd name="T13" fmla="*/ 0 h 143"/>
                  <a:gd name="T14" fmla="*/ 126 w 126"/>
                  <a:gd name="T15" fmla="*/ 143 h 143"/>
                </a:gdLst>
                <a:ahLst/>
                <a:cxnLst>
                  <a:cxn ang="T8">
                    <a:pos x="T0" y="T1"/>
                  </a:cxn>
                  <a:cxn ang="T9">
                    <a:pos x="T2" y="T3"/>
                  </a:cxn>
                  <a:cxn ang="T10">
                    <a:pos x="T4" y="T5"/>
                  </a:cxn>
                  <a:cxn ang="T11">
                    <a:pos x="T6" y="T7"/>
                  </a:cxn>
                </a:cxnLst>
                <a:rect l="T12" t="T13" r="T14" b="T15"/>
                <a:pathLst>
                  <a:path w="126" h="143">
                    <a:moveTo>
                      <a:pt x="0" y="98"/>
                    </a:moveTo>
                    <a:lnTo>
                      <a:pt x="102" y="0"/>
                    </a:lnTo>
                    <a:lnTo>
                      <a:pt x="126" y="143"/>
                    </a:lnTo>
                    <a:lnTo>
                      <a:pt x="70" y="127"/>
                    </a:lnTo>
                  </a:path>
                </a:pathLst>
              </a:custGeom>
              <a:noFill/>
              <a:ln w="0">
                <a:solidFill>
                  <a:srgbClr val="00FF00"/>
                </a:solidFill>
                <a:prstDash val="solid"/>
                <a:round/>
                <a:headEnd/>
                <a:tailEnd/>
              </a:ln>
            </p:spPr>
            <p:txBody>
              <a:bodyPr/>
              <a:lstStyle/>
              <a:p>
                <a:endParaRPr lang="en-US"/>
              </a:p>
            </p:txBody>
          </p:sp>
          <p:sp>
            <p:nvSpPr>
              <p:cNvPr id="22771" name="Line 98"/>
              <p:cNvSpPr>
                <a:spLocks noChangeShapeType="1"/>
              </p:cNvSpPr>
              <p:nvPr/>
            </p:nvSpPr>
            <p:spPr bwMode="auto">
              <a:xfrm flipV="1">
                <a:off x="1742" y="835"/>
                <a:ext cx="39" cy="98"/>
              </a:xfrm>
              <a:prstGeom prst="line">
                <a:avLst/>
              </a:prstGeom>
              <a:noFill/>
              <a:ln w="0">
                <a:solidFill>
                  <a:srgbClr val="00FF00"/>
                </a:solidFill>
                <a:round/>
                <a:headEnd/>
                <a:tailEnd/>
              </a:ln>
            </p:spPr>
            <p:txBody>
              <a:bodyPr/>
              <a:lstStyle/>
              <a:p>
                <a:endParaRPr lang="en-US"/>
              </a:p>
            </p:txBody>
          </p:sp>
          <p:sp>
            <p:nvSpPr>
              <p:cNvPr id="22772" name="Freeform 99"/>
              <p:cNvSpPr>
                <a:spLocks/>
              </p:cNvSpPr>
              <p:nvPr/>
            </p:nvSpPr>
            <p:spPr bwMode="auto">
              <a:xfrm>
                <a:off x="1772" y="787"/>
                <a:ext cx="32" cy="49"/>
              </a:xfrm>
              <a:custGeom>
                <a:avLst/>
                <a:gdLst>
                  <a:gd name="T0" fmla="*/ 2 w 129"/>
                  <a:gd name="T1" fmla="*/ 12 h 193"/>
                  <a:gd name="T2" fmla="*/ 3 w 129"/>
                  <a:gd name="T3" fmla="*/ 9 h 193"/>
                  <a:gd name="T4" fmla="*/ 0 w 129"/>
                  <a:gd name="T5" fmla="*/ 7 h 193"/>
                  <a:gd name="T6" fmla="*/ 7 w 129"/>
                  <a:gd name="T7" fmla="*/ 0 h 193"/>
                  <a:gd name="T8" fmla="*/ 8 w 129"/>
                  <a:gd name="T9" fmla="*/ 8 h 193"/>
                  <a:gd name="T10" fmla="*/ 0 60000 65536"/>
                  <a:gd name="T11" fmla="*/ 0 60000 65536"/>
                  <a:gd name="T12" fmla="*/ 0 60000 65536"/>
                  <a:gd name="T13" fmla="*/ 0 60000 65536"/>
                  <a:gd name="T14" fmla="*/ 0 60000 65536"/>
                  <a:gd name="T15" fmla="*/ 0 w 129"/>
                  <a:gd name="T16" fmla="*/ 0 h 193"/>
                  <a:gd name="T17" fmla="*/ 129 w 129"/>
                  <a:gd name="T18" fmla="*/ 193 h 193"/>
                </a:gdLst>
                <a:ahLst/>
                <a:cxnLst>
                  <a:cxn ang="T10">
                    <a:pos x="T0" y="T1"/>
                  </a:cxn>
                  <a:cxn ang="T11">
                    <a:pos x="T2" y="T3"/>
                  </a:cxn>
                  <a:cxn ang="T12">
                    <a:pos x="T4" y="T5"/>
                  </a:cxn>
                  <a:cxn ang="T13">
                    <a:pos x="T6" y="T7"/>
                  </a:cxn>
                  <a:cxn ang="T14">
                    <a:pos x="T8" y="T9"/>
                  </a:cxn>
                </a:cxnLst>
                <a:rect l="T15" t="T16" r="T17" b="T18"/>
                <a:pathLst>
                  <a:path w="129" h="193">
                    <a:moveTo>
                      <a:pt x="29" y="193"/>
                    </a:moveTo>
                    <a:lnTo>
                      <a:pt x="55" y="135"/>
                    </a:lnTo>
                    <a:lnTo>
                      <a:pt x="0" y="115"/>
                    </a:lnTo>
                    <a:lnTo>
                      <a:pt x="114" y="0"/>
                    </a:lnTo>
                    <a:lnTo>
                      <a:pt x="129" y="129"/>
                    </a:lnTo>
                  </a:path>
                </a:pathLst>
              </a:custGeom>
              <a:noFill/>
              <a:ln w="0">
                <a:solidFill>
                  <a:srgbClr val="00FF00"/>
                </a:solidFill>
                <a:prstDash val="solid"/>
                <a:round/>
                <a:headEnd/>
                <a:tailEnd/>
              </a:ln>
            </p:spPr>
            <p:txBody>
              <a:bodyPr/>
              <a:lstStyle/>
              <a:p>
                <a:endParaRPr lang="en-US"/>
              </a:p>
            </p:txBody>
          </p:sp>
          <p:sp>
            <p:nvSpPr>
              <p:cNvPr id="22773" name="Line 100"/>
              <p:cNvSpPr>
                <a:spLocks noChangeShapeType="1"/>
              </p:cNvSpPr>
              <p:nvPr/>
            </p:nvSpPr>
            <p:spPr bwMode="auto">
              <a:xfrm flipH="1">
                <a:off x="1737" y="845"/>
                <a:ext cx="55" cy="112"/>
              </a:xfrm>
              <a:prstGeom prst="line">
                <a:avLst/>
              </a:prstGeom>
              <a:noFill/>
              <a:ln w="0">
                <a:solidFill>
                  <a:srgbClr val="00FF00"/>
                </a:solidFill>
                <a:round/>
                <a:headEnd/>
                <a:tailEnd/>
              </a:ln>
            </p:spPr>
            <p:txBody>
              <a:bodyPr/>
              <a:lstStyle/>
              <a:p>
                <a:endParaRPr lang="en-US"/>
              </a:p>
            </p:txBody>
          </p:sp>
          <p:sp>
            <p:nvSpPr>
              <p:cNvPr id="22774" name="Freeform 101"/>
              <p:cNvSpPr>
                <a:spLocks/>
              </p:cNvSpPr>
              <p:nvPr/>
            </p:nvSpPr>
            <p:spPr bwMode="auto">
              <a:xfrm>
                <a:off x="1780" y="815"/>
                <a:ext cx="32" cy="37"/>
              </a:xfrm>
              <a:custGeom>
                <a:avLst/>
                <a:gdLst>
                  <a:gd name="T0" fmla="*/ 3 w 127"/>
                  <a:gd name="T1" fmla="*/ 7 h 151"/>
                  <a:gd name="T2" fmla="*/ 0 w 127"/>
                  <a:gd name="T3" fmla="*/ 6 h 151"/>
                  <a:gd name="T4" fmla="*/ 8 w 127"/>
                  <a:gd name="T5" fmla="*/ 0 h 151"/>
                  <a:gd name="T6" fmla="*/ 8 w 127"/>
                  <a:gd name="T7" fmla="*/ 9 h 151"/>
                  <a:gd name="T8" fmla="*/ 5 w 127"/>
                  <a:gd name="T9" fmla="*/ 8 h 151"/>
                  <a:gd name="T10" fmla="*/ 0 60000 65536"/>
                  <a:gd name="T11" fmla="*/ 0 60000 65536"/>
                  <a:gd name="T12" fmla="*/ 0 60000 65536"/>
                  <a:gd name="T13" fmla="*/ 0 60000 65536"/>
                  <a:gd name="T14" fmla="*/ 0 60000 65536"/>
                  <a:gd name="T15" fmla="*/ 0 w 127"/>
                  <a:gd name="T16" fmla="*/ 0 h 151"/>
                  <a:gd name="T17" fmla="*/ 127 w 127"/>
                  <a:gd name="T18" fmla="*/ 151 h 151"/>
                </a:gdLst>
                <a:ahLst/>
                <a:cxnLst>
                  <a:cxn ang="T10">
                    <a:pos x="T0" y="T1"/>
                  </a:cxn>
                  <a:cxn ang="T11">
                    <a:pos x="T2" y="T3"/>
                  </a:cxn>
                  <a:cxn ang="T12">
                    <a:pos x="T4" y="T5"/>
                  </a:cxn>
                  <a:cxn ang="T13">
                    <a:pos x="T6" y="T7"/>
                  </a:cxn>
                  <a:cxn ang="T14">
                    <a:pos x="T8" y="T9"/>
                  </a:cxn>
                </a:cxnLst>
                <a:rect l="T15" t="T16" r="T17" b="T18"/>
                <a:pathLst>
                  <a:path w="127" h="151">
                    <a:moveTo>
                      <a:pt x="44" y="122"/>
                    </a:moveTo>
                    <a:lnTo>
                      <a:pt x="0" y="100"/>
                    </a:lnTo>
                    <a:lnTo>
                      <a:pt x="127" y="0"/>
                    </a:lnTo>
                    <a:lnTo>
                      <a:pt x="125" y="151"/>
                    </a:lnTo>
                    <a:lnTo>
                      <a:pt x="79" y="136"/>
                    </a:lnTo>
                  </a:path>
                </a:pathLst>
              </a:custGeom>
              <a:noFill/>
              <a:ln w="0">
                <a:solidFill>
                  <a:srgbClr val="00FF00"/>
                </a:solidFill>
                <a:prstDash val="solid"/>
                <a:round/>
                <a:headEnd/>
                <a:tailEnd/>
              </a:ln>
            </p:spPr>
            <p:txBody>
              <a:bodyPr/>
              <a:lstStyle/>
              <a:p>
                <a:endParaRPr lang="en-US"/>
              </a:p>
            </p:txBody>
          </p:sp>
          <p:sp>
            <p:nvSpPr>
              <p:cNvPr id="22775" name="Freeform 102"/>
              <p:cNvSpPr>
                <a:spLocks/>
              </p:cNvSpPr>
              <p:nvPr/>
            </p:nvSpPr>
            <p:spPr bwMode="auto">
              <a:xfrm>
                <a:off x="1812" y="795"/>
                <a:ext cx="31" cy="41"/>
              </a:xfrm>
              <a:custGeom>
                <a:avLst/>
                <a:gdLst>
                  <a:gd name="T0" fmla="*/ 0 w 125"/>
                  <a:gd name="T1" fmla="*/ 6 h 162"/>
                  <a:gd name="T2" fmla="*/ 8 w 125"/>
                  <a:gd name="T3" fmla="*/ 0 h 162"/>
                  <a:gd name="T4" fmla="*/ 6 w 125"/>
                  <a:gd name="T5" fmla="*/ 10 h 162"/>
                  <a:gd name="T6" fmla="*/ 3 w 125"/>
                  <a:gd name="T7" fmla="*/ 9 h 162"/>
                  <a:gd name="T8" fmla="*/ 0 60000 65536"/>
                  <a:gd name="T9" fmla="*/ 0 60000 65536"/>
                  <a:gd name="T10" fmla="*/ 0 60000 65536"/>
                  <a:gd name="T11" fmla="*/ 0 60000 65536"/>
                  <a:gd name="T12" fmla="*/ 0 w 125"/>
                  <a:gd name="T13" fmla="*/ 0 h 162"/>
                  <a:gd name="T14" fmla="*/ 125 w 125"/>
                  <a:gd name="T15" fmla="*/ 162 h 162"/>
                </a:gdLst>
                <a:ahLst/>
                <a:cxnLst>
                  <a:cxn ang="T8">
                    <a:pos x="T0" y="T1"/>
                  </a:cxn>
                  <a:cxn ang="T9">
                    <a:pos x="T2" y="T3"/>
                  </a:cxn>
                  <a:cxn ang="T10">
                    <a:pos x="T4" y="T5"/>
                  </a:cxn>
                  <a:cxn ang="T11">
                    <a:pos x="T6" y="T7"/>
                  </a:cxn>
                </a:cxnLst>
                <a:rect l="T12" t="T13" r="T14" b="T15"/>
                <a:pathLst>
                  <a:path w="125" h="162">
                    <a:moveTo>
                      <a:pt x="0" y="89"/>
                    </a:moveTo>
                    <a:lnTo>
                      <a:pt x="125" y="0"/>
                    </a:lnTo>
                    <a:lnTo>
                      <a:pt x="102" y="162"/>
                    </a:lnTo>
                    <a:lnTo>
                      <a:pt x="44" y="138"/>
                    </a:lnTo>
                  </a:path>
                </a:pathLst>
              </a:custGeom>
              <a:noFill/>
              <a:ln w="0">
                <a:solidFill>
                  <a:srgbClr val="00FF00"/>
                </a:solidFill>
                <a:prstDash val="solid"/>
                <a:round/>
                <a:headEnd/>
                <a:tailEnd/>
              </a:ln>
            </p:spPr>
            <p:txBody>
              <a:bodyPr/>
              <a:lstStyle/>
              <a:p>
                <a:endParaRPr lang="en-US"/>
              </a:p>
            </p:txBody>
          </p:sp>
          <p:sp>
            <p:nvSpPr>
              <p:cNvPr id="22776" name="Freeform 103"/>
              <p:cNvSpPr>
                <a:spLocks/>
              </p:cNvSpPr>
              <p:nvPr/>
            </p:nvSpPr>
            <p:spPr bwMode="auto">
              <a:xfrm>
                <a:off x="1816" y="743"/>
                <a:ext cx="45" cy="71"/>
              </a:xfrm>
              <a:custGeom>
                <a:avLst/>
                <a:gdLst>
                  <a:gd name="T0" fmla="*/ 0 w 180"/>
                  <a:gd name="T1" fmla="*/ 18 h 284"/>
                  <a:gd name="T2" fmla="*/ 6 w 180"/>
                  <a:gd name="T3" fmla="*/ 7 h 284"/>
                  <a:gd name="T4" fmla="*/ 3 w 180"/>
                  <a:gd name="T5" fmla="*/ 6 h 284"/>
                  <a:gd name="T6" fmla="*/ 11 w 180"/>
                  <a:gd name="T7" fmla="*/ 0 h 284"/>
                  <a:gd name="T8" fmla="*/ 10 w 180"/>
                  <a:gd name="T9" fmla="*/ 9 h 284"/>
                  <a:gd name="T10" fmla="*/ 8 w 180"/>
                  <a:gd name="T11" fmla="*/ 9 h 284"/>
                  <a:gd name="T12" fmla="*/ 0 60000 65536"/>
                  <a:gd name="T13" fmla="*/ 0 60000 65536"/>
                  <a:gd name="T14" fmla="*/ 0 60000 65536"/>
                  <a:gd name="T15" fmla="*/ 0 60000 65536"/>
                  <a:gd name="T16" fmla="*/ 0 60000 65536"/>
                  <a:gd name="T17" fmla="*/ 0 60000 65536"/>
                  <a:gd name="T18" fmla="*/ 0 w 180"/>
                  <a:gd name="T19" fmla="*/ 0 h 284"/>
                  <a:gd name="T20" fmla="*/ 180 w 180"/>
                  <a:gd name="T21" fmla="*/ 284 h 284"/>
                </a:gdLst>
                <a:ahLst/>
                <a:cxnLst>
                  <a:cxn ang="T12">
                    <a:pos x="T0" y="T1"/>
                  </a:cxn>
                  <a:cxn ang="T13">
                    <a:pos x="T2" y="T3"/>
                  </a:cxn>
                  <a:cxn ang="T14">
                    <a:pos x="T4" y="T5"/>
                  </a:cxn>
                  <a:cxn ang="T15">
                    <a:pos x="T6" y="T7"/>
                  </a:cxn>
                  <a:cxn ang="T16">
                    <a:pos x="T8" y="T9"/>
                  </a:cxn>
                  <a:cxn ang="T17">
                    <a:pos x="T10" y="T11"/>
                  </a:cxn>
                </a:cxnLst>
                <a:rect l="T18" t="T19" r="T20" b="T21"/>
                <a:pathLst>
                  <a:path w="180" h="284">
                    <a:moveTo>
                      <a:pt x="0" y="284"/>
                    </a:moveTo>
                    <a:lnTo>
                      <a:pt x="88" y="121"/>
                    </a:lnTo>
                    <a:lnTo>
                      <a:pt x="47" y="98"/>
                    </a:lnTo>
                    <a:lnTo>
                      <a:pt x="180" y="0"/>
                    </a:lnTo>
                    <a:lnTo>
                      <a:pt x="161" y="153"/>
                    </a:lnTo>
                    <a:lnTo>
                      <a:pt x="123" y="139"/>
                    </a:lnTo>
                  </a:path>
                </a:pathLst>
              </a:custGeom>
              <a:noFill/>
              <a:ln w="0">
                <a:solidFill>
                  <a:srgbClr val="00FF00"/>
                </a:solidFill>
                <a:prstDash val="solid"/>
                <a:round/>
                <a:headEnd/>
                <a:tailEnd/>
              </a:ln>
            </p:spPr>
            <p:txBody>
              <a:bodyPr/>
              <a:lstStyle/>
              <a:p>
                <a:endParaRPr lang="en-US"/>
              </a:p>
            </p:txBody>
          </p:sp>
          <p:sp>
            <p:nvSpPr>
              <p:cNvPr id="22777" name="Freeform 104"/>
              <p:cNvSpPr>
                <a:spLocks/>
              </p:cNvSpPr>
              <p:nvPr/>
            </p:nvSpPr>
            <p:spPr bwMode="auto">
              <a:xfrm>
                <a:off x="1841" y="759"/>
                <a:ext cx="52" cy="66"/>
              </a:xfrm>
              <a:custGeom>
                <a:avLst/>
                <a:gdLst>
                  <a:gd name="T0" fmla="*/ 0 w 209"/>
                  <a:gd name="T1" fmla="*/ 17 h 263"/>
                  <a:gd name="T2" fmla="*/ 6 w 209"/>
                  <a:gd name="T3" fmla="*/ 8 h 263"/>
                  <a:gd name="T4" fmla="*/ 4 w 209"/>
                  <a:gd name="T5" fmla="*/ 6 h 263"/>
                  <a:gd name="T6" fmla="*/ 13 w 209"/>
                  <a:gd name="T7" fmla="*/ 0 h 263"/>
                  <a:gd name="T8" fmla="*/ 11 w 209"/>
                  <a:gd name="T9" fmla="*/ 10 h 263"/>
                  <a:gd name="T10" fmla="*/ 8 w 209"/>
                  <a:gd name="T11" fmla="*/ 9 h 263"/>
                  <a:gd name="T12" fmla="*/ 0 60000 65536"/>
                  <a:gd name="T13" fmla="*/ 0 60000 65536"/>
                  <a:gd name="T14" fmla="*/ 0 60000 65536"/>
                  <a:gd name="T15" fmla="*/ 0 60000 65536"/>
                  <a:gd name="T16" fmla="*/ 0 60000 65536"/>
                  <a:gd name="T17" fmla="*/ 0 60000 65536"/>
                  <a:gd name="T18" fmla="*/ 0 w 209"/>
                  <a:gd name="T19" fmla="*/ 0 h 263"/>
                  <a:gd name="T20" fmla="*/ 209 w 209"/>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09" h="263">
                    <a:moveTo>
                      <a:pt x="0" y="263"/>
                    </a:moveTo>
                    <a:lnTo>
                      <a:pt x="106" y="119"/>
                    </a:lnTo>
                    <a:lnTo>
                      <a:pt x="66" y="88"/>
                    </a:lnTo>
                    <a:lnTo>
                      <a:pt x="209" y="0"/>
                    </a:lnTo>
                    <a:lnTo>
                      <a:pt x="173" y="163"/>
                    </a:lnTo>
                    <a:lnTo>
                      <a:pt x="131" y="134"/>
                    </a:lnTo>
                  </a:path>
                </a:pathLst>
              </a:custGeom>
              <a:noFill/>
              <a:ln w="0">
                <a:solidFill>
                  <a:srgbClr val="00FF00"/>
                </a:solidFill>
                <a:prstDash val="solid"/>
                <a:round/>
                <a:headEnd/>
                <a:tailEnd/>
              </a:ln>
            </p:spPr>
            <p:txBody>
              <a:bodyPr/>
              <a:lstStyle/>
              <a:p>
                <a:endParaRPr lang="en-US"/>
              </a:p>
            </p:txBody>
          </p:sp>
          <p:sp>
            <p:nvSpPr>
              <p:cNvPr id="22778" name="Freeform 105"/>
              <p:cNvSpPr>
                <a:spLocks/>
              </p:cNvSpPr>
              <p:nvPr/>
            </p:nvSpPr>
            <p:spPr bwMode="auto">
              <a:xfrm>
                <a:off x="1748" y="851"/>
                <a:ext cx="79" cy="113"/>
              </a:xfrm>
              <a:custGeom>
                <a:avLst/>
                <a:gdLst>
                  <a:gd name="T0" fmla="*/ 0 w 315"/>
                  <a:gd name="T1" fmla="*/ 28 h 452"/>
                  <a:gd name="T2" fmla="*/ 15 w 315"/>
                  <a:gd name="T3" fmla="*/ 7 h 452"/>
                  <a:gd name="T4" fmla="*/ 12 w 315"/>
                  <a:gd name="T5" fmla="*/ 5 h 452"/>
                  <a:gd name="T6" fmla="*/ 20 w 315"/>
                  <a:gd name="T7" fmla="*/ 0 h 452"/>
                  <a:gd name="T8" fmla="*/ 19 w 315"/>
                  <a:gd name="T9" fmla="*/ 9 h 452"/>
                  <a:gd name="T10" fmla="*/ 0 60000 65536"/>
                  <a:gd name="T11" fmla="*/ 0 60000 65536"/>
                  <a:gd name="T12" fmla="*/ 0 60000 65536"/>
                  <a:gd name="T13" fmla="*/ 0 60000 65536"/>
                  <a:gd name="T14" fmla="*/ 0 60000 65536"/>
                  <a:gd name="T15" fmla="*/ 0 w 315"/>
                  <a:gd name="T16" fmla="*/ 0 h 452"/>
                  <a:gd name="T17" fmla="*/ 315 w 315"/>
                  <a:gd name="T18" fmla="*/ 452 h 452"/>
                </a:gdLst>
                <a:ahLst/>
                <a:cxnLst>
                  <a:cxn ang="T10">
                    <a:pos x="T0" y="T1"/>
                  </a:cxn>
                  <a:cxn ang="T11">
                    <a:pos x="T2" y="T3"/>
                  </a:cxn>
                  <a:cxn ang="T12">
                    <a:pos x="T4" y="T5"/>
                  </a:cxn>
                  <a:cxn ang="T13">
                    <a:pos x="T6" y="T7"/>
                  </a:cxn>
                  <a:cxn ang="T14">
                    <a:pos x="T8" y="T9"/>
                  </a:cxn>
                </a:cxnLst>
                <a:rect l="T15" t="T16" r="T17" b="T18"/>
                <a:pathLst>
                  <a:path w="315" h="452">
                    <a:moveTo>
                      <a:pt x="0" y="452"/>
                    </a:moveTo>
                    <a:lnTo>
                      <a:pt x="231" y="110"/>
                    </a:lnTo>
                    <a:lnTo>
                      <a:pt x="186" y="78"/>
                    </a:lnTo>
                    <a:lnTo>
                      <a:pt x="315" y="0"/>
                    </a:lnTo>
                    <a:lnTo>
                      <a:pt x="297" y="145"/>
                    </a:lnTo>
                  </a:path>
                </a:pathLst>
              </a:custGeom>
              <a:noFill/>
              <a:ln w="0">
                <a:solidFill>
                  <a:srgbClr val="00FF00"/>
                </a:solidFill>
                <a:prstDash val="solid"/>
                <a:round/>
                <a:headEnd/>
                <a:tailEnd/>
              </a:ln>
            </p:spPr>
            <p:txBody>
              <a:bodyPr/>
              <a:lstStyle/>
              <a:p>
                <a:endParaRPr lang="en-US"/>
              </a:p>
            </p:txBody>
          </p:sp>
          <p:sp>
            <p:nvSpPr>
              <p:cNvPr id="22779" name="Freeform 106"/>
              <p:cNvSpPr>
                <a:spLocks/>
              </p:cNvSpPr>
              <p:nvPr/>
            </p:nvSpPr>
            <p:spPr bwMode="auto">
              <a:xfrm>
                <a:off x="1774" y="861"/>
                <a:ext cx="93" cy="84"/>
              </a:xfrm>
              <a:custGeom>
                <a:avLst/>
                <a:gdLst>
                  <a:gd name="T0" fmla="*/ 0 w 370"/>
                  <a:gd name="T1" fmla="*/ 21 h 333"/>
                  <a:gd name="T2" fmla="*/ 17 w 370"/>
                  <a:gd name="T3" fmla="*/ 6 h 333"/>
                  <a:gd name="T4" fmla="*/ 14 w 370"/>
                  <a:gd name="T5" fmla="*/ 3 h 333"/>
                  <a:gd name="T6" fmla="*/ 23 w 370"/>
                  <a:gd name="T7" fmla="*/ 0 h 333"/>
                  <a:gd name="T8" fmla="*/ 21 w 370"/>
                  <a:gd name="T9" fmla="*/ 9 h 333"/>
                  <a:gd name="T10" fmla="*/ 0 60000 65536"/>
                  <a:gd name="T11" fmla="*/ 0 60000 65536"/>
                  <a:gd name="T12" fmla="*/ 0 60000 65536"/>
                  <a:gd name="T13" fmla="*/ 0 60000 65536"/>
                  <a:gd name="T14" fmla="*/ 0 60000 65536"/>
                  <a:gd name="T15" fmla="*/ 0 w 370"/>
                  <a:gd name="T16" fmla="*/ 0 h 333"/>
                  <a:gd name="T17" fmla="*/ 370 w 370"/>
                  <a:gd name="T18" fmla="*/ 333 h 333"/>
                </a:gdLst>
                <a:ahLst/>
                <a:cxnLst>
                  <a:cxn ang="T10">
                    <a:pos x="T0" y="T1"/>
                  </a:cxn>
                  <a:cxn ang="T11">
                    <a:pos x="T2" y="T3"/>
                  </a:cxn>
                  <a:cxn ang="T12">
                    <a:pos x="T4" y="T5"/>
                  </a:cxn>
                  <a:cxn ang="T13">
                    <a:pos x="T6" y="T7"/>
                  </a:cxn>
                  <a:cxn ang="T14">
                    <a:pos x="T8" y="T9"/>
                  </a:cxn>
                </a:cxnLst>
                <a:rect l="T15" t="T16" r="T17" b="T18"/>
                <a:pathLst>
                  <a:path w="370" h="333">
                    <a:moveTo>
                      <a:pt x="0" y="333"/>
                    </a:moveTo>
                    <a:lnTo>
                      <a:pt x="269" y="93"/>
                    </a:lnTo>
                    <a:lnTo>
                      <a:pt x="228" y="52"/>
                    </a:lnTo>
                    <a:lnTo>
                      <a:pt x="370" y="0"/>
                    </a:lnTo>
                    <a:lnTo>
                      <a:pt x="337" y="145"/>
                    </a:lnTo>
                  </a:path>
                </a:pathLst>
              </a:custGeom>
              <a:noFill/>
              <a:ln w="0">
                <a:solidFill>
                  <a:srgbClr val="00FF00"/>
                </a:solidFill>
                <a:prstDash val="solid"/>
                <a:round/>
                <a:headEnd/>
                <a:tailEnd/>
              </a:ln>
            </p:spPr>
            <p:txBody>
              <a:bodyPr/>
              <a:lstStyle/>
              <a:p>
                <a:endParaRPr lang="en-US"/>
              </a:p>
            </p:txBody>
          </p:sp>
          <p:sp>
            <p:nvSpPr>
              <p:cNvPr id="22780" name="Freeform 107"/>
              <p:cNvSpPr>
                <a:spLocks/>
              </p:cNvSpPr>
              <p:nvPr/>
            </p:nvSpPr>
            <p:spPr bwMode="auto">
              <a:xfrm>
                <a:off x="1729" y="922"/>
                <a:ext cx="99" cy="69"/>
              </a:xfrm>
              <a:custGeom>
                <a:avLst/>
                <a:gdLst>
                  <a:gd name="T0" fmla="*/ 0 w 399"/>
                  <a:gd name="T1" fmla="*/ 17 h 276"/>
                  <a:gd name="T2" fmla="*/ 16 w 399"/>
                  <a:gd name="T3" fmla="*/ 4 h 276"/>
                  <a:gd name="T4" fmla="*/ 15 w 399"/>
                  <a:gd name="T5" fmla="*/ 2 h 276"/>
                  <a:gd name="T6" fmla="*/ 25 w 399"/>
                  <a:gd name="T7" fmla="*/ 0 h 276"/>
                  <a:gd name="T8" fmla="*/ 20 w 399"/>
                  <a:gd name="T9" fmla="*/ 8 h 276"/>
                  <a:gd name="T10" fmla="*/ 18 w 399"/>
                  <a:gd name="T11" fmla="*/ 6 h 276"/>
                  <a:gd name="T12" fmla="*/ 0 60000 65536"/>
                  <a:gd name="T13" fmla="*/ 0 60000 65536"/>
                  <a:gd name="T14" fmla="*/ 0 60000 65536"/>
                  <a:gd name="T15" fmla="*/ 0 60000 65536"/>
                  <a:gd name="T16" fmla="*/ 0 60000 65536"/>
                  <a:gd name="T17" fmla="*/ 0 60000 65536"/>
                  <a:gd name="T18" fmla="*/ 0 w 399"/>
                  <a:gd name="T19" fmla="*/ 0 h 276"/>
                  <a:gd name="T20" fmla="*/ 399 w 399"/>
                  <a:gd name="T21" fmla="*/ 276 h 276"/>
                </a:gdLst>
                <a:ahLst/>
                <a:cxnLst>
                  <a:cxn ang="T12">
                    <a:pos x="T0" y="T1"/>
                  </a:cxn>
                  <a:cxn ang="T13">
                    <a:pos x="T2" y="T3"/>
                  </a:cxn>
                  <a:cxn ang="T14">
                    <a:pos x="T4" y="T5"/>
                  </a:cxn>
                  <a:cxn ang="T15">
                    <a:pos x="T6" y="T7"/>
                  </a:cxn>
                  <a:cxn ang="T16">
                    <a:pos x="T8" y="T9"/>
                  </a:cxn>
                  <a:cxn ang="T17">
                    <a:pos x="T10" y="T11"/>
                  </a:cxn>
                </a:cxnLst>
                <a:rect l="T18" t="T19" r="T20" b="T21"/>
                <a:pathLst>
                  <a:path w="399" h="276">
                    <a:moveTo>
                      <a:pt x="0" y="276"/>
                    </a:moveTo>
                    <a:lnTo>
                      <a:pt x="266" y="74"/>
                    </a:lnTo>
                    <a:lnTo>
                      <a:pt x="243" y="41"/>
                    </a:lnTo>
                    <a:lnTo>
                      <a:pt x="399" y="0"/>
                    </a:lnTo>
                    <a:lnTo>
                      <a:pt x="320" y="130"/>
                    </a:lnTo>
                    <a:lnTo>
                      <a:pt x="291" y="101"/>
                    </a:lnTo>
                  </a:path>
                </a:pathLst>
              </a:custGeom>
              <a:noFill/>
              <a:ln w="0">
                <a:solidFill>
                  <a:srgbClr val="00FF00"/>
                </a:solidFill>
                <a:prstDash val="solid"/>
                <a:round/>
                <a:headEnd/>
                <a:tailEnd/>
              </a:ln>
            </p:spPr>
            <p:txBody>
              <a:bodyPr/>
              <a:lstStyle/>
              <a:p>
                <a:endParaRPr lang="en-US"/>
              </a:p>
            </p:txBody>
          </p:sp>
          <p:sp>
            <p:nvSpPr>
              <p:cNvPr id="22781" name="Line 108"/>
              <p:cNvSpPr>
                <a:spLocks noChangeShapeType="1"/>
              </p:cNvSpPr>
              <p:nvPr/>
            </p:nvSpPr>
            <p:spPr bwMode="auto">
              <a:xfrm flipH="1" flipV="1">
                <a:off x="1848" y="890"/>
                <a:ext cx="9" cy="7"/>
              </a:xfrm>
              <a:prstGeom prst="line">
                <a:avLst/>
              </a:prstGeom>
              <a:noFill/>
              <a:ln w="0">
                <a:solidFill>
                  <a:srgbClr val="00FF00"/>
                </a:solidFill>
                <a:round/>
                <a:headEnd/>
                <a:tailEnd/>
              </a:ln>
            </p:spPr>
            <p:txBody>
              <a:bodyPr/>
              <a:lstStyle/>
              <a:p>
                <a:endParaRPr lang="en-US"/>
              </a:p>
            </p:txBody>
          </p:sp>
          <p:sp>
            <p:nvSpPr>
              <p:cNvPr id="22782" name="Freeform 109"/>
              <p:cNvSpPr>
                <a:spLocks/>
              </p:cNvSpPr>
              <p:nvPr/>
            </p:nvSpPr>
            <p:spPr bwMode="auto">
              <a:xfrm>
                <a:off x="1861" y="843"/>
                <a:ext cx="38" cy="35"/>
              </a:xfrm>
              <a:custGeom>
                <a:avLst/>
                <a:gdLst>
                  <a:gd name="T0" fmla="*/ 1 w 151"/>
                  <a:gd name="T1" fmla="*/ 6 h 142"/>
                  <a:gd name="T2" fmla="*/ 2 w 151"/>
                  <a:gd name="T3" fmla="*/ 5 h 142"/>
                  <a:gd name="T4" fmla="*/ 0 w 151"/>
                  <a:gd name="T5" fmla="*/ 3 h 142"/>
                  <a:gd name="T6" fmla="*/ 10 w 151"/>
                  <a:gd name="T7" fmla="*/ 0 h 142"/>
                  <a:gd name="T8" fmla="*/ 7 w 151"/>
                  <a:gd name="T9" fmla="*/ 9 h 142"/>
                  <a:gd name="T10" fmla="*/ 4 w 151"/>
                  <a:gd name="T11" fmla="*/ 6 h 142"/>
                  <a:gd name="T12" fmla="*/ 0 60000 65536"/>
                  <a:gd name="T13" fmla="*/ 0 60000 65536"/>
                  <a:gd name="T14" fmla="*/ 0 60000 65536"/>
                  <a:gd name="T15" fmla="*/ 0 60000 65536"/>
                  <a:gd name="T16" fmla="*/ 0 60000 65536"/>
                  <a:gd name="T17" fmla="*/ 0 60000 65536"/>
                  <a:gd name="T18" fmla="*/ 0 w 151"/>
                  <a:gd name="T19" fmla="*/ 0 h 142"/>
                  <a:gd name="T20" fmla="*/ 151 w 151"/>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151" h="142">
                    <a:moveTo>
                      <a:pt x="18" y="103"/>
                    </a:moveTo>
                    <a:lnTo>
                      <a:pt x="37" y="80"/>
                    </a:lnTo>
                    <a:lnTo>
                      <a:pt x="0" y="45"/>
                    </a:lnTo>
                    <a:lnTo>
                      <a:pt x="151" y="0"/>
                    </a:lnTo>
                    <a:lnTo>
                      <a:pt x="103" y="142"/>
                    </a:lnTo>
                    <a:lnTo>
                      <a:pt x="62" y="103"/>
                    </a:lnTo>
                  </a:path>
                </a:pathLst>
              </a:custGeom>
              <a:noFill/>
              <a:ln w="0">
                <a:solidFill>
                  <a:srgbClr val="00FF00"/>
                </a:solidFill>
                <a:prstDash val="solid"/>
                <a:round/>
                <a:headEnd/>
                <a:tailEnd/>
              </a:ln>
            </p:spPr>
            <p:txBody>
              <a:bodyPr/>
              <a:lstStyle/>
              <a:p>
                <a:endParaRPr lang="en-US"/>
              </a:p>
            </p:txBody>
          </p:sp>
          <p:sp>
            <p:nvSpPr>
              <p:cNvPr id="22783" name="Freeform 110"/>
              <p:cNvSpPr>
                <a:spLocks/>
              </p:cNvSpPr>
              <p:nvPr/>
            </p:nvSpPr>
            <p:spPr bwMode="auto">
              <a:xfrm>
                <a:off x="1824" y="814"/>
                <a:ext cx="68" cy="65"/>
              </a:xfrm>
              <a:custGeom>
                <a:avLst/>
                <a:gdLst>
                  <a:gd name="T0" fmla="*/ 0 w 272"/>
                  <a:gd name="T1" fmla="*/ 16 h 259"/>
                  <a:gd name="T2" fmla="*/ 10 w 272"/>
                  <a:gd name="T3" fmla="*/ 6 h 259"/>
                  <a:gd name="T4" fmla="*/ 8 w 272"/>
                  <a:gd name="T5" fmla="*/ 4 h 259"/>
                  <a:gd name="T6" fmla="*/ 17 w 272"/>
                  <a:gd name="T7" fmla="*/ 0 h 259"/>
                  <a:gd name="T8" fmla="*/ 15 w 272"/>
                  <a:gd name="T9" fmla="*/ 8 h 259"/>
                  <a:gd name="T10" fmla="*/ 0 60000 65536"/>
                  <a:gd name="T11" fmla="*/ 0 60000 65536"/>
                  <a:gd name="T12" fmla="*/ 0 60000 65536"/>
                  <a:gd name="T13" fmla="*/ 0 60000 65536"/>
                  <a:gd name="T14" fmla="*/ 0 60000 65536"/>
                  <a:gd name="T15" fmla="*/ 0 w 272"/>
                  <a:gd name="T16" fmla="*/ 0 h 259"/>
                  <a:gd name="T17" fmla="*/ 272 w 272"/>
                  <a:gd name="T18" fmla="*/ 259 h 259"/>
                </a:gdLst>
                <a:ahLst/>
                <a:cxnLst>
                  <a:cxn ang="T10">
                    <a:pos x="T0" y="T1"/>
                  </a:cxn>
                  <a:cxn ang="T11">
                    <a:pos x="T2" y="T3"/>
                  </a:cxn>
                  <a:cxn ang="T12">
                    <a:pos x="T4" y="T5"/>
                  </a:cxn>
                  <a:cxn ang="T13">
                    <a:pos x="T6" y="T7"/>
                  </a:cxn>
                  <a:cxn ang="T14">
                    <a:pos x="T8" y="T9"/>
                  </a:cxn>
                </a:cxnLst>
                <a:rect l="T15" t="T16" r="T17" b="T18"/>
                <a:pathLst>
                  <a:path w="272" h="259">
                    <a:moveTo>
                      <a:pt x="0" y="259"/>
                    </a:moveTo>
                    <a:lnTo>
                      <a:pt x="165" y="97"/>
                    </a:lnTo>
                    <a:lnTo>
                      <a:pt x="125" y="60"/>
                    </a:lnTo>
                    <a:lnTo>
                      <a:pt x="272" y="0"/>
                    </a:lnTo>
                    <a:lnTo>
                      <a:pt x="247" y="129"/>
                    </a:lnTo>
                  </a:path>
                </a:pathLst>
              </a:custGeom>
              <a:noFill/>
              <a:ln w="0">
                <a:solidFill>
                  <a:srgbClr val="00FF00"/>
                </a:solidFill>
                <a:prstDash val="solid"/>
                <a:round/>
                <a:headEnd/>
                <a:tailEnd/>
              </a:ln>
            </p:spPr>
            <p:txBody>
              <a:bodyPr/>
              <a:lstStyle/>
              <a:p>
                <a:endParaRPr lang="en-US"/>
              </a:p>
            </p:txBody>
          </p:sp>
          <p:sp>
            <p:nvSpPr>
              <p:cNvPr id="22784" name="Freeform 111"/>
              <p:cNvSpPr>
                <a:spLocks/>
              </p:cNvSpPr>
              <p:nvPr/>
            </p:nvSpPr>
            <p:spPr bwMode="auto">
              <a:xfrm>
                <a:off x="1821" y="898"/>
                <a:ext cx="39" cy="38"/>
              </a:xfrm>
              <a:custGeom>
                <a:avLst/>
                <a:gdLst>
                  <a:gd name="T0" fmla="*/ 1 w 156"/>
                  <a:gd name="T1" fmla="*/ 6 h 150"/>
                  <a:gd name="T2" fmla="*/ 0 w 156"/>
                  <a:gd name="T3" fmla="*/ 4 h 150"/>
                  <a:gd name="T4" fmla="*/ 10 w 156"/>
                  <a:gd name="T5" fmla="*/ 0 h 150"/>
                  <a:gd name="T6" fmla="*/ 6 w 156"/>
                  <a:gd name="T7" fmla="*/ 10 h 150"/>
                  <a:gd name="T8" fmla="*/ 3 w 156"/>
                  <a:gd name="T9" fmla="*/ 7 h 150"/>
                  <a:gd name="T10" fmla="*/ 0 60000 65536"/>
                  <a:gd name="T11" fmla="*/ 0 60000 65536"/>
                  <a:gd name="T12" fmla="*/ 0 60000 65536"/>
                  <a:gd name="T13" fmla="*/ 0 60000 65536"/>
                  <a:gd name="T14" fmla="*/ 0 60000 65536"/>
                  <a:gd name="T15" fmla="*/ 0 w 156"/>
                  <a:gd name="T16" fmla="*/ 0 h 150"/>
                  <a:gd name="T17" fmla="*/ 156 w 156"/>
                  <a:gd name="T18" fmla="*/ 150 h 150"/>
                </a:gdLst>
                <a:ahLst/>
                <a:cxnLst>
                  <a:cxn ang="T10">
                    <a:pos x="T0" y="T1"/>
                  </a:cxn>
                  <a:cxn ang="T11">
                    <a:pos x="T2" y="T3"/>
                  </a:cxn>
                  <a:cxn ang="T12">
                    <a:pos x="T4" y="T5"/>
                  </a:cxn>
                  <a:cxn ang="T13">
                    <a:pos x="T6" y="T7"/>
                  </a:cxn>
                  <a:cxn ang="T14">
                    <a:pos x="T8" y="T9"/>
                  </a:cxn>
                </a:cxnLst>
                <a:rect l="T15" t="T16" r="T17" b="T18"/>
                <a:pathLst>
                  <a:path w="156" h="150">
                    <a:moveTo>
                      <a:pt x="26" y="88"/>
                    </a:moveTo>
                    <a:lnTo>
                      <a:pt x="0" y="57"/>
                    </a:lnTo>
                    <a:lnTo>
                      <a:pt x="156" y="0"/>
                    </a:lnTo>
                    <a:lnTo>
                      <a:pt x="103" y="150"/>
                    </a:lnTo>
                    <a:lnTo>
                      <a:pt x="55" y="116"/>
                    </a:lnTo>
                  </a:path>
                </a:pathLst>
              </a:custGeom>
              <a:noFill/>
              <a:ln w="0">
                <a:solidFill>
                  <a:srgbClr val="00FF00"/>
                </a:solidFill>
                <a:prstDash val="solid"/>
                <a:round/>
                <a:headEnd/>
                <a:tailEnd/>
              </a:ln>
            </p:spPr>
            <p:txBody>
              <a:bodyPr/>
              <a:lstStyle/>
              <a:p>
                <a:endParaRPr lang="en-US"/>
              </a:p>
            </p:txBody>
          </p:sp>
          <p:sp>
            <p:nvSpPr>
              <p:cNvPr id="22785" name="Freeform 112"/>
              <p:cNvSpPr>
                <a:spLocks/>
              </p:cNvSpPr>
              <p:nvPr/>
            </p:nvSpPr>
            <p:spPr bwMode="auto">
              <a:xfrm>
                <a:off x="1663" y="1066"/>
                <a:ext cx="25" cy="97"/>
              </a:xfrm>
              <a:custGeom>
                <a:avLst/>
                <a:gdLst>
                  <a:gd name="T0" fmla="*/ 3 w 100"/>
                  <a:gd name="T1" fmla="*/ 0 h 387"/>
                  <a:gd name="T2" fmla="*/ 5 w 100"/>
                  <a:gd name="T3" fmla="*/ 4 h 387"/>
                  <a:gd name="T4" fmla="*/ 6 w 100"/>
                  <a:gd name="T5" fmla="*/ 7 h 387"/>
                  <a:gd name="T6" fmla="*/ 4 w 100"/>
                  <a:gd name="T7" fmla="*/ 24 h 387"/>
                  <a:gd name="T8" fmla="*/ 0 w 100"/>
                  <a:gd name="T9" fmla="*/ 21 h 387"/>
                  <a:gd name="T10" fmla="*/ 3 w 100"/>
                  <a:gd name="T11" fmla="*/ 8 h 387"/>
                  <a:gd name="T12" fmla="*/ 0 60000 65536"/>
                  <a:gd name="T13" fmla="*/ 0 60000 65536"/>
                  <a:gd name="T14" fmla="*/ 0 60000 65536"/>
                  <a:gd name="T15" fmla="*/ 0 60000 65536"/>
                  <a:gd name="T16" fmla="*/ 0 60000 65536"/>
                  <a:gd name="T17" fmla="*/ 0 60000 65536"/>
                  <a:gd name="T18" fmla="*/ 0 w 100"/>
                  <a:gd name="T19" fmla="*/ 0 h 387"/>
                  <a:gd name="T20" fmla="*/ 100 w 100"/>
                  <a:gd name="T21" fmla="*/ 387 h 387"/>
                </a:gdLst>
                <a:ahLst/>
                <a:cxnLst>
                  <a:cxn ang="T12">
                    <a:pos x="T0" y="T1"/>
                  </a:cxn>
                  <a:cxn ang="T13">
                    <a:pos x="T2" y="T3"/>
                  </a:cxn>
                  <a:cxn ang="T14">
                    <a:pos x="T4" y="T5"/>
                  </a:cxn>
                  <a:cxn ang="T15">
                    <a:pos x="T6" y="T7"/>
                  </a:cxn>
                  <a:cxn ang="T16">
                    <a:pos x="T8" y="T9"/>
                  </a:cxn>
                  <a:cxn ang="T17">
                    <a:pos x="T10" y="T11"/>
                  </a:cxn>
                </a:cxnLst>
                <a:rect l="T18" t="T19" r="T20" b="T21"/>
                <a:pathLst>
                  <a:path w="100" h="387">
                    <a:moveTo>
                      <a:pt x="38" y="0"/>
                    </a:moveTo>
                    <a:lnTo>
                      <a:pt x="73" y="56"/>
                    </a:lnTo>
                    <a:lnTo>
                      <a:pt x="100" y="111"/>
                    </a:lnTo>
                    <a:lnTo>
                      <a:pt x="60" y="387"/>
                    </a:lnTo>
                    <a:lnTo>
                      <a:pt x="0" y="333"/>
                    </a:lnTo>
                    <a:lnTo>
                      <a:pt x="45" y="127"/>
                    </a:lnTo>
                  </a:path>
                </a:pathLst>
              </a:custGeom>
              <a:noFill/>
              <a:ln w="0">
                <a:solidFill>
                  <a:srgbClr val="00FF00"/>
                </a:solidFill>
                <a:prstDash val="solid"/>
                <a:round/>
                <a:headEnd/>
                <a:tailEnd/>
              </a:ln>
            </p:spPr>
            <p:txBody>
              <a:bodyPr/>
              <a:lstStyle/>
              <a:p>
                <a:endParaRPr lang="en-US"/>
              </a:p>
            </p:txBody>
          </p:sp>
          <p:sp>
            <p:nvSpPr>
              <p:cNvPr id="22786" name="Freeform 113"/>
              <p:cNvSpPr>
                <a:spLocks/>
              </p:cNvSpPr>
              <p:nvPr/>
            </p:nvSpPr>
            <p:spPr bwMode="auto">
              <a:xfrm>
                <a:off x="1646" y="1080"/>
                <a:ext cx="20" cy="74"/>
              </a:xfrm>
              <a:custGeom>
                <a:avLst/>
                <a:gdLst>
                  <a:gd name="T0" fmla="*/ 4 w 81"/>
                  <a:gd name="T1" fmla="*/ 17 h 299"/>
                  <a:gd name="T2" fmla="*/ 1 w 81"/>
                  <a:gd name="T3" fmla="*/ 18 h 299"/>
                  <a:gd name="T4" fmla="*/ 0 w 81"/>
                  <a:gd name="T5" fmla="*/ 15 h 299"/>
                  <a:gd name="T6" fmla="*/ 5 w 81"/>
                  <a:gd name="T7" fmla="*/ 0 h 299"/>
                  <a:gd name="T8" fmla="*/ 0 60000 65536"/>
                  <a:gd name="T9" fmla="*/ 0 60000 65536"/>
                  <a:gd name="T10" fmla="*/ 0 60000 65536"/>
                  <a:gd name="T11" fmla="*/ 0 60000 65536"/>
                  <a:gd name="T12" fmla="*/ 0 w 81"/>
                  <a:gd name="T13" fmla="*/ 0 h 299"/>
                  <a:gd name="T14" fmla="*/ 81 w 81"/>
                  <a:gd name="T15" fmla="*/ 299 h 299"/>
                </a:gdLst>
                <a:ahLst/>
                <a:cxnLst>
                  <a:cxn ang="T8">
                    <a:pos x="T0" y="T1"/>
                  </a:cxn>
                  <a:cxn ang="T9">
                    <a:pos x="T2" y="T3"/>
                  </a:cxn>
                  <a:cxn ang="T10">
                    <a:pos x="T4" y="T5"/>
                  </a:cxn>
                  <a:cxn ang="T11">
                    <a:pos x="T6" y="T7"/>
                  </a:cxn>
                </a:cxnLst>
                <a:rect l="T12" t="T13" r="T14" b="T15"/>
                <a:pathLst>
                  <a:path w="81" h="299">
                    <a:moveTo>
                      <a:pt x="68" y="282"/>
                    </a:moveTo>
                    <a:lnTo>
                      <a:pt x="22" y="299"/>
                    </a:lnTo>
                    <a:lnTo>
                      <a:pt x="0" y="240"/>
                    </a:lnTo>
                    <a:lnTo>
                      <a:pt x="81" y="0"/>
                    </a:lnTo>
                  </a:path>
                </a:pathLst>
              </a:custGeom>
              <a:noFill/>
              <a:ln w="0">
                <a:solidFill>
                  <a:srgbClr val="00FF00"/>
                </a:solidFill>
                <a:prstDash val="solid"/>
                <a:round/>
                <a:headEnd/>
                <a:tailEnd/>
              </a:ln>
            </p:spPr>
            <p:txBody>
              <a:bodyPr/>
              <a:lstStyle/>
              <a:p>
                <a:endParaRPr lang="en-US"/>
              </a:p>
            </p:txBody>
          </p:sp>
          <p:sp>
            <p:nvSpPr>
              <p:cNvPr id="22787" name="Freeform 114"/>
              <p:cNvSpPr>
                <a:spLocks/>
              </p:cNvSpPr>
              <p:nvPr/>
            </p:nvSpPr>
            <p:spPr bwMode="auto">
              <a:xfrm>
                <a:off x="1623" y="1100"/>
                <a:ext cx="24" cy="49"/>
              </a:xfrm>
              <a:custGeom>
                <a:avLst/>
                <a:gdLst>
                  <a:gd name="T0" fmla="*/ 5 w 94"/>
                  <a:gd name="T1" fmla="*/ 10 h 198"/>
                  <a:gd name="T2" fmla="*/ 2 w 94"/>
                  <a:gd name="T3" fmla="*/ 12 h 198"/>
                  <a:gd name="T4" fmla="*/ 0 w 94"/>
                  <a:gd name="T5" fmla="*/ 9 h 198"/>
                  <a:gd name="T6" fmla="*/ 6 w 94"/>
                  <a:gd name="T7" fmla="*/ 0 h 198"/>
                  <a:gd name="T8" fmla="*/ 0 60000 65536"/>
                  <a:gd name="T9" fmla="*/ 0 60000 65536"/>
                  <a:gd name="T10" fmla="*/ 0 60000 65536"/>
                  <a:gd name="T11" fmla="*/ 0 60000 65536"/>
                  <a:gd name="T12" fmla="*/ 0 w 94"/>
                  <a:gd name="T13" fmla="*/ 0 h 198"/>
                  <a:gd name="T14" fmla="*/ 94 w 94"/>
                  <a:gd name="T15" fmla="*/ 198 h 198"/>
                </a:gdLst>
                <a:ahLst/>
                <a:cxnLst>
                  <a:cxn ang="T8">
                    <a:pos x="T0" y="T1"/>
                  </a:cxn>
                  <a:cxn ang="T9">
                    <a:pos x="T2" y="T3"/>
                  </a:cxn>
                  <a:cxn ang="T10">
                    <a:pos x="T4" y="T5"/>
                  </a:cxn>
                  <a:cxn ang="T11">
                    <a:pos x="T6" y="T7"/>
                  </a:cxn>
                </a:cxnLst>
                <a:rect l="T12" t="T13" r="T14" b="T15"/>
                <a:pathLst>
                  <a:path w="94" h="198">
                    <a:moveTo>
                      <a:pt x="83" y="158"/>
                    </a:moveTo>
                    <a:lnTo>
                      <a:pt x="29" y="198"/>
                    </a:lnTo>
                    <a:lnTo>
                      <a:pt x="0" y="155"/>
                    </a:lnTo>
                    <a:lnTo>
                      <a:pt x="94" y="0"/>
                    </a:lnTo>
                  </a:path>
                </a:pathLst>
              </a:custGeom>
              <a:noFill/>
              <a:ln w="0">
                <a:solidFill>
                  <a:srgbClr val="00FF00"/>
                </a:solidFill>
                <a:prstDash val="solid"/>
                <a:round/>
                <a:headEnd/>
                <a:tailEnd/>
              </a:ln>
            </p:spPr>
            <p:txBody>
              <a:bodyPr/>
              <a:lstStyle/>
              <a:p>
                <a:endParaRPr lang="en-US"/>
              </a:p>
            </p:txBody>
          </p:sp>
          <p:sp>
            <p:nvSpPr>
              <p:cNvPr id="22788" name="Freeform 115"/>
              <p:cNvSpPr>
                <a:spLocks/>
              </p:cNvSpPr>
              <p:nvPr/>
            </p:nvSpPr>
            <p:spPr bwMode="auto">
              <a:xfrm>
                <a:off x="1569" y="1054"/>
                <a:ext cx="91" cy="86"/>
              </a:xfrm>
              <a:custGeom>
                <a:avLst/>
                <a:gdLst>
                  <a:gd name="T0" fmla="*/ 13 w 363"/>
                  <a:gd name="T1" fmla="*/ 21 h 343"/>
                  <a:gd name="T2" fmla="*/ 11 w 363"/>
                  <a:gd name="T3" fmla="*/ 22 h 343"/>
                  <a:gd name="T4" fmla="*/ 10 w 363"/>
                  <a:gd name="T5" fmla="*/ 18 h 343"/>
                  <a:gd name="T6" fmla="*/ 7 w 363"/>
                  <a:gd name="T7" fmla="*/ 18 h 343"/>
                  <a:gd name="T8" fmla="*/ 7 w 363"/>
                  <a:gd name="T9" fmla="*/ 14 h 343"/>
                  <a:gd name="T10" fmla="*/ 4 w 363"/>
                  <a:gd name="T11" fmla="*/ 16 h 343"/>
                  <a:gd name="T12" fmla="*/ 5 w 363"/>
                  <a:gd name="T13" fmla="*/ 12 h 343"/>
                  <a:gd name="T14" fmla="*/ 1 w 363"/>
                  <a:gd name="T15" fmla="*/ 11 h 343"/>
                  <a:gd name="T16" fmla="*/ 5 w 363"/>
                  <a:gd name="T17" fmla="*/ 9 h 343"/>
                  <a:gd name="T18" fmla="*/ 0 w 363"/>
                  <a:gd name="T19" fmla="*/ 9 h 343"/>
                  <a:gd name="T20" fmla="*/ 12 w 363"/>
                  <a:gd name="T21" fmla="*/ 3 h 343"/>
                  <a:gd name="T22" fmla="*/ 18 w 363"/>
                  <a:gd name="T23" fmla="*/ 2 h 343"/>
                  <a:gd name="T24" fmla="*/ 23 w 363"/>
                  <a:gd name="T25" fmla="*/ 0 h 3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3"/>
                  <a:gd name="T40" fmla="*/ 0 h 343"/>
                  <a:gd name="T41" fmla="*/ 363 w 363"/>
                  <a:gd name="T42" fmla="*/ 343 h 3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3" h="343">
                    <a:moveTo>
                      <a:pt x="207" y="338"/>
                    </a:moveTo>
                    <a:lnTo>
                      <a:pt x="168" y="343"/>
                    </a:lnTo>
                    <a:lnTo>
                      <a:pt x="152" y="286"/>
                    </a:lnTo>
                    <a:lnTo>
                      <a:pt x="112" y="286"/>
                    </a:lnTo>
                    <a:lnTo>
                      <a:pt x="112" y="229"/>
                    </a:lnTo>
                    <a:lnTo>
                      <a:pt x="55" y="249"/>
                    </a:lnTo>
                    <a:lnTo>
                      <a:pt x="75" y="192"/>
                    </a:lnTo>
                    <a:lnTo>
                      <a:pt x="20" y="178"/>
                    </a:lnTo>
                    <a:lnTo>
                      <a:pt x="79" y="141"/>
                    </a:lnTo>
                    <a:lnTo>
                      <a:pt x="0" y="135"/>
                    </a:lnTo>
                    <a:lnTo>
                      <a:pt x="189" y="38"/>
                    </a:lnTo>
                    <a:lnTo>
                      <a:pt x="281" y="26"/>
                    </a:lnTo>
                    <a:lnTo>
                      <a:pt x="363" y="0"/>
                    </a:lnTo>
                  </a:path>
                </a:pathLst>
              </a:custGeom>
              <a:noFill/>
              <a:ln w="0">
                <a:solidFill>
                  <a:srgbClr val="00FF00"/>
                </a:solidFill>
                <a:prstDash val="solid"/>
                <a:round/>
                <a:headEnd/>
                <a:tailEnd/>
              </a:ln>
            </p:spPr>
            <p:txBody>
              <a:bodyPr/>
              <a:lstStyle/>
              <a:p>
                <a:endParaRPr lang="en-US"/>
              </a:p>
            </p:txBody>
          </p:sp>
          <p:sp>
            <p:nvSpPr>
              <p:cNvPr id="22789" name="Freeform 116"/>
              <p:cNvSpPr>
                <a:spLocks/>
              </p:cNvSpPr>
              <p:nvPr/>
            </p:nvSpPr>
            <p:spPr bwMode="auto">
              <a:xfrm>
                <a:off x="1693" y="988"/>
                <a:ext cx="48" cy="36"/>
              </a:xfrm>
              <a:custGeom>
                <a:avLst/>
                <a:gdLst>
                  <a:gd name="T0" fmla="*/ 11 w 191"/>
                  <a:gd name="T1" fmla="*/ 2 h 144"/>
                  <a:gd name="T2" fmla="*/ 12 w 191"/>
                  <a:gd name="T3" fmla="*/ 3 h 144"/>
                  <a:gd name="T4" fmla="*/ 12 w 191"/>
                  <a:gd name="T5" fmla="*/ 3 h 144"/>
                  <a:gd name="T6" fmla="*/ 12 w 191"/>
                  <a:gd name="T7" fmla="*/ 6 h 144"/>
                  <a:gd name="T8" fmla="*/ 11 w 191"/>
                  <a:gd name="T9" fmla="*/ 7 h 144"/>
                  <a:gd name="T10" fmla="*/ 10 w 191"/>
                  <a:gd name="T11" fmla="*/ 9 h 144"/>
                  <a:gd name="T12" fmla="*/ 7 w 191"/>
                  <a:gd name="T13" fmla="*/ 9 h 144"/>
                  <a:gd name="T14" fmla="*/ 5 w 191"/>
                  <a:gd name="T15" fmla="*/ 8 h 144"/>
                  <a:gd name="T16" fmla="*/ 3 w 191"/>
                  <a:gd name="T17" fmla="*/ 7 h 144"/>
                  <a:gd name="T18" fmla="*/ 0 w 191"/>
                  <a:gd name="T19" fmla="*/ 5 h 144"/>
                  <a:gd name="T20" fmla="*/ 1 w 191"/>
                  <a:gd name="T21" fmla="*/ 2 h 144"/>
                  <a:gd name="T22" fmla="*/ 3 w 191"/>
                  <a:gd name="T23" fmla="*/ 1 h 144"/>
                  <a:gd name="T24" fmla="*/ 5 w 191"/>
                  <a:gd name="T25" fmla="*/ 0 h 144"/>
                  <a:gd name="T26" fmla="*/ 6 w 191"/>
                  <a:gd name="T27" fmla="*/ 0 h 144"/>
                  <a:gd name="T28" fmla="*/ 7 w 191"/>
                  <a:gd name="T29" fmla="*/ 0 h 144"/>
                  <a:gd name="T30" fmla="*/ 9 w 191"/>
                  <a:gd name="T31" fmla="*/ 1 h 144"/>
                  <a:gd name="T32" fmla="*/ 11 w 191"/>
                  <a:gd name="T33" fmla="*/ 2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1"/>
                  <a:gd name="T52" fmla="*/ 0 h 144"/>
                  <a:gd name="T53" fmla="*/ 191 w 191"/>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1" h="144">
                    <a:moveTo>
                      <a:pt x="172" y="32"/>
                    </a:moveTo>
                    <a:lnTo>
                      <a:pt x="182" y="43"/>
                    </a:lnTo>
                    <a:lnTo>
                      <a:pt x="187" y="54"/>
                    </a:lnTo>
                    <a:lnTo>
                      <a:pt x="191" y="91"/>
                    </a:lnTo>
                    <a:lnTo>
                      <a:pt x="181" y="122"/>
                    </a:lnTo>
                    <a:lnTo>
                      <a:pt x="161" y="140"/>
                    </a:lnTo>
                    <a:lnTo>
                      <a:pt x="117" y="144"/>
                    </a:lnTo>
                    <a:lnTo>
                      <a:pt x="78" y="129"/>
                    </a:lnTo>
                    <a:lnTo>
                      <a:pt x="39" y="110"/>
                    </a:lnTo>
                    <a:lnTo>
                      <a:pt x="0" y="87"/>
                    </a:lnTo>
                    <a:lnTo>
                      <a:pt x="18" y="27"/>
                    </a:lnTo>
                    <a:lnTo>
                      <a:pt x="43" y="12"/>
                    </a:lnTo>
                    <a:lnTo>
                      <a:pt x="70" y="0"/>
                    </a:lnTo>
                    <a:lnTo>
                      <a:pt x="95" y="0"/>
                    </a:lnTo>
                    <a:lnTo>
                      <a:pt x="116" y="4"/>
                    </a:lnTo>
                    <a:lnTo>
                      <a:pt x="135" y="12"/>
                    </a:lnTo>
                    <a:lnTo>
                      <a:pt x="172" y="36"/>
                    </a:lnTo>
                  </a:path>
                </a:pathLst>
              </a:custGeom>
              <a:noFill/>
              <a:ln w="0">
                <a:solidFill>
                  <a:srgbClr val="00FF00"/>
                </a:solidFill>
                <a:prstDash val="solid"/>
                <a:round/>
                <a:headEnd/>
                <a:tailEnd/>
              </a:ln>
            </p:spPr>
            <p:txBody>
              <a:bodyPr/>
              <a:lstStyle/>
              <a:p>
                <a:endParaRPr lang="en-US"/>
              </a:p>
            </p:txBody>
          </p:sp>
          <p:sp>
            <p:nvSpPr>
              <p:cNvPr id="22790" name="Freeform 117"/>
              <p:cNvSpPr>
                <a:spLocks/>
              </p:cNvSpPr>
              <p:nvPr/>
            </p:nvSpPr>
            <p:spPr bwMode="auto">
              <a:xfrm>
                <a:off x="1673" y="1006"/>
                <a:ext cx="56" cy="47"/>
              </a:xfrm>
              <a:custGeom>
                <a:avLst/>
                <a:gdLst>
                  <a:gd name="T0" fmla="*/ 14 w 222"/>
                  <a:gd name="T1" fmla="*/ 5 h 187"/>
                  <a:gd name="T2" fmla="*/ 14 w 222"/>
                  <a:gd name="T3" fmla="*/ 6 h 187"/>
                  <a:gd name="T4" fmla="*/ 14 w 222"/>
                  <a:gd name="T5" fmla="*/ 8 h 187"/>
                  <a:gd name="T6" fmla="*/ 14 w 222"/>
                  <a:gd name="T7" fmla="*/ 9 h 187"/>
                  <a:gd name="T8" fmla="*/ 13 w 222"/>
                  <a:gd name="T9" fmla="*/ 11 h 187"/>
                  <a:gd name="T10" fmla="*/ 11 w 222"/>
                  <a:gd name="T11" fmla="*/ 12 h 187"/>
                  <a:gd name="T12" fmla="*/ 9 w 222"/>
                  <a:gd name="T13" fmla="*/ 12 h 187"/>
                  <a:gd name="T14" fmla="*/ 6 w 222"/>
                  <a:gd name="T15" fmla="*/ 11 h 187"/>
                  <a:gd name="T16" fmla="*/ 2 w 222"/>
                  <a:gd name="T17" fmla="*/ 7 h 187"/>
                  <a:gd name="T18" fmla="*/ 1 w 222"/>
                  <a:gd name="T19" fmla="*/ 6 h 187"/>
                  <a:gd name="T20" fmla="*/ 0 w 222"/>
                  <a:gd name="T21" fmla="*/ 4 h 187"/>
                  <a:gd name="T22" fmla="*/ 0 w 222"/>
                  <a:gd name="T23" fmla="*/ 2 h 187"/>
                  <a:gd name="T24" fmla="*/ 1 w 222"/>
                  <a:gd name="T25" fmla="*/ 0 h 187"/>
                  <a:gd name="T26" fmla="*/ 1 w 222"/>
                  <a:gd name="T27" fmla="*/ 2 h 187"/>
                  <a:gd name="T28" fmla="*/ 2 w 222"/>
                  <a:gd name="T29" fmla="*/ 3 h 187"/>
                  <a:gd name="T30" fmla="*/ 3 w 222"/>
                  <a:gd name="T31" fmla="*/ 3 h 187"/>
                  <a:gd name="T32" fmla="*/ 5 w 222"/>
                  <a:gd name="T33" fmla="*/ 3 h 187"/>
                  <a:gd name="T34" fmla="*/ 5 w 222"/>
                  <a:gd name="T35" fmla="*/ 2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2"/>
                  <a:gd name="T55" fmla="*/ 0 h 187"/>
                  <a:gd name="T56" fmla="*/ 222 w 222"/>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2" h="187">
                    <a:moveTo>
                      <a:pt x="217" y="76"/>
                    </a:moveTo>
                    <a:lnTo>
                      <a:pt x="220" y="93"/>
                    </a:lnTo>
                    <a:lnTo>
                      <a:pt x="222" y="122"/>
                    </a:lnTo>
                    <a:lnTo>
                      <a:pt x="217" y="148"/>
                    </a:lnTo>
                    <a:lnTo>
                      <a:pt x="202" y="171"/>
                    </a:lnTo>
                    <a:lnTo>
                      <a:pt x="180" y="185"/>
                    </a:lnTo>
                    <a:lnTo>
                      <a:pt x="144" y="187"/>
                    </a:lnTo>
                    <a:lnTo>
                      <a:pt x="101" y="171"/>
                    </a:lnTo>
                    <a:lnTo>
                      <a:pt x="25" y="113"/>
                    </a:lnTo>
                    <a:lnTo>
                      <a:pt x="11" y="93"/>
                    </a:lnTo>
                    <a:lnTo>
                      <a:pt x="2" y="54"/>
                    </a:lnTo>
                    <a:lnTo>
                      <a:pt x="0" y="37"/>
                    </a:lnTo>
                    <a:lnTo>
                      <a:pt x="8" y="0"/>
                    </a:lnTo>
                    <a:lnTo>
                      <a:pt x="15" y="25"/>
                    </a:lnTo>
                    <a:lnTo>
                      <a:pt x="28" y="44"/>
                    </a:lnTo>
                    <a:lnTo>
                      <a:pt x="48" y="49"/>
                    </a:lnTo>
                    <a:lnTo>
                      <a:pt x="73" y="49"/>
                    </a:lnTo>
                    <a:lnTo>
                      <a:pt x="83" y="37"/>
                    </a:lnTo>
                  </a:path>
                </a:pathLst>
              </a:custGeom>
              <a:noFill/>
              <a:ln w="0">
                <a:solidFill>
                  <a:srgbClr val="00FF00"/>
                </a:solidFill>
                <a:prstDash val="solid"/>
                <a:round/>
                <a:headEnd/>
                <a:tailEnd/>
              </a:ln>
            </p:spPr>
            <p:txBody>
              <a:bodyPr/>
              <a:lstStyle/>
              <a:p>
                <a:endParaRPr lang="en-US"/>
              </a:p>
            </p:txBody>
          </p:sp>
          <p:sp>
            <p:nvSpPr>
              <p:cNvPr id="22791" name="Freeform 118"/>
              <p:cNvSpPr>
                <a:spLocks/>
              </p:cNvSpPr>
              <p:nvPr/>
            </p:nvSpPr>
            <p:spPr bwMode="auto">
              <a:xfrm>
                <a:off x="1653" y="1016"/>
                <a:ext cx="56" cy="52"/>
              </a:xfrm>
              <a:custGeom>
                <a:avLst/>
                <a:gdLst>
                  <a:gd name="T0" fmla="*/ 14 w 222"/>
                  <a:gd name="T1" fmla="*/ 9 h 208"/>
                  <a:gd name="T2" fmla="*/ 14 w 222"/>
                  <a:gd name="T3" fmla="*/ 11 h 208"/>
                  <a:gd name="T4" fmla="*/ 13 w 222"/>
                  <a:gd name="T5" fmla="*/ 13 h 208"/>
                  <a:gd name="T6" fmla="*/ 11 w 222"/>
                  <a:gd name="T7" fmla="*/ 13 h 208"/>
                  <a:gd name="T8" fmla="*/ 9 w 222"/>
                  <a:gd name="T9" fmla="*/ 13 h 208"/>
                  <a:gd name="T10" fmla="*/ 5 w 222"/>
                  <a:gd name="T11" fmla="*/ 13 h 208"/>
                  <a:gd name="T12" fmla="*/ 3 w 222"/>
                  <a:gd name="T13" fmla="*/ 11 h 208"/>
                  <a:gd name="T14" fmla="*/ 2 w 222"/>
                  <a:gd name="T15" fmla="*/ 9 h 208"/>
                  <a:gd name="T16" fmla="*/ 1 w 222"/>
                  <a:gd name="T17" fmla="*/ 7 h 208"/>
                  <a:gd name="T18" fmla="*/ 0 w 222"/>
                  <a:gd name="T19" fmla="*/ 6 h 208"/>
                  <a:gd name="T20" fmla="*/ 0 w 222"/>
                  <a:gd name="T21" fmla="*/ 5 h 208"/>
                  <a:gd name="T22" fmla="*/ 1 w 222"/>
                  <a:gd name="T23" fmla="*/ 2 h 208"/>
                  <a:gd name="T24" fmla="*/ 3 w 222"/>
                  <a:gd name="T25" fmla="*/ 0 h 208"/>
                  <a:gd name="T26" fmla="*/ 3 w 222"/>
                  <a:gd name="T27" fmla="*/ 2 h 208"/>
                  <a:gd name="T28" fmla="*/ 3 w 222"/>
                  <a:gd name="T29" fmla="*/ 3 h 208"/>
                  <a:gd name="T30" fmla="*/ 3 w 222"/>
                  <a:gd name="T31" fmla="*/ 4 h 208"/>
                  <a:gd name="T32" fmla="*/ 3 w 222"/>
                  <a:gd name="T33" fmla="*/ 5 h 208"/>
                  <a:gd name="T34" fmla="*/ 4 w 222"/>
                  <a:gd name="T35" fmla="*/ 6 h 208"/>
                  <a:gd name="T36" fmla="*/ 6 w 222"/>
                  <a:gd name="T37" fmla="*/ 5 h 2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2"/>
                  <a:gd name="T58" fmla="*/ 0 h 208"/>
                  <a:gd name="T59" fmla="*/ 222 w 222"/>
                  <a:gd name="T60" fmla="*/ 208 h 2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2" h="208">
                    <a:moveTo>
                      <a:pt x="217" y="148"/>
                    </a:moveTo>
                    <a:lnTo>
                      <a:pt x="222" y="167"/>
                    </a:lnTo>
                    <a:lnTo>
                      <a:pt x="209" y="198"/>
                    </a:lnTo>
                    <a:lnTo>
                      <a:pt x="178" y="208"/>
                    </a:lnTo>
                    <a:lnTo>
                      <a:pt x="137" y="208"/>
                    </a:lnTo>
                    <a:lnTo>
                      <a:pt x="83" y="198"/>
                    </a:lnTo>
                    <a:lnTo>
                      <a:pt x="46" y="171"/>
                    </a:lnTo>
                    <a:lnTo>
                      <a:pt x="23" y="148"/>
                    </a:lnTo>
                    <a:lnTo>
                      <a:pt x="9" y="112"/>
                    </a:lnTo>
                    <a:lnTo>
                      <a:pt x="0" y="94"/>
                    </a:lnTo>
                    <a:lnTo>
                      <a:pt x="0" y="72"/>
                    </a:lnTo>
                    <a:lnTo>
                      <a:pt x="19" y="33"/>
                    </a:lnTo>
                    <a:lnTo>
                      <a:pt x="46" y="0"/>
                    </a:lnTo>
                    <a:lnTo>
                      <a:pt x="42" y="28"/>
                    </a:lnTo>
                    <a:lnTo>
                      <a:pt x="38" y="51"/>
                    </a:lnTo>
                    <a:lnTo>
                      <a:pt x="38" y="67"/>
                    </a:lnTo>
                    <a:lnTo>
                      <a:pt x="52" y="80"/>
                    </a:lnTo>
                    <a:lnTo>
                      <a:pt x="64" y="86"/>
                    </a:lnTo>
                    <a:lnTo>
                      <a:pt x="93" y="80"/>
                    </a:lnTo>
                  </a:path>
                </a:pathLst>
              </a:custGeom>
              <a:noFill/>
              <a:ln w="0">
                <a:solidFill>
                  <a:srgbClr val="00FF00"/>
                </a:solidFill>
                <a:prstDash val="solid"/>
                <a:round/>
                <a:headEnd/>
                <a:tailEnd/>
              </a:ln>
            </p:spPr>
            <p:txBody>
              <a:bodyPr/>
              <a:lstStyle/>
              <a:p>
                <a:endParaRPr lang="en-US"/>
              </a:p>
            </p:txBody>
          </p:sp>
          <p:sp>
            <p:nvSpPr>
              <p:cNvPr id="22792" name="Freeform 119"/>
              <p:cNvSpPr>
                <a:spLocks/>
              </p:cNvSpPr>
              <p:nvPr/>
            </p:nvSpPr>
            <p:spPr bwMode="auto">
              <a:xfrm>
                <a:off x="1651" y="972"/>
                <a:ext cx="44" cy="39"/>
              </a:xfrm>
              <a:custGeom>
                <a:avLst/>
                <a:gdLst>
                  <a:gd name="T0" fmla="*/ 6 w 177"/>
                  <a:gd name="T1" fmla="*/ 0 h 158"/>
                  <a:gd name="T2" fmla="*/ 8 w 177"/>
                  <a:gd name="T3" fmla="*/ 1 h 158"/>
                  <a:gd name="T4" fmla="*/ 9 w 177"/>
                  <a:gd name="T5" fmla="*/ 2 h 158"/>
                  <a:gd name="T6" fmla="*/ 9 w 177"/>
                  <a:gd name="T7" fmla="*/ 4 h 158"/>
                  <a:gd name="T8" fmla="*/ 10 w 177"/>
                  <a:gd name="T9" fmla="*/ 5 h 158"/>
                  <a:gd name="T10" fmla="*/ 11 w 177"/>
                  <a:gd name="T11" fmla="*/ 7 h 158"/>
                  <a:gd name="T12" fmla="*/ 10 w 177"/>
                  <a:gd name="T13" fmla="*/ 8 h 158"/>
                  <a:gd name="T14" fmla="*/ 9 w 177"/>
                  <a:gd name="T15" fmla="*/ 10 h 158"/>
                  <a:gd name="T16" fmla="*/ 9 w 177"/>
                  <a:gd name="T17" fmla="*/ 8 h 158"/>
                  <a:gd name="T18" fmla="*/ 8 w 177"/>
                  <a:gd name="T19" fmla="*/ 6 h 158"/>
                  <a:gd name="T20" fmla="*/ 7 w 177"/>
                  <a:gd name="T21" fmla="*/ 6 h 158"/>
                  <a:gd name="T22" fmla="*/ 6 w 177"/>
                  <a:gd name="T23" fmla="*/ 7 h 158"/>
                  <a:gd name="T24" fmla="*/ 3 w 177"/>
                  <a:gd name="T25" fmla="*/ 7 h 158"/>
                  <a:gd name="T26" fmla="*/ 1 w 177"/>
                  <a:gd name="T27" fmla="*/ 6 h 158"/>
                  <a:gd name="T28" fmla="*/ 0 w 177"/>
                  <a:gd name="T29" fmla="*/ 5 h 158"/>
                  <a:gd name="T30" fmla="*/ 0 w 177"/>
                  <a:gd name="T31" fmla="*/ 4 h 1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
                  <a:gd name="T49" fmla="*/ 0 h 158"/>
                  <a:gd name="T50" fmla="*/ 177 w 177"/>
                  <a:gd name="T51" fmla="*/ 158 h 1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 h="158">
                    <a:moveTo>
                      <a:pt x="98" y="0"/>
                    </a:moveTo>
                    <a:lnTo>
                      <a:pt x="124" y="15"/>
                    </a:lnTo>
                    <a:lnTo>
                      <a:pt x="147" y="39"/>
                    </a:lnTo>
                    <a:lnTo>
                      <a:pt x="154" y="63"/>
                    </a:lnTo>
                    <a:lnTo>
                      <a:pt x="170" y="83"/>
                    </a:lnTo>
                    <a:lnTo>
                      <a:pt x="177" y="111"/>
                    </a:lnTo>
                    <a:lnTo>
                      <a:pt x="168" y="136"/>
                    </a:lnTo>
                    <a:lnTo>
                      <a:pt x="152" y="158"/>
                    </a:lnTo>
                    <a:lnTo>
                      <a:pt x="152" y="130"/>
                    </a:lnTo>
                    <a:lnTo>
                      <a:pt x="136" y="107"/>
                    </a:lnTo>
                    <a:lnTo>
                      <a:pt x="112" y="98"/>
                    </a:lnTo>
                    <a:lnTo>
                      <a:pt x="92" y="113"/>
                    </a:lnTo>
                    <a:lnTo>
                      <a:pt x="53" y="113"/>
                    </a:lnTo>
                    <a:lnTo>
                      <a:pt x="21" y="95"/>
                    </a:lnTo>
                    <a:lnTo>
                      <a:pt x="6" y="78"/>
                    </a:lnTo>
                    <a:lnTo>
                      <a:pt x="0" y="60"/>
                    </a:lnTo>
                  </a:path>
                </a:pathLst>
              </a:custGeom>
              <a:noFill/>
              <a:ln w="0">
                <a:solidFill>
                  <a:srgbClr val="00FF00"/>
                </a:solidFill>
                <a:prstDash val="solid"/>
                <a:round/>
                <a:headEnd/>
                <a:tailEnd/>
              </a:ln>
            </p:spPr>
            <p:txBody>
              <a:bodyPr/>
              <a:lstStyle/>
              <a:p>
                <a:endParaRPr lang="en-US"/>
              </a:p>
            </p:txBody>
          </p:sp>
          <p:sp>
            <p:nvSpPr>
              <p:cNvPr id="22793" name="Freeform 120"/>
              <p:cNvSpPr>
                <a:spLocks/>
              </p:cNvSpPr>
              <p:nvPr/>
            </p:nvSpPr>
            <p:spPr bwMode="auto">
              <a:xfrm>
                <a:off x="1655" y="992"/>
                <a:ext cx="52" cy="53"/>
              </a:xfrm>
              <a:custGeom>
                <a:avLst/>
                <a:gdLst>
                  <a:gd name="T0" fmla="*/ 12 w 207"/>
                  <a:gd name="T1" fmla="*/ 0 h 214"/>
                  <a:gd name="T2" fmla="*/ 13 w 207"/>
                  <a:gd name="T3" fmla="*/ 1 h 214"/>
                  <a:gd name="T4" fmla="*/ 13 w 207"/>
                  <a:gd name="T5" fmla="*/ 2 h 214"/>
                  <a:gd name="T6" fmla="*/ 12 w 207"/>
                  <a:gd name="T7" fmla="*/ 4 h 214"/>
                  <a:gd name="T8" fmla="*/ 11 w 207"/>
                  <a:gd name="T9" fmla="*/ 4 h 214"/>
                  <a:gd name="T10" fmla="*/ 10 w 207"/>
                  <a:gd name="T11" fmla="*/ 5 h 214"/>
                  <a:gd name="T12" fmla="*/ 10 w 207"/>
                  <a:gd name="T13" fmla="*/ 7 h 214"/>
                  <a:gd name="T14" fmla="*/ 10 w 207"/>
                  <a:gd name="T15" fmla="*/ 8 h 214"/>
                  <a:gd name="T16" fmla="*/ 9 w 207"/>
                  <a:gd name="T17" fmla="*/ 10 h 214"/>
                  <a:gd name="T18" fmla="*/ 8 w 207"/>
                  <a:gd name="T19" fmla="*/ 10 h 214"/>
                  <a:gd name="T20" fmla="*/ 6 w 207"/>
                  <a:gd name="T21" fmla="*/ 10 h 214"/>
                  <a:gd name="T22" fmla="*/ 5 w 207"/>
                  <a:gd name="T23" fmla="*/ 11 h 214"/>
                  <a:gd name="T24" fmla="*/ 4 w 207"/>
                  <a:gd name="T25" fmla="*/ 12 h 214"/>
                  <a:gd name="T26" fmla="*/ 2 w 207"/>
                  <a:gd name="T27" fmla="*/ 13 h 214"/>
                  <a:gd name="T28" fmla="*/ 0 w 207"/>
                  <a:gd name="T29" fmla="*/ 13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7"/>
                  <a:gd name="T46" fmla="*/ 0 h 214"/>
                  <a:gd name="T47" fmla="*/ 207 w 207"/>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7" h="214">
                    <a:moveTo>
                      <a:pt x="193" y="0"/>
                    </a:moveTo>
                    <a:lnTo>
                      <a:pt x="203" y="18"/>
                    </a:lnTo>
                    <a:lnTo>
                      <a:pt x="207" y="39"/>
                    </a:lnTo>
                    <a:lnTo>
                      <a:pt x="189" y="59"/>
                    </a:lnTo>
                    <a:lnTo>
                      <a:pt x="178" y="65"/>
                    </a:lnTo>
                    <a:lnTo>
                      <a:pt x="152" y="76"/>
                    </a:lnTo>
                    <a:lnTo>
                      <a:pt x="161" y="113"/>
                    </a:lnTo>
                    <a:lnTo>
                      <a:pt x="154" y="138"/>
                    </a:lnTo>
                    <a:lnTo>
                      <a:pt x="138" y="156"/>
                    </a:lnTo>
                    <a:lnTo>
                      <a:pt x="120" y="167"/>
                    </a:lnTo>
                    <a:lnTo>
                      <a:pt x="92" y="167"/>
                    </a:lnTo>
                    <a:lnTo>
                      <a:pt x="82" y="179"/>
                    </a:lnTo>
                    <a:lnTo>
                      <a:pt x="69" y="200"/>
                    </a:lnTo>
                    <a:lnTo>
                      <a:pt x="36" y="214"/>
                    </a:lnTo>
                    <a:lnTo>
                      <a:pt x="0" y="204"/>
                    </a:lnTo>
                  </a:path>
                </a:pathLst>
              </a:custGeom>
              <a:noFill/>
              <a:ln w="0">
                <a:solidFill>
                  <a:srgbClr val="00FF00"/>
                </a:solidFill>
                <a:prstDash val="solid"/>
                <a:round/>
                <a:headEnd/>
                <a:tailEnd/>
              </a:ln>
            </p:spPr>
            <p:txBody>
              <a:bodyPr/>
              <a:lstStyle/>
              <a:p>
                <a:endParaRPr lang="en-US"/>
              </a:p>
            </p:txBody>
          </p:sp>
          <p:sp>
            <p:nvSpPr>
              <p:cNvPr id="22794" name="Line 121"/>
              <p:cNvSpPr>
                <a:spLocks noChangeShapeType="1"/>
              </p:cNvSpPr>
              <p:nvPr/>
            </p:nvSpPr>
            <p:spPr bwMode="auto">
              <a:xfrm flipV="1">
                <a:off x="1588" y="1068"/>
                <a:ext cx="47" cy="33"/>
              </a:xfrm>
              <a:prstGeom prst="line">
                <a:avLst/>
              </a:prstGeom>
              <a:noFill/>
              <a:ln w="0">
                <a:solidFill>
                  <a:srgbClr val="00FF00"/>
                </a:solidFill>
                <a:round/>
                <a:headEnd/>
                <a:tailEnd/>
              </a:ln>
            </p:spPr>
            <p:txBody>
              <a:bodyPr/>
              <a:lstStyle/>
              <a:p>
                <a:endParaRPr lang="en-US"/>
              </a:p>
            </p:txBody>
          </p:sp>
          <p:sp>
            <p:nvSpPr>
              <p:cNvPr id="22795" name="Line 122"/>
              <p:cNvSpPr>
                <a:spLocks noChangeShapeType="1"/>
              </p:cNvSpPr>
              <p:nvPr/>
            </p:nvSpPr>
            <p:spPr bwMode="auto">
              <a:xfrm flipV="1">
                <a:off x="1607" y="1092"/>
                <a:ext cx="28" cy="34"/>
              </a:xfrm>
              <a:prstGeom prst="line">
                <a:avLst/>
              </a:prstGeom>
              <a:noFill/>
              <a:ln w="0">
                <a:solidFill>
                  <a:srgbClr val="00FF00"/>
                </a:solidFill>
                <a:round/>
                <a:headEnd/>
                <a:tailEnd/>
              </a:ln>
            </p:spPr>
            <p:txBody>
              <a:bodyPr/>
              <a:lstStyle/>
              <a:p>
                <a:endParaRPr lang="en-US"/>
              </a:p>
            </p:txBody>
          </p:sp>
          <p:sp>
            <p:nvSpPr>
              <p:cNvPr id="22796" name="Freeform 123"/>
              <p:cNvSpPr>
                <a:spLocks/>
              </p:cNvSpPr>
              <p:nvPr/>
            </p:nvSpPr>
            <p:spPr bwMode="auto">
              <a:xfrm>
                <a:off x="1746" y="847"/>
                <a:ext cx="7" cy="19"/>
              </a:xfrm>
              <a:custGeom>
                <a:avLst/>
                <a:gdLst>
                  <a:gd name="T0" fmla="*/ 0 w 30"/>
                  <a:gd name="T1" fmla="*/ 0 h 75"/>
                  <a:gd name="T2" fmla="*/ 2 w 30"/>
                  <a:gd name="T3" fmla="*/ 1 h 75"/>
                  <a:gd name="T4" fmla="*/ 0 w 30"/>
                  <a:gd name="T5" fmla="*/ 5 h 75"/>
                  <a:gd name="T6" fmla="*/ 0 60000 65536"/>
                  <a:gd name="T7" fmla="*/ 0 60000 65536"/>
                  <a:gd name="T8" fmla="*/ 0 60000 65536"/>
                  <a:gd name="T9" fmla="*/ 0 w 30"/>
                  <a:gd name="T10" fmla="*/ 0 h 75"/>
                  <a:gd name="T11" fmla="*/ 30 w 30"/>
                  <a:gd name="T12" fmla="*/ 75 h 75"/>
                </a:gdLst>
                <a:ahLst/>
                <a:cxnLst>
                  <a:cxn ang="T6">
                    <a:pos x="T0" y="T1"/>
                  </a:cxn>
                  <a:cxn ang="T7">
                    <a:pos x="T2" y="T3"/>
                  </a:cxn>
                  <a:cxn ang="T8">
                    <a:pos x="T4" y="T5"/>
                  </a:cxn>
                </a:cxnLst>
                <a:rect l="T9" t="T10" r="T11" b="T12"/>
                <a:pathLst>
                  <a:path w="30" h="75">
                    <a:moveTo>
                      <a:pt x="0" y="0"/>
                    </a:moveTo>
                    <a:lnTo>
                      <a:pt x="30" y="8"/>
                    </a:lnTo>
                    <a:lnTo>
                      <a:pt x="9" y="75"/>
                    </a:lnTo>
                  </a:path>
                </a:pathLst>
              </a:custGeom>
              <a:noFill/>
              <a:ln w="0">
                <a:solidFill>
                  <a:srgbClr val="00FF00"/>
                </a:solidFill>
                <a:prstDash val="solid"/>
                <a:round/>
                <a:headEnd/>
                <a:tailEnd/>
              </a:ln>
            </p:spPr>
            <p:txBody>
              <a:bodyPr/>
              <a:lstStyle/>
              <a:p>
                <a:endParaRPr lang="en-US"/>
              </a:p>
            </p:txBody>
          </p:sp>
          <p:sp>
            <p:nvSpPr>
              <p:cNvPr id="22797" name="Line 124"/>
              <p:cNvSpPr>
                <a:spLocks noChangeShapeType="1"/>
              </p:cNvSpPr>
              <p:nvPr/>
            </p:nvSpPr>
            <p:spPr bwMode="auto">
              <a:xfrm flipH="1">
                <a:off x="1717" y="877"/>
                <a:ext cx="28" cy="78"/>
              </a:xfrm>
              <a:prstGeom prst="line">
                <a:avLst/>
              </a:prstGeom>
              <a:noFill/>
              <a:ln w="0">
                <a:solidFill>
                  <a:srgbClr val="00FF00"/>
                </a:solidFill>
                <a:round/>
                <a:headEnd/>
                <a:tailEnd/>
              </a:ln>
            </p:spPr>
            <p:txBody>
              <a:bodyPr/>
              <a:lstStyle/>
              <a:p>
                <a:endParaRPr lang="en-US"/>
              </a:p>
            </p:txBody>
          </p:sp>
          <p:sp>
            <p:nvSpPr>
              <p:cNvPr id="22798" name="Freeform 125"/>
              <p:cNvSpPr>
                <a:spLocks/>
              </p:cNvSpPr>
              <p:nvPr/>
            </p:nvSpPr>
            <p:spPr bwMode="auto">
              <a:xfrm>
                <a:off x="1812" y="822"/>
                <a:ext cx="5" cy="15"/>
              </a:xfrm>
              <a:custGeom>
                <a:avLst/>
                <a:gdLst>
                  <a:gd name="T0" fmla="*/ 0 w 22"/>
                  <a:gd name="T1" fmla="*/ 4 h 56"/>
                  <a:gd name="T2" fmla="*/ 1 w 22"/>
                  <a:gd name="T3" fmla="*/ 1 h 56"/>
                  <a:gd name="T4" fmla="*/ 0 w 22"/>
                  <a:gd name="T5" fmla="*/ 0 h 56"/>
                  <a:gd name="T6" fmla="*/ 0 60000 65536"/>
                  <a:gd name="T7" fmla="*/ 0 60000 65536"/>
                  <a:gd name="T8" fmla="*/ 0 60000 65536"/>
                  <a:gd name="T9" fmla="*/ 0 w 22"/>
                  <a:gd name="T10" fmla="*/ 0 h 56"/>
                  <a:gd name="T11" fmla="*/ 22 w 22"/>
                  <a:gd name="T12" fmla="*/ 56 h 56"/>
                </a:gdLst>
                <a:ahLst/>
                <a:cxnLst>
                  <a:cxn ang="T6">
                    <a:pos x="T0" y="T1"/>
                  </a:cxn>
                  <a:cxn ang="T7">
                    <a:pos x="T2" y="T3"/>
                  </a:cxn>
                  <a:cxn ang="T8">
                    <a:pos x="T4" y="T5"/>
                  </a:cxn>
                </a:cxnLst>
                <a:rect l="T9" t="T10" r="T11" b="T12"/>
                <a:pathLst>
                  <a:path w="22" h="56">
                    <a:moveTo>
                      <a:pt x="0" y="56"/>
                    </a:moveTo>
                    <a:lnTo>
                      <a:pt x="22" y="14"/>
                    </a:lnTo>
                    <a:lnTo>
                      <a:pt x="5" y="0"/>
                    </a:lnTo>
                  </a:path>
                </a:pathLst>
              </a:custGeom>
              <a:noFill/>
              <a:ln w="0">
                <a:solidFill>
                  <a:srgbClr val="00FF00"/>
                </a:solidFill>
                <a:prstDash val="solid"/>
                <a:round/>
                <a:headEnd/>
                <a:tailEnd/>
              </a:ln>
            </p:spPr>
            <p:txBody>
              <a:bodyPr/>
              <a:lstStyle/>
              <a:p>
                <a:endParaRPr lang="en-US"/>
              </a:p>
            </p:txBody>
          </p:sp>
          <p:sp>
            <p:nvSpPr>
              <p:cNvPr id="22799" name="Line 126"/>
              <p:cNvSpPr>
                <a:spLocks noChangeShapeType="1"/>
              </p:cNvSpPr>
              <p:nvPr/>
            </p:nvSpPr>
            <p:spPr bwMode="auto">
              <a:xfrm flipH="1">
                <a:off x="1795" y="851"/>
                <a:ext cx="9" cy="17"/>
              </a:xfrm>
              <a:prstGeom prst="line">
                <a:avLst/>
              </a:prstGeom>
              <a:noFill/>
              <a:ln w="0">
                <a:solidFill>
                  <a:srgbClr val="00FF00"/>
                </a:solidFill>
                <a:round/>
                <a:headEnd/>
                <a:tailEnd/>
              </a:ln>
            </p:spPr>
            <p:txBody>
              <a:bodyPr/>
              <a:lstStyle/>
              <a:p>
                <a:endParaRPr lang="en-US"/>
              </a:p>
            </p:txBody>
          </p:sp>
          <p:sp>
            <p:nvSpPr>
              <p:cNvPr id="22800" name="Line 127"/>
              <p:cNvSpPr>
                <a:spLocks noChangeShapeType="1"/>
              </p:cNvSpPr>
              <p:nvPr/>
            </p:nvSpPr>
            <p:spPr bwMode="auto">
              <a:xfrm flipH="1">
                <a:off x="1759" y="872"/>
                <a:ext cx="35" cy="62"/>
              </a:xfrm>
              <a:prstGeom prst="line">
                <a:avLst/>
              </a:prstGeom>
              <a:noFill/>
              <a:ln w="0">
                <a:solidFill>
                  <a:srgbClr val="00FF00"/>
                </a:solidFill>
                <a:round/>
                <a:headEnd/>
                <a:tailEnd/>
              </a:ln>
            </p:spPr>
            <p:txBody>
              <a:bodyPr/>
              <a:lstStyle/>
              <a:p>
                <a:endParaRPr lang="en-US"/>
              </a:p>
            </p:txBody>
          </p:sp>
          <p:sp>
            <p:nvSpPr>
              <p:cNvPr id="22801" name="Line 128"/>
              <p:cNvSpPr>
                <a:spLocks noChangeShapeType="1"/>
              </p:cNvSpPr>
              <p:nvPr/>
            </p:nvSpPr>
            <p:spPr bwMode="auto">
              <a:xfrm flipH="1">
                <a:off x="1774" y="886"/>
                <a:ext cx="44" cy="52"/>
              </a:xfrm>
              <a:prstGeom prst="line">
                <a:avLst/>
              </a:prstGeom>
              <a:noFill/>
              <a:ln w="0">
                <a:solidFill>
                  <a:srgbClr val="00FF00"/>
                </a:solidFill>
                <a:round/>
                <a:headEnd/>
                <a:tailEnd/>
              </a:ln>
            </p:spPr>
            <p:txBody>
              <a:bodyPr/>
              <a:lstStyle/>
              <a:p>
                <a:endParaRPr lang="en-US"/>
              </a:p>
            </p:txBody>
          </p:sp>
          <p:sp>
            <p:nvSpPr>
              <p:cNvPr id="22802" name="Line 129"/>
              <p:cNvSpPr>
                <a:spLocks noChangeShapeType="1"/>
              </p:cNvSpPr>
              <p:nvPr/>
            </p:nvSpPr>
            <p:spPr bwMode="auto">
              <a:xfrm flipH="1" flipV="1">
                <a:off x="1870" y="843"/>
                <a:ext cx="6" cy="6"/>
              </a:xfrm>
              <a:prstGeom prst="line">
                <a:avLst/>
              </a:prstGeom>
              <a:noFill/>
              <a:ln w="0">
                <a:solidFill>
                  <a:srgbClr val="00FF00"/>
                </a:solidFill>
                <a:round/>
                <a:headEnd/>
                <a:tailEnd/>
              </a:ln>
            </p:spPr>
            <p:txBody>
              <a:bodyPr/>
              <a:lstStyle/>
              <a:p>
                <a:endParaRPr lang="en-US"/>
              </a:p>
            </p:txBody>
          </p:sp>
          <p:sp>
            <p:nvSpPr>
              <p:cNvPr id="22803" name="Line 130"/>
              <p:cNvSpPr>
                <a:spLocks noChangeShapeType="1"/>
              </p:cNvSpPr>
              <p:nvPr/>
            </p:nvSpPr>
            <p:spPr bwMode="auto">
              <a:xfrm flipH="1">
                <a:off x="1815" y="834"/>
                <a:ext cx="18" cy="24"/>
              </a:xfrm>
              <a:prstGeom prst="line">
                <a:avLst/>
              </a:prstGeom>
              <a:noFill/>
              <a:ln w="0">
                <a:solidFill>
                  <a:srgbClr val="00FF00"/>
                </a:solidFill>
                <a:round/>
                <a:headEnd/>
                <a:tailEnd/>
              </a:ln>
            </p:spPr>
            <p:txBody>
              <a:bodyPr/>
              <a:lstStyle/>
              <a:p>
                <a:endParaRPr lang="en-US"/>
              </a:p>
            </p:txBody>
          </p:sp>
          <p:sp>
            <p:nvSpPr>
              <p:cNvPr id="22804" name="Line 131"/>
              <p:cNvSpPr>
                <a:spLocks noChangeShapeType="1"/>
              </p:cNvSpPr>
              <p:nvPr/>
            </p:nvSpPr>
            <p:spPr bwMode="auto">
              <a:xfrm>
                <a:off x="1792" y="823"/>
                <a:ext cx="5" cy="2"/>
              </a:xfrm>
              <a:prstGeom prst="line">
                <a:avLst/>
              </a:prstGeom>
              <a:noFill/>
              <a:ln w="0">
                <a:solidFill>
                  <a:srgbClr val="00FF00"/>
                </a:solidFill>
                <a:round/>
                <a:headEnd/>
                <a:tailEnd/>
              </a:ln>
            </p:spPr>
            <p:txBody>
              <a:bodyPr/>
              <a:lstStyle/>
              <a:p>
                <a:endParaRPr lang="en-US"/>
              </a:p>
            </p:txBody>
          </p:sp>
          <p:sp>
            <p:nvSpPr>
              <p:cNvPr id="22805" name="Freeform 132"/>
              <p:cNvSpPr>
                <a:spLocks/>
              </p:cNvSpPr>
              <p:nvPr/>
            </p:nvSpPr>
            <p:spPr bwMode="auto">
              <a:xfrm>
                <a:off x="1676" y="986"/>
                <a:ext cx="12" cy="11"/>
              </a:xfrm>
              <a:custGeom>
                <a:avLst/>
                <a:gdLst>
                  <a:gd name="T0" fmla="*/ 3 w 51"/>
                  <a:gd name="T1" fmla="*/ 0 h 45"/>
                  <a:gd name="T2" fmla="*/ 2 w 51"/>
                  <a:gd name="T3" fmla="*/ 0 h 45"/>
                  <a:gd name="T4" fmla="*/ 1 w 51"/>
                  <a:gd name="T5" fmla="*/ 0 h 45"/>
                  <a:gd name="T6" fmla="*/ 0 w 51"/>
                  <a:gd name="T7" fmla="*/ 1 h 45"/>
                  <a:gd name="T8" fmla="*/ 0 w 51"/>
                  <a:gd name="T9" fmla="*/ 2 h 45"/>
                  <a:gd name="T10" fmla="*/ 0 w 51"/>
                  <a:gd name="T11" fmla="*/ 3 h 45"/>
                  <a:gd name="T12" fmla="*/ 0 60000 65536"/>
                  <a:gd name="T13" fmla="*/ 0 60000 65536"/>
                  <a:gd name="T14" fmla="*/ 0 60000 65536"/>
                  <a:gd name="T15" fmla="*/ 0 60000 65536"/>
                  <a:gd name="T16" fmla="*/ 0 60000 65536"/>
                  <a:gd name="T17" fmla="*/ 0 60000 65536"/>
                  <a:gd name="T18" fmla="*/ 0 w 51"/>
                  <a:gd name="T19" fmla="*/ 0 h 45"/>
                  <a:gd name="T20" fmla="*/ 51 w 51"/>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51" h="45">
                    <a:moveTo>
                      <a:pt x="51" y="0"/>
                    </a:moveTo>
                    <a:lnTo>
                      <a:pt x="33" y="0"/>
                    </a:lnTo>
                    <a:lnTo>
                      <a:pt x="17" y="9"/>
                    </a:lnTo>
                    <a:lnTo>
                      <a:pt x="0" y="26"/>
                    </a:lnTo>
                    <a:lnTo>
                      <a:pt x="0" y="41"/>
                    </a:lnTo>
                    <a:lnTo>
                      <a:pt x="9" y="45"/>
                    </a:lnTo>
                  </a:path>
                </a:pathLst>
              </a:custGeom>
              <a:noFill/>
              <a:ln w="0">
                <a:solidFill>
                  <a:srgbClr val="00FF00"/>
                </a:solidFill>
                <a:prstDash val="solid"/>
                <a:round/>
                <a:headEnd/>
                <a:tailEnd/>
              </a:ln>
            </p:spPr>
            <p:txBody>
              <a:bodyPr/>
              <a:lstStyle/>
              <a:p>
                <a:endParaRPr lang="en-US"/>
              </a:p>
            </p:txBody>
          </p:sp>
          <p:sp>
            <p:nvSpPr>
              <p:cNvPr id="22806" name="Line 133"/>
              <p:cNvSpPr>
                <a:spLocks noChangeShapeType="1"/>
              </p:cNvSpPr>
              <p:nvPr/>
            </p:nvSpPr>
            <p:spPr bwMode="auto">
              <a:xfrm>
                <a:off x="1403" y="819"/>
                <a:ext cx="0" cy="182"/>
              </a:xfrm>
              <a:prstGeom prst="line">
                <a:avLst/>
              </a:prstGeom>
              <a:noFill/>
              <a:ln w="0">
                <a:solidFill>
                  <a:srgbClr val="00FF00"/>
                </a:solidFill>
                <a:round/>
                <a:headEnd/>
                <a:tailEnd/>
              </a:ln>
            </p:spPr>
            <p:txBody>
              <a:bodyPr/>
              <a:lstStyle/>
              <a:p>
                <a:endParaRPr lang="en-US"/>
              </a:p>
            </p:txBody>
          </p:sp>
          <p:sp>
            <p:nvSpPr>
              <p:cNvPr id="22807" name="Line 134"/>
              <p:cNvSpPr>
                <a:spLocks noChangeShapeType="1"/>
              </p:cNvSpPr>
              <p:nvPr/>
            </p:nvSpPr>
            <p:spPr bwMode="auto">
              <a:xfrm flipV="1">
                <a:off x="1422" y="819"/>
                <a:ext cx="0" cy="169"/>
              </a:xfrm>
              <a:prstGeom prst="line">
                <a:avLst/>
              </a:prstGeom>
              <a:noFill/>
              <a:ln w="0">
                <a:solidFill>
                  <a:srgbClr val="00FF00"/>
                </a:solidFill>
                <a:round/>
                <a:headEnd/>
                <a:tailEnd/>
              </a:ln>
            </p:spPr>
            <p:txBody>
              <a:bodyPr/>
              <a:lstStyle/>
              <a:p>
                <a:endParaRPr lang="en-US"/>
              </a:p>
            </p:txBody>
          </p:sp>
          <p:sp>
            <p:nvSpPr>
              <p:cNvPr id="22808" name="Line 135"/>
              <p:cNvSpPr>
                <a:spLocks noChangeShapeType="1"/>
              </p:cNvSpPr>
              <p:nvPr/>
            </p:nvSpPr>
            <p:spPr bwMode="auto">
              <a:xfrm>
                <a:off x="1443" y="819"/>
                <a:ext cx="0" cy="169"/>
              </a:xfrm>
              <a:prstGeom prst="line">
                <a:avLst/>
              </a:prstGeom>
              <a:noFill/>
              <a:ln w="0">
                <a:solidFill>
                  <a:srgbClr val="00FF00"/>
                </a:solidFill>
                <a:round/>
                <a:headEnd/>
                <a:tailEnd/>
              </a:ln>
            </p:spPr>
            <p:txBody>
              <a:bodyPr/>
              <a:lstStyle/>
              <a:p>
                <a:endParaRPr lang="en-US"/>
              </a:p>
            </p:txBody>
          </p:sp>
          <p:sp>
            <p:nvSpPr>
              <p:cNvPr id="22809" name="Line 136"/>
              <p:cNvSpPr>
                <a:spLocks noChangeShapeType="1"/>
              </p:cNvSpPr>
              <p:nvPr/>
            </p:nvSpPr>
            <p:spPr bwMode="auto">
              <a:xfrm flipV="1">
                <a:off x="1464" y="819"/>
                <a:ext cx="0" cy="169"/>
              </a:xfrm>
              <a:prstGeom prst="line">
                <a:avLst/>
              </a:prstGeom>
              <a:noFill/>
              <a:ln w="0">
                <a:solidFill>
                  <a:srgbClr val="00FF00"/>
                </a:solidFill>
                <a:round/>
                <a:headEnd/>
                <a:tailEnd/>
              </a:ln>
            </p:spPr>
            <p:txBody>
              <a:bodyPr/>
              <a:lstStyle/>
              <a:p>
                <a:endParaRPr lang="en-US"/>
              </a:p>
            </p:txBody>
          </p:sp>
          <p:sp>
            <p:nvSpPr>
              <p:cNvPr id="22810" name="Line 137"/>
              <p:cNvSpPr>
                <a:spLocks noChangeShapeType="1"/>
              </p:cNvSpPr>
              <p:nvPr/>
            </p:nvSpPr>
            <p:spPr bwMode="auto">
              <a:xfrm>
                <a:off x="1483" y="819"/>
                <a:ext cx="0" cy="169"/>
              </a:xfrm>
              <a:prstGeom prst="line">
                <a:avLst/>
              </a:prstGeom>
              <a:noFill/>
              <a:ln w="0">
                <a:solidFill>
                  <a:srgbClr val="00FF00"/>
                </a:solidFill>
                <a:round/>
                <a:headEnd/>
                <a:tailEnd/>
              </a:ln>
            </p:spPr>
            <p:txBody>
              <a:bodyPr/>
              <a:lstStyle/>
              <a:p>
                <a:endParaRPr lang="en-US"/>
              </a:p>
            </p:txBody>
          </p:sp>
          <p:sp>
            <p:nvSpPr>
              <p:cNvPr id="22811" name="Line 138"/>
              <p:cNvSpPr>
                <a:spLocks noChangeShapeType="1"/>
              </p:cNvSpPr>
              <p:nvPr/>
            </p:nvSpPr>
            <p:spPr bwMode="auto">
              <a:xfrm flipV="1">
                <a:off x="1503" y="819"/>
                <a:ext cx="0" cy="166"/>
              </a:xfrm>
              <a:prstGeom prst="line">
                <a:avLst/>
              </a:prstGeom>
              <a:noFill/>
              <a:ln w="0">
                <a:solidFill>
                  <a:srgbClr val="00FF00"/>
                </a:solidFill>
                <a:round/>
                <a:headEnd/>
                <a:tailEnd/>
              </a:ln>
            </p:spPr>
            <p:txBody>
              <a:bodyPr/>
              <a:lstStyle/>
              <a:p>
                <a:endParaRPr lang="en-US"/>
              </a:p>
            </p:txBody>
          </p:sp>
          <p:sp>
            <p:nvSpPr>
              <p:cNvPr id="22812" name="Freeform 139"/>
              <p:cNvSpPr>
                <a:spLocks/>
              </p:cNvSpPr>
              <p:nvPr/>
            </p:nvSpPr>
            <p:spPr bwMode="auto">
              <a:xfrm>
                <a:off x="1516" y="927"/>
                <a:ext cx="133" cy="79"/>
              </a:xfrm>
              <a:custGeom>
                <a:avLst/>
                <a:gdLst>
                  <a:gd name="T0" fmla="*/ 0 w 531"/>
                  <a:gd name="T1" fmla="*/ 0 h 318"/>
                  <a:gd name="T2" fmla="*/ 4 w 531"/>
                  <a:gd name="T3" fmla="*/ 2 h 318"/>
                  <a:gd name="T4" fmla="*/ 7 w 531"/>
                  <a:gd name="T5" fmla="*/ 4 h 318"/>
                  <a:gd name="T6" fmla="*/ 8 w 531"/>
                  <a:gd name="T7" fmla="*/ 6 h 318"/>
                  <a:gd name="T8" fmla="*/ 10 w 531"/>
                  <a:gd name="T9" fmla="*/ 10 h 318"/>
                  <a:gd name="T10" fmla="*/ 11 w 531"/>
                  <a:gd name="T11" fmla="*/ 13 h 318"/>
                  <a:gd name="T12" fmla="*/ 13 w 531"/>
                  <a:gd name="T13" fmla="*/ 15 h 318"/>
                  <a:gd name="T14" fmla="*/ 13 w 531"/>
                  <a:gd name="T15" fmla="*/ 17 h 318"/>
                  <a:gd name="T16" fmla="*/ 15 w 531"/>
                  <a:gd name="T17" fmla="*/ 18 h 318"/>
                  <a:gd name="T18" fmla="*/ 20 w 531"/>
                  <a:gd name="T19" fmla="*/ 19 h 318"/>
                  <a:gd name="T20" fmla="*/ 23 w 531"/>
                  <a:gd name="T21" fmla="*/ 19 h 318"/>
                  <a:gd name="T22" fmla="*/ 27 w 531"/>
                  <a:gd name="T23" fmla="*/ 20 h 318"/>
                  <a:gd name="T24" fmla="*/ 33 w 531"/>
                  <a:gd name="T25" fmla="*/ 12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1"/>
                  <a:gd name="T40" fmla="*/ 0 h 318"/>
                  <a:gd name="T41" fmla="*/ 531 w 531"/>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1" h="318">
                    <a:moveTo>
                      <a:pt x="0" y="0"/>
                    </a:moveTo>
                    <a:lnTo>
                      <a:pt x="64" y="28"/>
                    </a:lnTo>
                    <a:lnTo>
                      <a:pt x="103" y="71"/>
                    </a:lnTo>
                    <a:lnTo>
                      <a:pt x="124" y="106"/>
                    </a:lnTo>
                    <a:lnTo>
                      <a:pt x="162" y="162"/>
                    </a:lnTo>
                    <a:lnTo>
                      <a:pt x="179" y="212"/>
                    </a:lnTo>
                    <a:lnTo>
                      <a:pt x="203" y="244"/>
                    </a:lnTo>
                    <a:lnTo>
                      <a:pt x="213" y="272"/>
                    </a:lnTo>
                    <a:lnTo>
                      <a:pt x="239" y="295"/>
                    </a:lnTo>
                    <a:lnTo>
                      <a:pt x="323" y="309"/>
                    </a:lnTo>
                    <a:lnTo>
                      <a:pt x="372" y="309"/>
                    </a:lnTo>
                    <a:lnTo>
                      <a:pt x="427" y="318"/>
                    </a:lnTo>
                    <a:lnTo>
                      <a:pt x="531" y="196"/>
                    </a:lnTo>
                  </a:path>
                </a:pathLst>
              </a:custGeom>
              <a:noFill/>
              <a:ln w="0">
                <a:solidFill>
                  <a:srgbClr val="00FF00"/>
                </a:solidFill>
                <a:prstDash val="solid"/>
                <a:round/>
                <a:headEnd/>
                <a:tailEnd/>
              </a:ln>
            </p:spPr>
            <p:txBody>
              <a:bodyPr/>
              <a:lstStyle/>
              <a:p>
                <a:endParaRPr lang="en-US"/>
              </a:p>
            </p:txBody>
          </p:sp>
          <p:sp>
            <p:nvSpPr>
              <p:cNvPr id="22813" name="Freeform 140"/>
              <p:cNvSpPr>
                <a:spLocks/>
              </p:cNvSpPr>
              <p:nvPr/>
            </p:nvSpPr>
            <p:spPr bwMode="auto">
              <a:xfrm>
                <a:off x="1479" y="989"/>
                <a:ext cx="175" cy="68"/>
              </a:xfrm>
              <a:custGeom>
                <a:avLst/>
                <a:gdLst>
                  <a:gd name="T0" fmla="*/ 0 w 697"/>
                  <a:gd name="T1" fmla="*/ 0 h 276"/>
                  <a:gd name="T2" fmla="*/ 1 w 697"/>
                  <a:gd name="T3" fmla="*/ 1 h 276"/>
                  <a:gd name="T4" fmla="*/ 3 w 697"/>
                  <a:gd name="T5" fmla="*/ 3 h 276"/>
                  <a:gd name="T6" fmla="*/ 6 w 697"/>
                  <a:gd name="T7" fmla="*/ 5 h 276"/>
                  <a:gd name="T8" fmla="*/ 10 w 697"/>
                  <a:gd name="T9" fmla="*/ 5 h 276"/>
                  <a:gd name="T10" fmla="*/ 12 w 697"/>
                  <a:gd name="T11" fmla="*/ 6 h 276"/>
                  <a:gd name="T12" fmla="*/ 13 w 697"/>
                  <a:gd name="T13" fmla="*/ 6 h 276"/>
                  <a:gd name="T14" fmla="*/ 15 w 697"/>
                  <a:gd name="T15" fmla="*/ 7 h 276"/>
                  <a:gd name="T16" fmla="*/ 17 w 697"/>
                  <a:gd name="T17" fmla="*/ 7 h 276"/>
                  <a:gd name="T18" fmla="*/ 19 w 697"/>
                  <a:gd name="T19" fmla="*/ 7 h 276"/>
                  <a:gd name="T20" fmla="*/ 22 w 697"/>
                  <a:gd name="T21" fmla="*/ 7 h 276"/>
                  <a:gd name="T22" fmla="*/ 27 w 697"/>
                  <a:gd name="T23" fmla="*/ 8 h 276"/>
                  <a:gd name="T24" fmla="*/ 30 w 697"/>
                  <a:gd name="T25" fmla="*/ 9 h 276"/>
                  <a:gd name="T26" fmla="*/ 33 w 697"/>
                  <a:gd name="T27" fmla="*/ 9 h 276"/>
                  <a:gd name="T28" fmla="*/ 34 w 697"/>
                  <a:gd name="T29" fmla="*/ 10 h 276"/>
                  <a:gd name="T30" fmla="*/ 35 w 697"/>
                  <a:gd name="T31" fmla="*/ 13 h 276"/>
                  <a:gd name="T32" fmla="*/ 37 w 697"/>
                  <a:gd name="T33" fmla="*/ 15 h 276"/>
                  <a:gd name="T34" fmla="*/ 44 w 697"/>
                  <a:gd name="T35" fmla="*/ 17 h 2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97"/>
                  <a:gd name="T55" fmla="*/ 0 h 276"/>
                  <a:gd name="T56" fmla="*/ 697 w 697"/>
                  <a:gd name="T57" fmla="*/ 276 h 2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97" h="276">
                    <a:moveTo>
                      <a:pt x="0" y="0"/>
                    </a:moveTo>
                    <a:lnTo>
                      <a:pt x="19" y="24"/>
                    </a:lnTo>
                    <a:lnTo>
                      <a:pt x="48" y="51"/>
                    </a:lnTo>
                    <a:lnTo>
                      <a:pt x="101" y="84"/>
                    </a:lnTo>
                    <a:lnTo>
                      <a:pt x="157" y="87"/>
                    </a:lnTo>
                    <a:lnTo>
                      <a:pt x="185" y="102"/>
                    </a:lnTo>
                    <a:lnTo>
                      <a:pt x="213" y="107"/>
                    </a:lnTo>
                    <a:lnTo>
                      <a:pt x="241" y="116"/>
                    </a:lnTo>
                    <a:lnTo>
                      <a:pt x="269" y="116"/>
                    </a:lnTo>
                    <a:lnTo>
                      <a:pt x="295" y="116"/>
                    </a:lnTo>
                    <a:lnTo>
                      <a:pt x="351" y="116"/>
                    </a:lnTo>
                    <a:lnTo>
                      <a:pt x="435" y="135"/>
                    </a:lnTo>
                    <a:lnTo>
                      <a:pt x="481" y="151"/>
                    </a:lnTo>
                    <a:lnTo>
                      <a:pt x="526" y="153"/>
                    </a:lnTo>
                    <a:lnTo>
                      <a:pt x="532" y="166"/>
                    </a:lnTo>
                    <a:lnTo>
                      <a:pt x="550" y="215"/>
                    </a:lnTo>
                    <a:lnTo>
                      <a:pt x="584" y="244"/>
                    </a:lnTo>
                    <a:lnTo>
                      <a:pt x="697" y="276"/>
                    </a:lnTo>
                  </a:path>
                </a:pathLst>
              </a:custGeom>
              <a:noFill/>
              <a:ln w="0">
                <a:solidFill>
                  <a:srgbClr val="00FF00"/>
                </a:solidFill>
                <a:prstDash val="solid"/>
                <a:round/>
                <a:headEnd/>
                <a:tailEnd/>
              </a:ln>
            </p:spPr>
            <p:txBody>
              <a:bodyPr/>
              <a:lstStyle/>
              <a:p>
                <a:endParaRPr lang="en-US"/>
              </a:p>
            </p:txBody>
          </p:sp>
          <p:sp>
            <p:nvSpPr>
              <p:cNvPr id="22814" name="Freeform 141"/>
              <p:cNvSpPr>
                <a:spLocks/>
              </p:cNvSpPr>
              <p:nvPr/>
            </p:nvSpPr>
            <p:spPr bwMode="auto">
              <a:xfrm>
                <a:off x="1516" y="942"/>
                <a:ext cx="24" cy="20"/>
              </a:xfrm>
              <a:custGeom>
                <a:avLst/>
                <a:gdLst>
                  <a:gd name="T0" fmla="*/ 0 w 93"/>
                  <a:gd name="T1" fmla="*/ 4 h 83"/>
                  <a:gd name="T2" fmla="*/ 5 w 93"/>
                  <a:gd name="T3" fmla="*/ 5 h 83"/>
                  <a:gd name="T4" fmla="*/ 6 w 93"/>
                  <a:gd name="T5" fmla="*/ 4 h 83"/>
                  <a:gd name="T6" fmla="*/ 6 w 93"/>
                  <a:gd name="T7" fmla="*/ 0 h 83"/>
                  <a:gd name="T8" fmla="*/ 0 60000 65536"/>
                  <a:gd name="T9" fmla="*/ 0 60000 65536"/>
                  <a:gd name="T10" fmla="*/ 0 60000 65536"/>
                  <a:gd name="T11" fmla="*/ 0 60000 65536"/>
                  <a:gd name="T12" fmla="*/ 0 w 93"/>
                  <a:gd name="T13" fmla="*/ 0 h 83"/>
                  <a:gd name="T14" fmla="*/ 93 w 93"/>
                  <a:gd name="T15" fmla="*/ 83 h 83"/>
                </a:gdLst>
                <a:ahLst/>
                <a:cxnLst>
                  <a:cxn ang="T8">
                    <a:pos x="T0" y="T1"/>
                  </a:cxn>
                  <a:cxn ang="T9">
                    <a:pos x="T2" y="T3"/>
                  </a:cxn>
                  <a:cxn ang="T10">
                    <a:pos x="T4" y="T5"/>
                  </a:cxn>
                  <a:cxn ang="T11">
                    <a:pos x="T6" y="T7"/>
                  </a:cxn>
                </a:cxnLst>
                <a:rect l="T12" t="T13" r="T14" b="T15"/>
                <a:pathLst>
                  <a:path w="93" h="83">
                    <a:moveTo>
                      <a:pt x="0" y="62"/>
                    </a:moveTo>
                    <a:lnTo>
                      <a:pt x="69" y="83"/>
                    </a:lnTo>
                    <a:lnTo>
                      <a:pt x="93" y="67"/>
                    </a:lnTo>
                    <a:lnTo>
                      <a:pt x="93" y="0"/>
                    </a:lnTo>
                  </a:path>
                </a:pathLst>
              </a:custGeom>
              <a:noFill/>
              <a:ln w="0">
                <a:solidFill>
                  <a:srgbClr val="00FF00"/>
                </a:solidFill>
                <a:prstDash val="solid"/>
                <a:round/>
                <a:headEnd/>
                <a:tailEnd/>
              </a:ln>
            </p:spPr>
            <p:txBody>
              <a:bodyPr/>
              <a:lstStyle/>
              <a:p>
                <a:endParaRPr lang="en-US"/>
              </a:p>
            </p:txBody>
          </p:sp>
          <p:sp>
            <p:nvSpPr>
              <p:cNvPr id="22815" name="Freeform 142"/>
              <p:cNvSpPr>
                <a:spLocks/>
              </p:cNvSpPr>
              <p:nvPr/>
            </p:nvSpPr>
            <p:spPr bwMode="auto">
              <a:xfrm>
                <a:off x="1510" y="981"/>
                <a:ext cx="46" cy="8"/>
              </a:xfrm>
              <a:custGeom>
                <a:avLst/>
                <a:gdLst>
                  <a:gd name="T0" fmla="*/ 0 w 185"/>
                  <a:gd name="T1" fmla="*/ 0 h 31"/>
                  <a:gd name="T2" fmla="*/ 2 w 185"/>
                  <a:gd name="T3" fmla="*/ 2 h 31"/>
                  <a:gd name="T4" fmla="*/ 4 w 185"/>
                  <a:gd name="T5" fmla="*/ 2 h 31"/>
                  <a:gd name="T6" fmla="*/ 8 w 185"/>
                  <a:gd name="T7" fmla="*/ 2 h 31"/>
                  <a:gd name="T8" fmla="*/ 10 w 185"/>
                  <a:gd name="T9" fmla="*/ 2 h 31"/>
                  <a:gd name="T10" fmla="*/ 11 w 185"/>
                  <a:gd name="T11" fmla="*/ 0 h 31"/>
                  <a:gd name="T12" fmla="*/ 0 60000 65536"/>
                  <a:gd name="T13" fmla="*/ 0 60000 65536"/>
                  <a:gd name="T14" fmla="*/ 0 60000 65536"/>
                  <a:gd name="T15" fmla="*/ 0 60000 65536"/>
                  <a:gd name="T16" fmla="*/ 0 60000 65536"/>
                  <a:gd name="T17" fmla="*/ 0 60000 65536"/>
                  <a:gd name="T18" fmla="*/ 0 w 185"/>
                  <a:gd name="T19" fmla="*/ 0 h 31"/>
                  <a:gd name="T20" fmla="*/ 185 w 185"/>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85" h="31">
                    <a:moveTo>
                      <a:pt x="0" y="0"/>
                    </a:moveTo>
                    <a:lnTo>
                      <a:pt x="42" y="23"/>
                    </a:lnTo>
                    <a:lnTo>
                      <a:pt x="65" y="27"/>
                    </a:lnTo>
                    <a:lnTo>
                      <a:pt x="133" y="31"/>
                    </a:lnTo>
                    <a:lnTo>
                      <a:pt x="160" y="23"/>
                    </a:lnTo>
                    <a:lnTo>
                      <a:pt x="185" y="0"/>
                    </a:lnTo>
                  </a:path>
                </a:pathLst>
              </a:custGeom>
              <a:noFill/>
              <a:ln w="0">
                <a:solidFill>
                  <a:srgbClr val="00FF00"/>
                </a:solidFill>
                <a:prstDash val="solid"/>
                <a:round/>
                <a:headEnd/>
                <a:tailEnd/>
              </a:ln>
            </p:spPr>
            <p:txBody>
              <a:bodyPr/>
              <a:lstStyle/>
              <a:p>
                <a:endParaRPr lang="en-US"/>
              </a:p>
            </p:txBody>
          </p:sp>
          <p:sp>
            <p:nvSpPr>
              <p:cNvPr id="22816" name="Freeform 143"/>
              <p:cNvSpPr>
                <a:spLocks/>
              </p:cNvSpPr>
              <p:nvPr/>
            </p:nvSpPr>
            <p:spPr bwMode="auto">
              <a:xfrm>
                <a:off x="1533" y="995"/>
                <a:ext cx="24" cy="13"/>
              </a:xfrm>
              <a:custGeom>
                <a:avLst/>
                <a:gdLst>
                  <a:gd name="T0" fmla="*/ 0 w 97"/>
                  <a:gd name="T1" fmla="*/ 1 h 55"/>
                  <a:gd name="T2" fmla="*/ 2 w 97"/>
                  <a:gd name="T3" fmla="*/ 2 h 55"/>
                  <a:gd name="T4" fmla="*/ 3 w 97"/>
                  <a:gd name="T5" fmla="*/ 3 h 55"/>
                  <a:gd name="T6" fmla="*/ 5 w 97"/>
                  <a:gd name="T7" fmla="*/ 3 h 55"/>
                  <a:gd name="T8" fmla="*/ 6 w 97"/>
                  <a:gd name="T9" fmla="*/ 0 h 55"/>
                  <a:gd name="T10" fmla="*/ 0 60000 65536"/>
                  <a:gd name="T11" fmla="*/ 0 60000 65536"/>
                  <a:gd name="T12" fmla="*/ 0 60000 65536"/>
                  <a:gd name="T13" fmla="*/ 0 60000 65536"/>
                  <a:gd name="T14" fmla="*/ 0 60000 65536"/>
                  <a:gd name="T15" fmla="*/ 0 w 97"/>
                  <a:gd name="T16" fmla="*/ 0 h 55"/>
                  <a:gd name="T17" fmla="*/ 97 w 97"/>
                  <a:gd name="T18" fmla="*/ 55 h 55"/>
                </a:gdLst>
                <a:ahLst/>
                <a:cxnLst>
                  <a:cxn ang="T10">
                    <a:pos x="T0" y="T1"/>
                  </a:cxn>
                  <a:cxn ang="T11">
                    <a:pos x="T2" y="T3"/>
                  </a:cxn>
                  <a:cxn ang="T12">
                    <a:pos x="T4" y="T5"/>
                  </a:cxn>
                  <a:cxn ang="T13">
                    <a:pos x="T6" y="T7"/>
                  </a:cxn>
                  <a:cxn ang="T14">
                    <a:pos x="T8" y="T9"/>
                  </a:cxn>
                </a:cxnLst>
                <a:rect l="T15" t="T16" r="T17" b="T18"/>
                <a:pathLst>
                  <a:path w="97" h="55">
                    <a:moveTo>
                      <a:pt x="0" y="27"/>
                    </a:moveTo>
                    <a:lnTo>
                      <a:pt x="28" y="31"/>
                    </a:lnTo>
                    <a:lnTo>
                      <a:pt x="58" y="55"/>
                    </a:lnTo>
                    <a:lnTo>
                      <a:pt x="87" y="55"/>
                    </a:lnTo>
                    <a:lnTo>
                      <a:pt x="97" y="0"/>
                    </a:lnTo>
                  </a:path>
                </a:pathLst>
              </a:custGeom>
              <a:noFill/>
              <a:ln w="0">
                <a:solidFill>
                  <a:srgbClr val="00FF00"/>
                </a:solidFill>
                <a:prstDash val="solid"/>
                <a:round/>
                <a:headEnd/>
                <a:tailEnd/>
              </a:ln>
            </p:spPr>
            <p:txBody>
              <a:bodyPr/>
              <a:lstStyle/>
              <a:p>
                <a:endParaRPr lang="en-US"/>
              </a:p>
            </p:txBody>
          </p:sp>
          <p:sp>
            <p:nvSpPr>
              <p:cNvPr id="22817" name="Line 144"/>
              <p:cNvSpPr>
                <a:spLocks noChangeShapeType="1"/>
              </p:cNvSpPr>
              <p:nvPr/>
            </p:nvSpPr>
            <p:spPr bwMode="auto">
              <a:xfrm flipH="1" flipV="1">
                <a:off x="1547" y="1008"/>
                <a:ext cx="11" cy="10"/>
              </a:xfrm>
              <a:prstGeom prst="line">
                <a:avLst/>
              </a:prstGeom>
              <a:noFill/>
              <a:ln w="0">
                <a:solidFill>
                  <a:srgbClr val="00FF00"/>
                </a:solidFill>
                <a:round/>
                <a:headEnd/>
                <a:tailEnd/>
              </a:ln>
            </p:spPr>
            <p:txBody>
              <a:bodyPr/>
              <a:lstStyle/>
              <a:p>
                <a:endParaRPr lang="en-US"/>
              </a:p>
            </p:txBody>
          </p:sp>
          <p:sp>
            <p:nvSpPr>
              <p:cNvPr id="22818" name="Freeform 145"/>
              <p:cNvSpPr>
                <a:spLocks/>
              </p:cNvSpPr>
              <p:nvPr/>
            </p:nvSpPr>
            <p:spPr bwMode="auto">
              <a:xfrm>
                <a:off x="1450" y="999"/>
                <a:ext cx="16" cy="15"/>
              </a:xfrm>
              <a:custGeom>
                <a:avLst/>
                <a:gdLst>
                  <a:gd name="T0" fmla="*/ 4 w 65"/>
                  <a:gd name="T1" fmla="*/ 2 h 59"/>
                  <a:gd name="T2" fmla="*/ 2 w 65"/>
                  <a:gd name="T3" fmla="*/ 4 h 59"/>
                  <a:gd name="T4" fmla="*/ 0 w 65"/>
                  <a:gd name="T5" fmla="*/ 2 h 59"/>
                  <a:gd name="T6" fmla="*/ 0 w 65"/>
                  <a:gd name="T7" fmla="*/ 0 h 59"/>
                  <a:gd name="T8" fmla="*/ 0 60000 65536"/>
                  <a:gd name="T9" fmla="*/ 0 60000 65536"/>
                  <a:gd name="T10" fmla="*/ 0 60000 65536"/>
                  <a:gd name="T11" fmla="*/ 0 60000 65536"/>
                  <a:gd name="T12" fmla="*/ 0 w 65"/>
                  <a:gd name="T13" fmla="*/ 0 h 59"/>
                  <a:gd name="T14" fmla="*/ 65 w 65"/>
                  <a:gd name="T15" fmla="*/ 59 h 59"/>
                </a:gdLst>
                <a:ahLst/>
                <a:cxnLst>
                  <a:cxn ang="T8">
                    <a:pos x="T0" y="T1"/>
                  </a:cxn>
                  <a:cxn ang="T9">
                    <a:pos x="T2" y="T3"/>
                  </a:cxn>
                  <a:cxn ang="T10">
                    <a:pos x="T4" y="T5"/>
                  </a:cxn>
                  <a:cxn ang="T11">
                    <a:pos x="T6" y="T7"/>
                  </a:cxn>
                </a:cxnLst>
                <a:rect l="T12" t="T13" r="T14" b="T15"/>
                <a:pathLst>
                  <a:path w="65" h="59">
                    <a:moveTo>
                      <a:pt x="65" y="32"/>
                    </a:moveTo>
                    <a:lnTo>
                      <a:pt x="28" y="59"/>
                    </a:lnTo>
                    <a:lnTo>
                      <a:pt x="0" y="22"/>
                    </a:lnTo>
                    <a:lnTo>
                      <a:pt x="0" y="0"/>
                    </a:lnTo>
                  </a:path>
                </a:pathLst>
              </a:custGeom>
              <a:noFill/>
              <a:ln w="0">
                <a:solidFill>
                  <a:srgbClr val="00FF00"/>
                </a:solidFill>
                <a:prstDash val="solid"/>
                <a:round/>
                <a:headEnd/>
                <a:tailEnd/>
              </a:ln>
            </p:spPr>
            <p:txBody>
              <a:bodyPr/>
              <a:lstStyle/>
              <a:p>
                <a:endParaRPr lang="en-US"/>
              </a:p>
            </p:txBody>
          </p:sp>
          <p:sp>
            <p:nvSpPr>
              <p:cNvPr id="22819" name="Freeform 146"/>
              <p:cNvSpPr>
                <a:spLocks/>
              </p:cNvSpPr>
              <p:nvPr/>
            </p:nvSpPr>
            <p:spPr bwMode="auto">
              <a:xfrm>
                <a:off x="1431" y="1000"/>
                <a:ext cx="19" cy="10"/>
              </a:xfrm>
              <a:custGeom>
                <a:avLst/>
                <a:gdLst>
                  <a:gd name="T0" fmla="*/ 5 w 74"/>
                  <a:gd name="T1" fmla="*/ 2 h 40"/>
                  <a:gd name="T2" fmla="*/ 4 w 74"/>
                  <a:gd name="T3" fmla="*/ 3 h 40"/>
                  <a:gd name="T4" fmla="*/ 2 w 74"/>
                  <a:gd name="T5" fmla="*/ 3 h 40"/>
                  <a:gd name="T6" fmla="*/ 1 w 74"/>
                  <a:gd name="T7" fmla="*/ 1 h 40"/>
                  <a:gd name="T8" fmla="*/ 0 w 74"/>
                  <a:gd name="T9" fmla="*/ 0 h 40"/>
                  <a:gd name="T10" fmla="*/ 0 60000 65536"/>
                  <a:gd name="T11" fmla="*/ 0 60000 65536"/>
                  <a:gd name="T12" fmla="*/ 0 60000 65536"/>
                  <a:gd name="T13" fmla="*/ 0 60000 65536"/>
                  <a:gd name="T14" fmla="*/ 0 60000 65536"/>
                  <a:gd name="T15" fmla="*/ 0 w 74"/>
                  <a:gd name="T16" fmla="*/ 0 h 40"/>
                  <a:gd name="T17" fmla="*/ 74 w 74"/>
                  <a:gd name="T18" fmla="*/ 40 h 40"/>
                </a:gdLst>
                <a:ahLst/>
                <a:cxnLst>
                  <a:cxn ang="T10">
                    <a:pos x="T0" y="T1"/>
                  </a:cxn>
                  <a:cxn ang="T11">
                    <a:pos x="T2" y="T3"/>
                  </a:cxn>
                  <a:cxn ang="T12">
                    <a:pos x="T4" y="T5"/>
                  </a:cxn>
                  <a:cxn ang="T13">
                    <a:pos x="T6" y="T7"/>
                  </a:cxn>
                  <a:cxn ang="T14">
                    <a:pos x="T8" y="T9"/>
                  </a:cxn>
                </a:cxnLst>
                <a:rect l="T15" t="T16" r="T17" b="T18"/>
                <a:pathLst>
                  <a:path w="74" h="40">
                    <a:moveTo>
                      <a:pt x="74" y="28"/>
                    </a:moveTo>
                    <a:lnTo>
                      <a:pt x="56" y="40"/>
                    </a:lnTo>
                    <a:lnTo>
                      <a:pt x="32" y="40"/>
                    </a:lnTo>
                    <a:lnTo>
                      <a:pt x="9" y="14"/>
                    </a:lnTo>
                    <a:lnTo>
                      <a:pt x="0" y="0"/>
                    </a:lnTo>
                  </a:path>
                </a:pathLst>
              </a:custGeom>
              <a:noFill/>
              <a:ln w="0">
                <a:solidFill>
                  <a:srgbClr val="00FF00"/>
                </a:solidFill>
                <a:prstDash val="solid"/>
                <a:round/>
                <a:headEnd/>
                <a:tailEnd/>
              </a:ln>
            </p:spPr>
            <p:txBody>
              <a:bodyPr/>
              <a:lstStyle/>
              <a:p>
                <a:endParaRPr lang="en-US"/>
              </a:p>
            </p:txBody>
          </p:sp>
          <p:sp>
            <p:nvSpPr>
              <p:cNvPr id="22820" name="Freeform 147"/>
              <p:cNvSpPr>
                <a:spLocks/>
              </p:cNvSpPr>
              <p:nvPr/>
            </p:nvSpPr>
            <p:spPr bwMode="auto">
              <a:xfrm>
                <a:off x="1411" y="1002"/>
                <a:ext cx="26" cy="12"/>
              </a:xfrm>
              <a:custGeom>
                <a:avLst/>
                <a:gdLst>
                  <a:gd name="T0" fmla="*/ 7 w 102"/>
                  <a:gd name="T1" fmla="*/ 2 h 47"/>
                  <a:gd name="T2" fmla="*/ 4 w 102"/>
                  <a:gd name="T3" fmla="*/ 3 h 47"/>
                  <a:gd name="T4" fmla="*/ 1 w 102"/>
                  <a:gd name="T5" fmla="*/ 2 h 47"/>
                  <a:gd name="T6" fmla="*/ 0 w 102"/>
                  <a:gd name="T7" fmla="*/ 1 h 47"/>
                  <a:gd name="T8" fmla="*/ 0 w 102"/>
                  <a:gd name="T9" fmla="*/ 0 h 47"/>
                  <a:gd name="T10" fmla="*/ 0 60000 65536"/>
                  <a:gd name="T11" fmla="*/ 0 60000 65536"/>
                  <a:gd name="T12" fmla="*/ 0 60000 65536"/>
                  <a:gd name="T13" fmla="*/ 0 60000 65536"/>
                  <a:gd name="T14" fmla="*/ 0 60000 65536"/>
                  <a:gd name="T15" fmla="*/ 0 w 102"/>
                  <a:gd name="T16" fmla="*/ 0 h 47"/>
                  <a:gd name="T17" fmla="*/ 102 w 102"/>
                  <a:gd name="T18" fmla="*/ 47 h 47"/>
                </a:gdLst>
                <a:ahLst/>
                <a:cxnLst>
                  <a:cxn ang="T10">
                    <a:pos x="T0" y="T1"/>
                  </a:cxn>
                  <a:cxn ang="T11">
                    <a:pos x="T2" y="T3"/>
                  </a:cxn>
                  <a:cxn ang="T12">
                    <a:pos x="T4" y="T5"/>
                  </a:cxn>
                  <a:cxn ang="T13">
                    <a:pos x="T6" y="T7"/>
                  </a:cxn>
                  <a:cxn ang="T14">
                    <a:pos x="T8" y="T9"/>
                  </a:cxn>
                </a:cxnLst>
                <a:rect l="T15" t="T16" r="T17" b="T18"/>
                <a:pathLst>
                  <a:path w="102" h="47">
                    <a:moveTo>
                      <a:pt x="102" y="29"/>
                    </a:moveTo>
                    <a:lnTo>
                      <a:pt x="65" y="47"/>
                    </a:lnTo>
                    <a:lnTo>
                      <a:pt x="20" y="37"/>
                    </a:lnTo>
                    <a:lnTo>
                      <a:pt x="0" y="10"/>
                    </a:lnTo>
                    <a:lnTo>
                      <a:pt x="0" y="0"/>
                    </a:lnTo>
                  </a:path>
                </a:pathLst>
              </a:custGeom>
              <a:noFill/>
              <a:ln w="0">
                <a:solidFill>
                  <a:srgbClr val="00FF00"/>
                </a:solidFill>
                <a:prstDash val="solid"/>
                <a:round/>
                <a:headEnd/>
                <a:tailEnd/>
              </a:ln>
            </p:spPr>
            <p:txBody>
              <a:bodyPr/>
              <a:lstStyle/>
              <a:p>
                <a:endParaRPr lang="en-US"/>
              </a:p>
            </p:txBody>
          </p:sp>
          <p:sp>
            <p:nvSpPr>
              <p:cNvPr id="22821" name="Freeform 148"/>
              <p:cNvSpPr>
                <a:spLocks/>
              </p:cNvSpPr>
              <p:nvPr/>
            </p:nvSpPr>
            <p:spPr bwMode="auto">
              <a:xfrm>
                <a:off x="1442" y="1014"/>
                <a:ext cx="19" cy="13"/>
              </a:xfrm>
              <a:custGeom>
                <a:avLst/>
                <a:gdLst>
                  <a:gd name="T0" fmla="*/ 5 w 74"/>
                  <a:gd name="T1" fmla="*/ 0 h 51"/>
                  <a:gd name="T2" fmla="*/ 4 w 74"/>
                  <a:gd name="T3" fmla="*/ 2 h 51"/>
                  <a:gd name="T4" fmla="*/ 3 w 74"/>
                  <a:gd name="T5" fmla="*/ 3 h 51"/>
                  <a:gd name="T6" fmla="*/ 1 w 74"/>
                  <a:gd name="T7" fmla="*/ 3 h 51"/>
                  <a:gd name="T8" fmla="*/ 0 w 74"/>
                  <a:gd name="T9" fmla="*/ 1 h 51"/>
                  <a:gd name="T10" fmla="*/ 0 60000 65536"/>
                  <a:gd name="T11" fmla="*/ 0 60000 65536"/>
                  <a:gd name="T12" fmla="*/ 0 60000 65536"/>
                  <a:gd name="T13" fmla="*/ 0 60000 65536"/>
                  <a:gd name="T14" fmla="*/ 0 60000 65536"/>
                  <a:gd name="T15" fmla="*/ 0 w 74"/>
                  <a:gd name="T16" fmla="*/ 0 h 51"/>
                  <a:gd name="T17" fmla="*/ 74 w 74"/>
                  <a:gd name="T18" fmla="*/ 51 h 51"/>
                </a:gdLst>
                <a:ahLst/>
                <a:cxnLst>
                  <a:cxn ang="T10">
                    <a:pos x="T0" y="T1"/>
                  </a:cxn>
                  <a:cxn ang="T11">
                    <a:pos x="T2" y="T3"/>
                  </a:cxn>
                  <a:cxn ang="T12">
                    <a:pos x="T4" y="T5"/>
                  </a:cxn>
                  <a:cxn ang="T13">
                    <a:pos x="T6" y="T7"/>
                  </a:cxn>
                  <a:cxn ang="T14">
                    <a:pos x="T8" y="T9"/>
                  </a:cxn>
                </a:cxnLst>
                <a:rect l="T15" t="T16" r="T17" b="T18"/>
                <a:pathLst>
                  <a:path w="74" h="51">
                    <a:moveTo>
                      <a:pt x="74" y="0"/>
                    </a:moveTo>
                    <a:lnTo>
                      <a:pt x="61" y="37"/>
                    </a:lnTo>
                    <a:lnTo>
                      <a:pt x="42" y="51"/>
                    </a:lnTo>
                    <a:lnTo>
                      <a:pt x="15" y="49"/>
                    </a:lnTo>
                    <a:lnTo>
                      <a:pt x="0" y="14"/>
                    </a:lnTo>
                  </a:path>
                </a:pathLst>
              </a:custGeom>
              <a:noFill/>
              <a:ln w="0">
                <a:solidFill>
                  <a:srgbClr val="00FF00"/>
                </a:solidFill>
                <a:prstDash val="solid"/>
                <a:round/>
                <a:headEnd/>
                <a:tailEnd/>
              </a:ln>
            </p:spPr>
            <p:txBody>
              <a:bodyPr/>
              <a:lstStyle/>
              <a:p>
                <a:endParaRPr lang="en-US"/>
              </a:p>
            </p:txBody>
          </p:sp>
          <p:sp>
            <p:nvSpPr>
              <p:cNvPr id="22822" name="Freeform 149"/>
              <p:cNvSpPr>
                <a:spLocks/>
              </p:cNvSpPr>
              <p:nvPr/>
            </p:nvSpPr>
            <p:spPr bwMode="auto">
              <a:xfrm>
                <a:off x="1431" y="1022"/>
                <a:ext cx="17" cy="15"/>
              </a:xfrm>
              <a:custGeom>
                <a:avLst/>
                <a:gdLst>
                  <a:gd name="T0" fmla="*/ 4 w 69"/>
                  <a:gd name="T1" fmla="*/ 2 h 58"/>
                  <a:gd name="T2" fmla="*/ 4 w 69"/>
                  <a:gd name="T3" fmla="*/ 3 h 58"/>
                  <a:gd name="T4" fmla="*/ 3 w 69"/>
                  <a:gd name="T5" fmla="*/ 4 h 58"/>
                  <a:gd name="T6" fmla="*/ 1 w 69"/>
                  <a:gd name="T7" fmla="*/ 2 h 58"/>
                  <a:gd name="T8" fmla="*/ 0 w 69"/>
                  <a:gd name="T9" fmla="*/ 0 h 58"/>
                  <a:gd name="T10" fmla="*/ 0 60000 65536"/>
                  <a:gd name="T11" fmla="*/ 0 60000 65536"/>
                  <a:gd name="T12" fmla="*/ 0 60000 65536"/>
                  <a:gd name="T13" fmla="*/ 0 60000 65536"/>
                  <a:gd name="T14" fmla="*/ 0 60000 65536"/>
                  <a:gd name="T15" fmla="*/ 0 w 69"/>
                  <a:gd name="T16" fmla="*/ 0 h 58"/>
                  <a:gd name="T17" fmla="*/ 69 w 69"/>
                  <a:gd name="T18" fmla="*/ 58 h 58"/>
                </a:gdLst>
                <a:ahLst/>
                <a:cxnLst>
                  <a:cxn ang="T10">
                    <a:pos x="T0" y="T1"/>
                  </a:cxn>
                  <a:cxn ang="T11">
                    <a:pos x="T2" y="T3"/>
                  </a:cxn>
                  <a:cxn ang="T12">
                    <a:pos x="T4" y="T5"/>
                  </a:cxn>
                  <a:cxn ang="T13">
                    <a:pos x="T6" y="T7"/>
                  </a:cxn>
                  <a:cxn ang="T14">
                    <a:pos x="T8" y="T9"/>
                  </a:cxn>
                </a:cxnLst>
                <a:rect l="T15" t="T16" r="T17" b="T18"/>
                <a:pathLst>
                  <a:path w="69" h="58">
                    <a:moveTo>
                      <a:pt x="69" y="22"/>
                    </a:moveTo>
                    <a:lnTo>
                      <a:pt x="66" y="46"/>
                    </a:lnTo>
                    <a:lnTo>
                      <a:pt x="45" y="58"/>
                    </a:lnTo>
                    <a:lnTo>
                      <a:pt x="14" y="36"/>
                    </a:lnTo>
                    <a:lnTo>
                      <a:pt x="0" y="0"/>
                    </a:lnTo>
                  </a:path>
                </a:pathLst>
              </a:custGeom>
              <a:noFill/>
              <a:ln w="0">
                <a:solidFill>
                  <a:srgbClr val="00FF00"/>
                </a:solidFill>
                <a:prstDash val="solid"/>
                <a:round/>
                <a:headEnd/>
                <a:tailEnd/>
              </a:ln>
            </p:spPr>
            <p:txBody>
              <a:bodyPr/>
              <a:lstStyle/>
              <a:p>
                <a:endParaRPr lang="en-US"/>
              </a:p>
            </p:txBody>
          </p:sp>
          <p:sp>
            <p:nvSpPr>
              <p:cNvPr id="22823" name="Freeform 150"/>
              <p:cNvSpPr>
                <a:spLocks/>
              </p:cNvSpPr>
              <p:nvPr/>
            </p:nvSpPr>
            <p:spPr bwMode="auto">
              <a:xfrm>
                <a:off x="1415" y="1035"/>
                <a:ext cx="22" cy="11"/>
              </a:xfrm>
              <a:custGeom>
                <a:avLst/>
                <a:gdLst>
                  <a:gd name="T0" fmla="*/ 6 w 87"/>
                  <a:gd name="T1" fmla="*/ 0 h 46"/>
                  <a:gd name="T2" fmla="*/ 5 w 87"/>
                  <a:gd name="T3" fmla="*/ 3 h 46"/>
                  <a:gd name="T4" fmla="*/ 2 w 87"/>
                  <a:gd name="T5" fmla="*/ 3 h 46"/>
                  <a:gd name="T6" fmla="*/ 1 w 87"/>
                  <a:gd name="T7" fmla="*/ 2 h 46"/>
                  <a:gd name="T8" fmla="*/ 0 w 87"/>
                  <a:gd name="T9" fmla="*/ 0 h 46"/>
                  <a:gd name="T10" fmla="*/ 0 60000 65536"/>
                  <a:gd name="T11" fmla="*/ 0 60000 65536"/>
                  <a:gd name="T12" fmla="*/ 0 60000 65536"/>
                  <a:gd name="T13" fmla="*/ 0 60000 65536"/>
                  <a:gd name="T14" fmla="*/ 0 60000 65536"/>
                  <a:gd name="T15" fmla="*/ 0 w 87"/>
                  <a:gd name="T16" fmla="*/ 0 h 46"/>
                  <a:gd name="T17" fmla="*/ 87 w 87"/>
                  <a:gd name="T18" fmla="*/ 46 h 46"/>
                </a:gdLst>
                <a:ahLst/>
                <a:cxnLst>
                  <a:cxn ang="T10">
                    <a:pos x="T0" y="T1"/>
                  </a:cxn>
                  <a:cxn ang="T11">
                    <a:pos x="T2" y="T3"/>
                  </a:cxn>
                  <a:cxn ang="T12">
                    <a:pos x="T4" y="T5"/>
                  </a:cxn>
                  <a:cxn ang="T13">
                    <a:pos x="T6" y="T7"/>
                  </a:cxn>
                  <a:cxn ang="T14">
                    <a:pos x="T8" y="T9"/>
                  </a:cxn>
                </a:cxnLst>
                <a:rect l="T15" t="T16" r="T17" b="T18"/>
                <a:pathLst>
                  <a:path w="87" h="46">
                    <a:moveTo>
                      <a:pt x="87" y="8"/>
                    </a:moveTo>
                    <a:lnTo>
                      <a:pt x="73" y="46"/>
                    </a:lnTo>
                    <a:lnTo>
                      <a:pt x="33" y="46"/>
                    </a:lnTo>
                    <a:lnTo>
                      <a:pt x="9" y="30"/>
                    </a:lnTo>
                    <a:lnTo>
                      <a:pt x="0" y="0"/>
                    </a:lnTo>
                  </a:path>
                </a:pathLst>
              </a:custGeom>
              <a:noFill/>
              <a:ln w="0">
                <a:solidFill>
                  <a:srgbClr val="00FF00"/>
                </a:solidFill>
                <a:prstDash val="solid"/>
                <a:round/>
                <a:headEnd/>
                <a:tailEnd/>
              </a:ln>
            </p:spPr>
            <p:txBody>
              <a:bodyPr/>
              <a:lstStyle/>
              <a:p>
                <a:endParaRPr lang="en-US"/>
              </a:p>
            </p:txBody>
          </p:sp>
          <p:sp>
            <p:nvSpPr>
              <p:cNvPr id="22824" name="Freeform 151"/>
              <p:cNvSpPr>
                <a:spLocks/>
              </p:cNvSpPr>
              <p:nvPr/>
            </p:nvSpPr>
            <p:spPr bwMode="auto">
              <a:xfrm>
                <a:off x="1276" y="742"/>
                <a:ext cx="119" cy="275"/>
              </a:xfrm>
              <a:custGeom>
                <a:avLst/>
                <a:gdLst>
                  <a:gd name="T0" fmla="*/ 29 w 479"/>
                  <a:gd name="T1" fmla="*/ 0 h 1100"/>
                  <a:gd name="T2" fmla="*/ 0 w 479"/>
                  <a:gd name="T3" fmla="*/ 0 h 1100"/>
                  <a:gd name="T4" fmla="*/ 0 w 479"/>
                  <a:gd name="T5" fmla="*/ 57 h 1100"/>
                  <a:gd name="T6" fmla="*/ 1 w 479"/>
                  <a:gd name="T7" fmla="*/ 59 h 1100"/>
                  <a:gd name="T8" fmla="*/ 1 w 479"/>
                  <a:gd name="T9" fmla="*/ 59 h 1100"/>
                  <a:gd name="T10" fmla="*/ 2 w 479"/>
                  <a:gd name="T11" fmla="*/ 60 h 1100"/>
                  <a:gd name="T12" fmla="*/ 4 w 479"/>
                  <a:gd name="T13" fmla="*/ 61 h 1100"/>
                  <a:gd name="T14" fmla="*/ 5 w 479"/>
                  <a:gd name="T15" fmla="*/ 61 h 1100"/>
                  <a:gd name="T16" fmla="*/ 22 w 479"/>
                  <a:gd name="T17" fmla="*/ 61 h 1100"/>
                  <a:gd name="T18" fmla="*/ 25 w 479"/>
                  <a:gd name="T19" fmla="*/ 62 h 1100"/>
                  <a:gd name="T20" fmla="*/ 26 w 479"/>
                  <a:gd name="T21" fmla="*/ 62 h 1100"/>
                  <a:gd name="T22" fmla="*/ 28 w 479"/>
                  <a:gd name="T23" fmla="*/ 65 h 1100"/>
                  <a:gd name="T24" fmla="*/ 28 w 479"/>
                  <a:gd name="T25" fmla="*/ 67 h 1100"/>
                  <a:gd name="T26" fmla="*/ 30 w 479"/>
                  <a:gd name="T27" fmla="*/ 69 h 11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9"/>
                  <a:gd name="T43" fmla="*/ 0 h 1100"/>
                  <a:gd name="T44" fmla="*/ 479 w 479"/>
                  <a:gd name="T45" fmla="*/ 1100 h 11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9" h="1100">
                    <a:moveTo>
                      <a:pt x="474" y="2"/>
                    </a:moveTo>
                    <a:lnTo>
                      <a:pt x="0" y="0"/>
                    </a:lnTo>
                    <a:lnTo>
                      <a:pt x="0" y="907"/>
                    </a:lnTo>
                    <a:lnTo>
                      <a:pt x="11" y="940"/>
                    </a:lnTo>
                    <a:lnTo>
                      <a:pt x="19" y="954"/>
                    </a:lnTo>
                    <a:lnTo>
                      <a:pt x="32" y="966"/>
                    </a:lnTo>
                    <a:lnTo>
                      <a:pt x="61" y="976"/>
                    </a:lnTo>
                    <a:lnTo>
                      <a:pt x="90" y="980"/>
                    </a:lnTo>
                    <a:lnTo>
                      <a:pt x="354" y="980"/>
                    </a:lnTo>
                    <a:lnTo>
                      <a:pt x="397" y="993"/>
                    </a:lnTo>
                    <a:lnTo>
                      <a:pt x="419" y="1002"/>
                    </a:lnTo>
                    <a:lnTo>
                      <a:pt x="448" y="1032"/>
                    </a:lnTo>
                    <a:lnTo>
                      <a:pt x="458" y="1062"/>
                    </a:lnTo>
                    <a:lnTo>
                      <a:pt x="479" y="1100"/>
                    </a:lnTo>
                  </a:path>
                </a:pathLst>
              </a:custGeom>
              <a:noFill/>
              <a:ln w="0">
                <a:solidFill>
                  <a:srgbClr val="00FF00"/>
                </a:solidFill>
                <a:prstDash val="solid"/>
                <a:round/>
                <a:headEnd/>
                <a:tailEnd/>
              </a:ln>
            </p:spPr>
            <p:txBody>
              <a:bodyPr/>
              <a:lstStyle/>
              <a:p>
                <a:endParaRPr lang="en-US"/>
              </a:p>
            </p:txBody>
          </p:sp>
          <p:sp>
            <p:nvSpPr>
              <p:cNvPr id="22825" name="Freeform 152"/>
              <p:cNvSpPr>
                <a:spLocks/>
              </p:cNvSpPr>
              <p:nvPr/>
            </p:nvSpPr>
            <p:spPr bwMode="auto">
              <a:xfrm>
                <a:off x="1374" y="1160"/>
                <a:ext cx="20" cy="32"/>
              </a:xfrm>
              <a:custGeom>
                <a:avLst/>
                <a:gdLst>
                  <a:gd name="T0" fmla="*/ 0 w 81"/>
                  <a:gd name="T1" fmla="*/ 0 h 129"/>
                  <a:gd name="T2" fmla="*/ 0 w 81"/>
                  <a:gd name="T3" fmla="*/ 1 h 129"/>
                  <a:gd name="T4" fmla="*/ 0 w 81"/>
                  <a:gd name="T5" fmla="*/ 3 h 129"/>
                  <a:gd name="T6" fmla="*/ 1 w 81"/>
                  <a:gd name="T7" fmla="*/ 6 h 129"/>
                  <a:gd name="T8" fmla="*/ 5 w 81"/>
                  <a:gd name="T9" fmla="*/ 8 h 129"/>
                  <a:gd name="T10" fmla="*/ 0 60000 65536"/>
                  <a:gd name="T11" fmla="*/ 0 60000 65536"/>
                  <a:gd name="T12" fmla="*/ 0 60000 65536"/>
                  <a:gd name="T13" fmla="*/ 0 60000 65536"/>
                  <a:gd name="T14" fmla="*/ 0 60000 65536"/>
                  <a:gd name="T15" fmla="*/ 0 w 81"/>
                  <a:gd name="T16" fmla="*/ 0 h 129"/>
                  <a:gd name="T17" fmla="*/ 81 w 81"/>
                  <a:gd name="T18" fmla="*/ 129 h 129"/>
                </a:gdLst>
                <a:ahLst/>
                <a:cxnLst>
                  <a:cxn ang="T10">
                    <a:pos x="T0" y="T1"/>
                  </a:cxn>
                  <a:cxn ang="T11">
                    <a:pos x="T2" y="T3"/>
                  </a:cxn>
                  <a:cxn ang="T12">
                    <a:pos x="T4" y="T5"/>
                  </a:cxn>
                  <a:cxn ang="T13">
                    <a:pos x="T6" y="T7"/>
                  </a:cxn>
                  <a:cxn ang="T14">
                    <a:pos x="T8" y="T9"/>
                  </a:cxn>
                </a:cxnLst>
                <a:rect l="T15" t="T16" r="T17" b="T18"/>
                <a:pathLst>
                  <a:path w="81" h="129">
                    <a:moveTo>
                      <a:pt x="0" y="0"/>
                    </a:moveTo>
                    <a:lnTo>
                      <a:pt x="0" y="21"/>
                    </a:lnTo>
                    <a:lnTo>
                      <a:pt x="5" y="58"/>
                    </a:lnTo>
                    <a:lnTo>
                      <a:pt x="17" y="94"/>
                    </a:lnTo>
                    <a:lnTo>
                      <a:pt x="81" y="129"/>
                    </a:lnTo>
                  </a:path>
                </a:pathLst>
              </a:custGeom>
              <a:noFill/>
              <a:ln w="0">
                <a:solidFill>
                  <a:srgbClr val="00FF00"/>
                </a:solidFill>
                <a:prstDash val="solid"/>
                <a:round/>
                <a:headEnd/>
                <a:tailEnd/>
              </a:ln>
            </p:spPr>
            <p:txBody>
              <a:bodyPr/>
              <a:lstStyle/>
              <a:p>
                <a:endParaRPr lang="en-US"/>
              </a:p>
            </p:txBody>
          </p:sp>
          <p:sp>
            <p:nvSpPr>
              <p:cNvPr id="22826" name="Line 153"/>
              <p:cNvSpPr>
                <a:spLocks noChangeShapeType="1"/>
              </p:cNvSpPr>
              <p:nvPr/>
            </p:nvSpPr>
            <p:spPr bwMode="auto">
              <a:xfrm>
                <a:off x="1276" y="817"/>
                <a:ext cx="121" cy="0"/>
              </a:xfrm>
              <a:prstGeom prst="line">
                <a:avLst/>
              </a:prstGeom>
              <a:noFill/>
              <a:ln w="0">
                <a:solidFill>
                  <a:srgbClr val="00FF00"/>
                </a:solidFill>
                <a:round/>
                <a:headEnd/>
                <a:tailEnd/>
              </a:ln>
            </p:spPr>
            <p:txBody>
              <a:bodyPr/>
              <a:lstStyle/>
              <a:p>
                <a:endParaRPr lang="en-US"/>
              </a:p>
            </p:txBody>
          </p:sp>
          <p:sp>
            <p:nvSpPr>
              <p:cNvPr id="22827" name="Freeform 154"/>
              <p:cNvSpPr>
                <a:spLocks/>
              </p:cNvSpPr>
              <p:nvPr/>
            </p:nvSpPr>
            <p:spPr bwMode="auto">
              <a:xfrm>
                <a:off x="1370" y="1014"/>
                <a:ext cx="24" cy="21"/>
              </a:xfrm>
              <a:custGeom>
                <a:avLst/>
                <a:gdLst>
                  <a:gd name="T0" fmla="*/ 0 w 94"/>
                  <a:gd name="T1" fmla="*/ 0 h 83"/>
                  <a:gd name="T2" fmla="*/ 1 w 94"/>
                  <a:gd name="T3" fmla="*/ 2 h 83"/>
                  <a:gd name="T4" fmla="*/ 2 w 94"/>
                  <a:gd name="T5" fmla="*/ 3 h 83"/>
                  <a:gd name="T6" fmla="*/ 5 w 94"/>
                  <a:gd name="T7" fmla="*/ 4 h 83"/>
                  <a:gd name="T8" fmla="*/ 6 w 94"/>
                  <a:gd name="T9" fmla="*/ 5 h 83"/>
                  <a:gd name="T10" fmla="*/ 0 60000 65536"/>
                  <a:gd name="T11" fmla="*/ 0 60000 65536"/>
                  <a:gd name="T12" fmla="*/ 0 60000 65536"/>
                  <a:gd name="T13" fmla="*/ 0 60000 65536"/>
                  <a:gd name="T14" fmla="*/ 0 60000 65536"/>
                  <a:gd name="T15" fmla="*/ 0 w 94"/>
                  <a:gd name="T16" fmla="*/ 0 h 83"/>
                  <a:gd name="T17" fmla="*/ 94 w 94"/>
                  <a:gd name="T18" fmla="*/ 83 h 83"/>
                </a:gdLst>
                <a:ahLst/>
                <a:cxnLst>
                  <a:cxn ang="T10">
                    <a:pos x="T0" y="T1"/>
                  </a:cxn>
                  <a:cxn ang="T11">
                    <a:pos x="T2" y="T3"/>
                  </a:cxn>
                  <a:cxn ang="T12">
                    <a:pos x="T4" y="T5"/>
                  </a:cxn>
                  <a:cxn ang="T13">
                    <a:pos x="T6" y="T7"/>
                  </a:cxn>
                  <a:cxn ang="T14">
                    <a:pos x="T8" y="T9"/>
                  </a:cxn>
                </a:cxnLst>
                <a:rect l="T15" t="T16" r="T17" b="T18"/>
                <a:pathLst>
                  <a:path w="94" h="83">
                    <a:moveTo>
                      <a:pt x="0" y="0"/>
                    </a:moveTo>
                    <a:lnTo>
                      <a:pt x="7" y="33"/>
                    </a:lnTo>
                    <a:lnTo>
                      <a:pt x="30" y="51"/>
                    </a:lnTo>
                    <a:lnTo>
                      <a:pt x="70" y="69"/>
                    </a:lnTo>
                    <a:lnTo>
                      <a:pt x="94" y="83"/>
                    </a:lnTo>
                  </a:path>
                </a:pathLst>
              </a:custGeom>
              <a:noFill/>
              <a:ln w="0">
                <a:solidFill>
                  <a:srgbClr val="00FF00"/>
                </a:solidFill>
                <a:prstDash val="solid"/>
                <a:round/>
                <a:headEnd/>
                <a:tailEnd/>
              </a:ln>
            </p:spPr>
            <p:txBody>
              <a:bodyPr/>
              <a:lstStyle/>
              <a:p>
                <a:endParaRPr lang="en-US"/>
              </a:p>
            </p:txBody>
          </p:sp>
          <p:sp>
            <p:nvSpPr>
              <p:cNvPr id="22828" name="Freeform 155"/>
              <p:cNvSpPr>
                <a:spLocks/>
              </p:cNvSpPr>
              <p:nvPr/>
            </p:nvSpPr>
            <p:spPr bwMode="auto">
              <a:xfrm>
                <a:off x="1373" y="1042"/>
                <a:ext cx="21" cy="20"/>
              </a:xfrm>
              <a:custGeom>
                <a:avLst/>
                <a:gdLst>
                  <a:gd name="T0" fmla="*/ 0 w 83"/>
                  <a:gd name="T1" fmla="*/ 0 h 79"/>
                  <a:gd name="T2" fmla="*/ 1 w 83"/>
                  <a:gd name="T3" fmla="*/ 3 h 79"/>
                  <a:gd name="T4" fmla="*/ 2 w 83"/>
                  <a:gd name="T5" fmla="*/ 4 h 79"/>
                  <a:gd name="T6" fmla="*/ 5 w 83"/>
                  <a:gd name="T7" fmla="*/ 5 h 79"/>
                  <a:gd name="T8" fmla="*/ 0 60000 65536"/>
                  <a:gd name="T9" fmla="*/ 0 60000 65536"/>
                  <a:gd name="T10" fmla="*/ 0 60000 65536"/>
                  <a:gd name="T11" fmla="*/ 0 60000 65536"/>
                  <a:gd name="T12" fmla="*/ 0 w 83"/>
                  <a:gd name="T13" fmla="*/ 0 h 79"/>
                  <a:gd name="T14" fmla="*/ 83 w 83"/>
                  <a:gd name="T15" fmla="*/ 79 h 79"/>
                </a:gdLst>
                <a:ahLst/>
                <a:cxnLst>
                  <a:cxn ang="T8">
                    <a:pos x="T0" y="T1"/>
                  </a:cxn>
                  <a:cxn ang="T9">
                    <a:pos x="T2" y="T3"/>
                  </a:cxn>
                  <a:cxn ang="T10">
                    <a:pos x="T4" y="T5"/>
                  </a:cxn>
                  <a:cxn ang="T11">
                    <a:pos x="T6" y="T7"/>
                  </a:cxn>
                </a:cxnLst>
                <a:rect l="T12" t="T13" r="T14" b="T15"/>
                <a:pathLst>
                  <a:path w="83" h="79">
                    <a:moveTo>
                      <a:pt x="0" y="0"/>
                    </a:moveTo>
                    <a:lnTo>
                      <a:pt x="9" y="39"/>
                    </a:lnTo>
                    <a:lnTo>
                      <a:pt x="28" y="58"/>
                    </a:lnTo>
                    <a:lnTo>
                      <a:pt x="83" y="79"/>
                    </a:lnTo>
                  </a:path>
                </a:pathLst>
              </a:custGeom>
              <a:noFill/>
              <a:ln w="0">
                <a:solidFill>
                  <a:srgbClr val="00FF00"/>
                </a:solidFill>
                <a:prstDash val="solid"/>
                <a:round/>
                <a:headEnd/>
                <a:tailEnd/>
              </a:ln>
            </p:spPr>
            <p:txBody>
              <a:bodyPr/>
              <a:lstStyle/>
              <a:p>
                <a:endParaRPr lang="en-US"/>
              </a:p>
            </p:txBody>
          </p:sp>
          <p:sp>
            <p:nvSpPr>
              <p:cNvPr id="22829" name="Freeform 156"/>
              <p:cNvSpPr>
                <a:spLocks/>
              </p:cNvSpPr>
              <p:nvPr/>
            </p:nvSpPr>
            <p:spPr bwMode="auto">
              <a:xfrm>
                <a:off x="987" y="462"/>
                <a:ext cx="287" cy="313"/>
              </a:xfrm>
              <a:custGeom>
                <a:avLst/>
                <a:gdLst>
                  <a:gd name="T0" fmla="*/ 72 w 1147"/>
                  <a:gd name="T1" fmla="*/ 78 h 1252"/>
                  <a:gd name="T2" fmla="*/ 71 w 1147"/>
                  <a:gd name="T3" fmla="*/ 78 h 1252"/>
                  <a:gd name="T4" fmla="*/ 69 w 1147"/>
                  <a:gd name="T5" fmla="*/ 78 h 1252"/>
                  <a:gd name="T6" fmla="*/ 65 w 1147"/>
                  <a:gd name="T7" fmla="*/ 77 h 1252"/>
                  <a:gd name="T8" fmla="*/ 63 w 1147"/>
                  <a:gd name="T9" fmla="*/ 76 h 1252"/>
                  <a:gd name="T10" fmla="*/ 62 w 1147"/>
                  <a:gd name="T11" fmla="*/ 75 h 1252"/>
                  <a:gd name="T12" fmla="*/ 60 w 1147"/>
                  <a:gd name="T13" fmla="*/ 73 h 1252"/>
                  <a:gd name="T14" fmla="*/ 59 w 1147"/>
                  <a:gd name="T15" fmla="*/ 71 h 1252"/>
                  <a:gd name="T16" fmla="*/ 58 w 1147"/>
                  <a:gd name="T17" fmla="*/ 69 h 1252"/>
                  <a:gd name="T18" fmla="*/ 58 w 1147"/>
                  <a:gd name="T19" fmla="*/ 66 h 1252"/>
                  <a:gd name="T20" fmla="*/ 58 w 1147"/>
                  <a:gd name="T21" fmla="*/ 62 h 1252"/>
                  <a:gd name="T22" fmla="*/ 59 w 1147"/>
                  <a:gd name="T23" fmla="*/ 58 h 1252"/>
                  <a:gd name="T24" fmla="*/ 60 w 1147"/>
                  <a:gd name="T25" fmla="*/ 56 h 1252"/>
                  <a:gd name="T26" fmla="*/ 61 w 1147"/>
                  <a:gd name="T27" fmla="*/ 53 h 1252"/>
                  <a:gd name="T28" fmla="*/ 62 w 1147"/>
                  <a:gd name="T29" fmla="*/ 52 h 1252"/>
                  <a:gd name="T30" fmla="*/ 63 w 1147"/>
                  <a:gd name="T31" fmla="*/ 51 h 1252"/>
                  <a:gd name="T32" fmla="*/ 64 w 1147"/>
                  <a:gd name="T33" fmla="*/ 50 h 1252"/>
                  <a:gd name="T34" fmla="*/ 65 w 1147"/>
                  <a:gd name="T35" fmla="*/ 48 h 1252"/>
                  <a:gd name="T36" fmla="*/ 66 w 1147"/>
                  <a:gd name="T37" fmla="*/ 46 h 1252"/>
                  <a:gd name="T38" fmla="*/ 65 w 1147"/>
                  <a:gd name="T39" fmla="*/ 43 h 1252"/>
                  <a:gd name="T40" fmla="*/ 64 w 1147"/>
                  <a:gd name="T41" fmla="*/ 39 h 1252"/>
                  <a:gd name="T42" fmla="*/ 61 w 1147"/>
                  <a:gd name="T43" fmla="*/ 35 h 1252"/>
                  <a:gd name="T44" fmla="*/ 59 w 1147"/>
                  <a:gd name="T45" fmla="*/ 33 h 1252"/>
                  <a:gd name="T46" fmla="*/ 57 w 1147"/>
                  <a:gd name="T47" fmla="*/ 31 h 1252"/>
                  <a:gd name="T48" fmla="*/ 54 w 1147"/>
                  <a:gd name="T49" fmla="*/ 28 h 1252"/>
                  <a:gd name="T50" fmla="*/ 51 w 1147"/>
                  <a:gd name="T51" fmla="*/ 26 h 1252"/>
                  <a:gd name="T52" fmla="*/ 46 w 1147"/>
                  <a:gd name="T53" fmla="*/ 23 h 1252"/>
                  <a:gd name="T54" fmla="*/ 42 w 1147"/>
                  <a:gd name="T55" fmla="*/ 20 h 1252"/>
                  <a:gd name="T56" fmla="*/ 39 w 1147"/>
                  <a:gd name="T57" fmla="*/ 18 h 1252"/>
                  <a:gd name="T58" fmla="*/ 35 w 1147"/>
                  <a:gd name="T59" fmla="*/ 15 h 1252"/>
                  <a:gd name="T60" fmla="*/ 33 w 1147"/>
                  <a:gd name="T61" fmla="*/ 14 h 1252"/>
                  <a:gd name="T62" fmla="*/ 28 w 1147"/>
                  <a:gd name="T63" fmla="*/ 11 h 1252"/>
                  <a:gd name="T64" fmla="*/ 25 w 1147"/>
                  <a:gd name="T65" fmla="*/ 10 h 1252"/>
                  <a:gd name="T66" fmla="*/ 22 w 1147"/>
                  <a:gd name="T67" fmla="*/ 9 h 1252"/>
                  <a:gd name="T68" fmla="*/ 17 w 1147"/>
                  <a:gd name="T69" fmla="*/ 6 h 1252"/>
                  <a:gd name="T70" fmla="*/ 14 w 1147"/>
                  <a:gd name="T71" fmla="*/ 5 h 1252"/>
                  <a:gd name="T72" fmla="*/ 9 w 1147"/>
                  <a:gd name="T73" fmla="*/ 2 h 1252"/>
                  <a:gd name="T74" fmla="*/ 5 w 1147"/>
                  <a:gd name="T75" fmla="*/ 1 h 1252"/>
                  <a:gd name="T76" fmla="*/ 4 w 1147"/>
                  <a:gd name="T77" fmla="*/ 0 h 1252"/>
                  <a:gd name="T78" fmla="*/ 1 w 1147"/>
                  <a:gd name="T79" fmla="*/ 0 h 1252"/>
                  <a:gd name="T80" fmla="*/ 0 w 1147"/>
                  <a:gd name="T81" fmla="*/ 2 h 1252"/>
                  <a:gd name="T82" fmla="*/ 1 w 1147"/>
                  <a:gd name="T83" fmla="*/ 5 h 1252"/>
                  <a:gd name="T84" fmla="*/ 3 w 1147"/>
                  <a:gd name="T85" fmla="*/ 7 h 1252"/>
                  <a:gd name="T86" fmla="*/ 5 w 1147"/>
                  <a:gd name="T87" fmla="*/ 9 h 1252"/>
                  <a:gd name="T88" fmla="*/ 5 w 1147"/>
                  <a:gd name="T89" fmla="*/ 10 h 1252"/>
                  <a:gd name="T90" fmla="*/ 8 w 1147"/>
                  <a:gd name="T91" fmla="*/ 12 h 1252"/>
                  <a:gd name="T92" fmla="*/ 11 w 1147"/>
                  <a:gd name="T93" fmla="*/ 13 h 1252"/>
                  <a:gd name="T94" fmla="*/ 24 w 1147"/>
                  <a:gd name="T95" fmla="*/ 19 h 125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7"/>
                  <a:gd name="T145" fmla="*/ 0 h 1252"/>
                  <a:gd name="T146" fmla="*/ 1147 w 1147"/>
                  <a:gd name="T147" fmla="*/ 1252 h 125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7" h="1252">
                    <a:moveTo>
                      <a:pt x="1147" y="1250"/>
                    </a:moveTo>
                    <a:lnTo>
                      <a:pt x="1131" y="1250"/>
                    </a:lnTo>
                    <a:lnTo>
                      <a:pt x="1099" y="1252"/>
                    </a:lnTo>
                    <a:lnTo>
                      <a:pt x="1040" y="1232"/>
                    </a:lnTo>
                    <a:lnTo>
                      <a:pt x="1013" y="1218"/>
                    </a:lnTo>
                    <a:lnTo>
                      <a:pt x="984" y="1199"/>
                    </a:lnTo>
                    <a:lnTo>
                      <a:pt x="951" y="1164"/>
                    </a:lnTo>
                    <a:lnTo>
                      <a:pt x="937" y="1128"/>
                    </a:lnTo>
                    <a:lnTo>
                      <a:pt x="926" y="1097"/>
                    </a:lnTo>
                    <a:lnTo>
                      <a:pt x="921" y="1054"/>
                    </a:lnTo>
                    <a:lnTo>
                      <a:pt x="925" y="987"/>
                    </a:lnTo>
                    <a:lnTo>
                      <a:pt x="939" y="936"/>
                    </a:lnTo>
                    <a:lnTo>
                      <a:pt x="951" y="899"/>
                    </a:lnTo>
                    <a:lnTo>
                      <a:pt x="972" y="853"/>
                    </a:lnTo>
                    <a:lnTo>
                      <a:pt x="995" y="831"/>
                    </a:lnTo>
                    <a:lnTo>
                      <a:pt x="1007" y="817"/>
                    </a:lnTo>
                    <a:lnTo>
                      <a:pt x="1025" y="796"/>
                    </a:lnTo>
                    <a:lnTo>
                      <a:pt x="1040" y="765"/>
                    </a:lnTo>
                    <a:lnTo>
                      <a:pt x="1048" y="737"/>
                    </a:lnTo>
                    <a:lnTo>
                      <a:pt x="1044" y="685"/>
                    </a:lnTo>
                    <a:lnTo>
                      <a:pt x="1014" y="616"/>
                    </a:lnTo>
                    <a:lnTo>
                      <a:pt x="980" y="559"/>
                    </a:lnTo>
                    <a:lnTo>
                      <a:pt x="947" y="526"/>
                    </a:lnTo>
                    <a:lnTo>
                      <a:pt x="911" y="496"/>
                    </a:lnTo>
                    <a:lnTo>
                      <a:pt x="859" y="453"/>
                    </a:lnTo>
                    <a:lnTo>
                      <a:pt x="816" y="424"/>
                    </a:lnTo>
                    <a:lnTo>
                      <a:pt x="728" y="363"/>
                    </a:lnTo>
                    <a:lnTo>
                      <a:pt x="675" y="326"/>
                    </a:lnTo>
                    <a:lnTo>
                      <a:pt x="617" y="287"/>
                    </a:lnTo>
                    <a:lnTo>
                      <a:pt x="556" y="243"/>
                    </a:lnTo>
                    <a:lnTo>
                      <a:pt x="523" y="229"/>
                    </a:lnTo>
                    <a:lnTo>
                      <a:pt x="441" y="186"/>
                    </a:lnTo>
                    <a:lnTo>
                      <a:pt x="397" y="164"/>
                    </a:lnTo>
                    <a:lnTo>
                      <a:pt x="350" y="142"/>
                    </a:lnTo>
                    <a:lnTo>
                      <a:pt x="277" y="100"/>
                    </a:lnTo>
                    <a:lnTo>
                      <a:pt x="219" y="72"/>
                    </a:lnTo>
                    <a:lnTo>
                      <a:pt x="144" y="33"/>
                    </a:lnTo>
                    <a:lnTo>
                      <a:pt x="82" y="9"/>
                    </a:lnTo>
                    <a:lnTo>
                      <a:pt x="59" y="0"/>
                    </a:lnTo>
                    <a:lnTo>
                      <a:pt x="12" y="4"/>
                    </a:lnTo>
                    <a:lnTo>
                      <a:pt x="0" y="36"/>
                    </a:lnTo>
                    <a:lnTo>
                      <a:pt x="10" y="78"/>
                    </a:lnTo>
                    <a:lnTo>
                      <a:pt x="46" y="121"/>
                    </a:lnTo>
                    <a:lnTo>
                      <a:pt x="75" y="134"/>
                    </a:lnTo>
                    <a:lnTo>
                      <a:pt x="78" y="167"/>
                    </a:lnTo>
                    <a:lnTo>
                      <a:pt x="119" y="197"/>
                    </a:lnTo>
                    <a:lnTo>
                      <a:pt x="166" y="211"/>
                    </a:lnTo>
                    <a:lnTo>
                      <a:pt x="382" y="308"/>
                    </a:lnTo>
                  </a:path>
                </a:pathLst>
              </a:custGeom>
              <a:noFill/>
              <a:ln w="0">
                <a:solidFill>
                  <a:srgbClr val="00FF00"/>
                </a:solidFill>
                <a:prstDash val="solid"/>
                <a:round/>
                <a:headEnd/>
                <a:tailEnd/>
              </a:ln>
            </p:spPr>
            <p:txBody>
              <a:bodyPr/>
              <a:lstStyle/>
              <a:p>
                <a:endParaRPr lang="en-US"/>
              </a:p>
            </p:txBody>
          </p:sp>
          <p:sp>
            <p:nvSpPr>
              <p:cNvPr id="22830" name="Freeform 157"/>
              <p:cNvSpPr>
                <a:spLocks/>
              </p:cNvSpPr>
              <p:nvPr/>
            </p:nvSpPr>
            <p:spPr bwMode="auto">
              <a:xfrm>
                <a:off x="1019" y="515"/>
                <a:ext cx="91" cy="64"/>
              </a:xfrm>
              <a:custGeom>
                <a:avLst/>
                <a:gdLst>
                  <a:gd name="T0" fmla="*/ 3 w 364"/>
                  <a:gd name="T1" fmla="*/ 0 h 255"/>
                  <a:gd name="T2" fmla="*/ 0 w 364"/>
                  <a:gd name="T3" fmla="*/ 0 h 255"/>
                  <a:gd name="T4" fmla="*/ 0 w 364"/>
                  <a:gd name="T5" fmla="*/ 3 h 255"/>
                  <a:gd name="T6" fmla="*/ 1 w 364"/>
                  <a:gd name="T7" fmla="*/ 5 h 255"/>
                  <a:gd name="T8" fmla="*/ 4 w 364"/>
                  <a:gd name="T9" fmla="*/ 8 h 255"/>
                  <a:gd name="T10" fmla="*/ 8 w 364"/>
                  <a:gd name="T11" fmla="*/ 10 h 255"/>
                  <a:gd name="T12" fmla="*/ 23 w 364"/>
                  <a:gd name="T13" fmla="*/ 16 h 255"/>
                  <a:gd name="T14" fmla="*/ 0 60000 65536"/>
                  <a:gd name="T15" fmla="*/ 0 60000 65536"/>
                  <a:gd name="T16" fmla="*/ 0 60000 65536"/>
                  <a:gd name="T17" fmla="*/ 0 60000 65536"/>
                  <a:gd name="T18" fmla="*/ 0 60000 65536"/>
                  <a:gd name="T19" fmla="*/ 0 60000 65536"/>
                  <a:gd name="T20" fmla="*/ 0 60000 65536"/>
                  <a:gd name="T21" fmla="*/ 0 w 364"/>
                  <a:gd name="T22" fmla="*/ 0 h 255"/>
                  <a:gd name="T23" fmla="*/ 364 w 364"/>
                  <a:gd name="T24" fmla="*/ 255 h 2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4" h="255">
                    <a:moveTo>
                      <a:pt x="41" y="0"/>
                    </a:moveTo>
                    <a:lnTo>
                      <a:pt x="5" y="4"/>
                    </a:lnTo>
                    <a:lnTo>
                      <a:pt x="0" y="41"/>
                    </a:lnTo>
                    <a:lnTo>
                      <a:pt x="19" y="73"/>
                    </a:lnTo>
                    <a:lnTo>
                      <a:pt x="68" y="122"/>
                    </a:lnTo>
                    <a:lnTo>
                      <a:pt x="126" y="165"/>
                    </a:lnTo>
                    <a:lnTo>
                      <a:pt x="364" y="255"/>
                    </a:lnTo>
                  </a:path>
                </a:pathLst>
              </a:custGeom>
              <a:noFill/>
              <a:ln w="0">
                <a:solidFill>
                  <a:srgbClr val="00FF00"/>
                </a:solidFill>
                <a:prstDash val="solid"/>
                <a:round/>
                <a:headEnd/>
                <a:tailEnd/>
              </a:ln>
            </p:spPr>
            <p:txBody>
              <a:bodyPr/>
              <a:lstStyle/>
              <a:p>
                <a:endParaRPr lang="en-US"/>
              </a:p>
            </p:txBody>
          </p:sp>
          <p:sp>
            <p:nvSpPr>
              <p:cNvPr id="22831" name="Freeform 158"/>
              <p:cNvSpPr>
                <a:spLocks/>
              </p:cNvSpPr>
              <p:nvPr/>
            </p:nvSpPr>
            <p:spPr bwMode="auto">
              <a:xfrm>
                <a:off x="1042" y="558"/>
                <a:ext cx="82" cy="49"/>
              </a:xfrm>
              <a:custGeom>
                <a:avLst/>
                <a:gdLst>
                  <a:gd name="T0" fmla="*/ 3 w 329"/>
                  <a:gd name="T1" fmla="*/ 0 h 196"/>
                  <a:gd name="T2" fmla="*/ 0 w 329"/>
                  <a:gd name="T3" fmla="*/ 1 h 196"/>
                  <a:gd name="T4" fmla="*/ 0 w 329"/>
                  <a:gd name="T5" fmla="*/ 4 h 196"/>
                  <a:gd name="T6" fmla="*/ 2 w 329"/>
                  <a:gd name="T7" fmla="*/ 6 h 196"/>
                  <a:gd name="T8" fmla="*/ 5 w 329"/>
                  <a:gd name="T9" fmla="*/ 8 h 196"/>
                  <a:gd name="T10" fmla="*/ 8 w 329"/>
                  <a:gd name="T11" fmla="*/ 9 h 196"/>
                  <a:gd name="T12" fmla="*/ 20 w 329"/>
                  <a:gd name="T13" fmla="*/ 12 h 196"/>
                  <a:gd name="T14" fmla="*/ 0 60000 65536"/>
                  <a:gd name="T15" fmla="*/ 0 60000 65536"/>
                  <a:gd name="T16" fmla="*/ 0 60000 65536"/>
                  <a:gd name="T17" fmla="*/ 0 60000 65536"/>
                  <a:gd name="T18" fmla="*/ 0 60000 65536"/>
                  <a:gd name="T19" fmla="*/ 0 60000 65536"/>
                  <a:gd name="T20" fmla="*/ 0 60000 65536"/>
                  <a:gd name="T21" fmla="*/ 0 w 329"/>
                  <a:gd name="T22" fmla="*/ 0 h 196"/>
                  <a:gd name="T23" fmla="*/ 329 w 329"/>
                  <a:gd name="T24" fmla="*/ 196 h 1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9" h="196">
                    <a:moveTo>
                      <a:pt x="46" y="0"/>
                    </a:moveTo>
                    <a:lnTo>
                      <a:pt x="5" y="17"/>
                    </a:lnTo>
                    <a:lnTo>
                      <a:pt x="0" y="60"/>
                    </a:lnTo>
                    <a:lnTo>
                      <a:pt x="34" y="102"/>
                    </a:lnTo>
                    <a:lnTo>
                      <a:pt x="85" y="129"/>
                    </a:lnTo>
                    <a:lnTo>
                      <a:pt x="132" y="147"/>
                    </a:lnTo>
                    <a:lnTo>
                      <a:pt x="329" y="196"/>
                    </a:lnTo>
                  </a:path>
                </a:pathLst>
              </a:custGeom>
              <a:noFill/>
              <a:ln w="0">
                <a:solidFill>
                  <a:srgbClr val="00FF00"/>
                </a:solidFill>
                <a:prstDash val="solid"/>
                <a:round/>
                <a:headEnd/>
                <a:tailEnd/>
              </a:ln>
            </p:spPr>
            <p:txBody>
              <a:bodyPr/>
              <a:lstStyle/>
              <a:p>
                <a:endParaRPr lang="en-US"/>
              </a:p>
            </p:txBody>
          </p:sp>
          <p:sp>
            <p:nvSpPr>
              <p:cNvPr id="22832" name="Freeform 159"/>
              <p:cNvSpPr>
                <a:spLocks/>
              </p:cNvSpPr>
              <p:nvPr/>
            </p:nvSpPr>
            <p:spPr bwMode="auto">
              <a:xfrm>
                <a:off x="1070" y="598"/>
                <a:ext cx="77" cy="32"/>
              </a:xfrm>
              <a:custGeom>
                <a:avLst/>
                <a:gdLst>
                  <a:gd name="T0" fmla="*/ 3 w 307"/>
                  <a:gd name="T1" fmla="*/ 0 h 130"/>
                  <a:gd name="T2" fmla="*/ 1 w 307"/>
                  <a:gd name="T3" fmla="*/ 1 h 130"/>
                  <a:gd name="T4" fmla="*/ 0 w 307"/>
                  <a:gd name="T5" fmla="*/ 2 h 130"/>
                  <a:gd name="T6" fmla="*/ 1 w 307"/>
                  <a:gd name="T7" fmla="*/ 5 h 130"/>
                  <a:gd name="T8" fmla="*/ 2 w 307"/>
                  <a:gd name="T9" fmla="*/ 7 h 130"/>
                  <a:gd name="T10" fmla="*/ 4 w 307"/>
                  <a:gd name="T11" fmla="*/ 7 h 130"/>
                  <a:gd name="T12" fmla="*/ 19 w 307"/>
                  <a:gd name="T13" fmla="*/ 8 h 130"/>
                  <a:gd name="T14" fmla="*/ 0 60000 65536"/>
                  <a:gd name="T15" fmla="*/ 0 60000 65536"/>
                  <a:gd name="T16" fmla="*/ 0 60000 65536"/>
                  <a:gd name="T17" fmla="*/ 0 60000 65536"/>
                  <a:gd name="T18" fmla="*/ 0 60000 65536"/>
                  <a:gd name="T19" fmla="*/ 0 60000 65536"/>
                  <a:gd name="T20" fmla="*/ 0 60000 65536"/>
                  <a:gd name="T21" fmla="*/ 0 w 307"/>
                  <a:gd name="T22" fmla="*/ 0 h 130"/>
                  <a:gd name="T23" fmla="*/ 307 w 307"/>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7" h="130">
                    <a:moveTo>
                      <a:pt x="43" y="0"/>
                    </a:moveTo>
                    <a:lnTo>
                      <a:pt x="18" y="13"/>
                    </a:lnTo>
                    <a:lnTo>
                      <a:pt x="0" y="39"/>
                    </a:lnTo>
                    <a:lnTo>
                      <a:pt x="6" y="90"/>
                    </a:lnTo>
                    <a:lnTo>
                      <a:pt x="28" y="111"/>
                    </a:lnTo>
                    <a:lnTo>
                      <a:pt x="61" y="119"/>
                    </a:lnTo>
                    <a:lnTo>
                      <a:pt x="307" y="130"/>
                    </a:lnTo>
                  </a:path>
                </a:pathLst>
              </a:custGeom>
              <a:noFill/>
              <a:ln w="0">
                <a:solidFill>
                  <a:srgbClr val="00FF00"/>
                </a:solidFill>
                <a:prstDash val="solid"/>
                <a:round/>
                <a:headEnd/>
                <a:tailEnd/>
              </a:ln>
            </p:spPr>
            <p:txBody>
              <a:bodyPr/>
              <a:lstStyle/>
              <a:p>
                <a:endParaRPr lang="en-US"/>
              </a:p>
            </p:txBody>
          </p:sp>
          <p:sp>
            <p:nvSpPr>
              <p:cNvPr id="22833" name="Freeform 160"/>
              <p:cNvSpPr>
                <a:spLocks/>
              </p:cNvSpPr>
              <p:nvPr/>
            </p:nvSpPr>
            <p:spPr bwMode="auto">
              <a:xfrm>
                <a:off x="1070" y="627"/>
                <a:ext cx="70" cy="31"/>
              </a:xfrm>
              <a:custGeom>
                <a:avLst/>
                <a:gdLst>
                  <a:gd name="T0" fmla="*/ 3 w 281"/>
                  <a:gd name="T1" fmla="*/ 0 h 123"/>
                  <a:gd name="T2" fmla="*/ 1 w 281"/>
                  <a:gd name="T3" fmla="*/ 1 h 123"/>
                  <a:gd name="T4" fmla="*/ 0 w 281"/>
                  <a:gd name="T5" fmla="*/ 2 h 123"/>
                  <a:gd name="T6" fmla="*/ 0 w 281"/>
                  <a:gd name="T7" fmla="*/ 5 h 123"/>
                  <a:gd name="T8" fmla="*/ 2 w 281"/>
                  <a:gd name="T9" fmla="*/ 7 h 123"/>
                  <a:gd name="T10" fmla="*/ 17 w 281"/>
                  <a:gd name="T11" fmla="*/ 8 h 123"/>
                  <a:gd name="T12" fmla="*/ 0 60000 65536"/>
                  <a:gd name="T13" fmla="*/ 0 60000 65536"/>
                  <a:gd name="T14" fmla="*/ 0 60000 65536"/>
                  <a:gd name="T15" fmla="*/ 0 60000 65536"/>
                  <a:gd name="T16" fmla="*/ 0 60000 65536"/>
                  <a:gd name="T17" fmla="*/ 0 60000 65536"/>
                  <a:gd name="T18" fmla="*/ 0 w 281"/>
                  <a:gd name="T19" fmla="*/ 0 h 123"/>
                  <a:gd name="T20" fmla="*/ 281 w 281"/>
                  <a:gd name="T21" fmla="*/ 123 h 123"/>
                </a:gdLst>
                <a:ahLst/>
                <a:cxnLst>
                  <a:cxn ang="T12">
                    <a:pos x="T0" y="T1"/>
                  </a:cxn>
                  <a:cxn ang="T13">
                    <a:pos x="T2" y="T3"/>
                  </a:cxn>
                  <a:cxn ang="T14">
                    <a:pos x="T4" y="T5"/>
                  </a:cxn>
                  <a:cxn ang="T15">
                    <a:pos x="T6" y="T7"/>
                  </a:cxn>
                  <a:cxn ang="T16">
                    <a:pos x="T8" y="T9"/>
                  </a:cxn>
                  <a:cxn ang="T17">
                    <a:pos x="T10" y="T11"/>
                  </a:cxn>
                </a:cxnLst>
                <a:rect l="T18" t="T19" r="T20" b="T21"/>
                <a:pathLst>
                  <a:path w="281" h="123">
                    <a:moveTo>
                      <a:pt x="53" y="0"/>
                    </a:moveTo>
                    <a:lnTo>
                      <a:pt x="16" y="14"/>
                    </a:lnTo>
                    <a:lnTo>
                      <a:pt x="1" y="30"/>
                    </a:lnTo>
                    <a:lnTo>
                      <a:pt x="0" y="79"/>
                    </a:lnTo>
                    <a:lnTo>
                      <a:pt x="41" y="103"/>
                    </a:lnTo>
                    <a:lnTo>
                      <a:pt x="281" y="123"/>
                    </a:lnTo>
                  </a:path>
                </a:pathLst>
              </a:custGeom>
              <a:noFill/>
              <a:ln w="0">
                <a:solidFill>
                  <a:srgbClr val="00FF00"/>
                </a:solidFill>
                <a:prstDash val="solid"/>
                <a:round/>
                <a:headEnd/>
                <a:tailEnd/>
              </a:ln>
            </p:spPr>
            <p:txBody>
              <a:bodyPr/>
              <a:lstStyle/>
              <a:p>
                <a:endParaRPr lang="en-US"/>
              </a:p>
            </p:txBody>
          </p:sp>
          <p:sp>
            <p:nvSpPr>
              <p:cNvPr id="22834" name="Freeform 161"/>
              <p:cNvSpPr>
                <a:spLocks/>
              </p:cNvSpPr>
              <p:nvPr/>
            </p:nvSpPr>
            <p:spPr bwMode="auto">
              <a:xfrm>
                <a:off x="1070" y="654"/>
                <a:ext cx="73" cy="27"/>
              </a:xfrm>
              <a:custGeom>
                <a:avLst/>
                <a:gdLst>
                  <a:gd name="T0" fmla="*/ 3 w 291"/>
                  <a:gd name="T1" fmla="*/ 0 h 107"/>
                  <a:gd name="T2" fmla="*/ 1 w 291"/>
                  <a:gd name="T3" fmla="*/ 1 h 107"/>
                  <a:gd name="T4" fmla="*/ 0 w 291"/>
                  <a:gd name="T5" fmla="*/ 3 h 107"/>
                  <a:gd name="T6" fmla="*/ 0 w 291"/>
                  <a:gd name="T7" fmla="*/ 5 h 107"/>
                  <a:gd name="T8" fmla="*/ 1 w 291"/>
                  <a:gd name="T9" fmla="*/ 7 h 107"/>
                  <a:gd name="T10" fmla="*/ 4 w 291"/>
                  <a:gd name="T11" fmla="*/ 7 h 107"/>
                  <a:gd name="T12" fmla="*/ 18 w 291"/>
                  <a:gd name="T13" fmla="*/ 7 h 107"/>
                  <a:gd name="T14" fmla="*/ 0 60000 65536"/>
                  <a:gd name="T15" fmla="*/ 0 60000 65536"/>
                  <a:gd name="T16" fmla="*/ 0 60000 65536"/>
                  <a:gd name="T17" fmla="*/ 0 60000 65536"/>
                  <a:gd name="T18" fmla="*/ 0 60000 65536"/>
                  <a:gd name="T19" fmla="*/ 0 60000 65536"/>
                  <a:gd name="T20" fmla="*/ 0 60000 65536"/>
                  <a:gd name="T21" fmla="*/ 0 w 291"/>
                  <a:gd name="T22" fmla="*/ 0 h 107"/>
                  <a:gd name="T23" fmla="*/ 291 w 291"/>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1" h="107">
                    <a:moveTo>
                      <a:pt x="51" y="0"/>
                    </a:moveTo>
                    <a:lnTo>
                      <a:pt x="15" y="20"/>
                    </a:lnTo>
                    <a:lnTo>
                      <a:pt x="0" y="48"/>
                    </a:lnTo>
                    <a:lnTo>
                      <a:pt x="0" y="79"/>
                    </a:lnTo>
                    <a:lnTo>
                      <a:pt x="19" y="103"/>
                    </a:lnTo>
                    <a:lnTo>
                      <a:pt x="59" y="107"/>
                    </a:lnTo>
                    <a:lnTo>
                      <a:pt x="291" y="103"/>
                    </a:lnTo>
                  </a:path>
                </a:pathLst>
              </a:custGeom>
              <a:noFill/>
              <a:ln w="0">
                <a:solidFill>
                  <a:srgbClr val="00FF00"/>
                </a:solidFill>
                <a:prstDash val="solid"/>
                <a:round/>
                <a:headEnd/>
                <a:tailEnd/>
              </a:ln>
            </p:spPr>
            <p:txBody>
              <a:bodyPr/>
              <a:lstStyle/>
              <a:p>
                <a:endParaRPr lang="en-US"/>
              </a:p>
            </p:txBody>
          </p:sp>
          <p:sp>
            <p:nvSpPr>
              <p:cNvPr id="22835" name="Freeform 162"/>
              <p:cNvSpPr>
                <a:spLocks/>
              </p:cNvSpPr>
              <p:nvPr/>
            </p:nvSpPr>
            <p:spPr bwMode="auto">
              <a:xfrm>
                <a:off x="1070" y="681"/>
                <a:ext cx="72" cy="28"/>
              </a:xfrm>
              <a:custGeom>
                <a:avLst/>
                <a:gdLst>
                  <a:gd name="T0" fmla="*/ 4 w 286"/>
                  <a:gd name="T1" fmla="*/ 0 h 110"/>
                  <a:gd name="T2" fmla="*/ 1 w 286"/>
                  <a:gd name="T3" fmla="*/ 2 h 110"/>
                  <a:gd name="T4" fmla="*/ 0 w 286"/>
                  <a:gd name="T5" fmla="*/ 3 h 110"/>
                  <a:gd name="T6" fmla="*/ 1 w 286"/>
                  <a:gd name="T7" fmla="*/ 5 h 110"/>
                  <a:gd name="T8" fmla="*/ 2 w 286"/>
                  <a:gd name="T9" fmla="*/ 6 h 110"/>
                  <a:gd name="T10" fmla="*/ 5 w 286"/>
                  <a:gd name="T11" fmla="*/ 7 h 110"/>
                  <a:gd name="T12" fmla="*/ 18 w 286"/>
                  <a:gd name="T13" fmla="*/ 6 h 110"/>
                  <a:gd name="T14" fmla="*/ 0 60000 65536"/>
                  <a:gd name="T15" fmla="*/ 0 60000 65536"/>
                  <a:gd name="T16" fmla="*/ 0 60000 65536"/>
                  <a:gd name="T17" fmla="*/ 0 60000 65536"/>
                  <a:gd name="T18" fmla="*/ 0 60000 65536"/>
                  <a:gd name="T19" fmla="*/ 0 60000 65536"/>
                  <a:gd name="T20" fmla="*/ 0 60000 65536"/>
                  <a:gd name="T21" fmla="*/ 0 w 286"/>
                  <a:gd name="T22" fmla="*/ 0 h 110"/>
                  <a:gd name="T23" fmla="*/ 286 w 286"/>
                  <a:gd name="T24" fmla="*/ 110 h 1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6" h="110">
                    <a:moveTo>
                      <a:pt x="57" y="0"/>
                    </a:moveTo>
                    <a:lnTo>
                      <a:pt x="15" y="23"/>
                    </a:lnTo>
                    <a:lnTo>
                      <a:pt x="0" y="44"/>
                    </a:lnTo>
                    <a:lnTo>
                      <a:pt x="6" y="80"/>
                    </a:lnTo>
                    <a:lnTo>
                      <a:pt x="28" y="99"/>
                    </a:lnTo>
                    <a:lnTo>
                      <a:pt x="83" y="110"/>
                    </a:lnTo>
                    <a:lnTo>
                      <a:pt x="286" y="99"/>
                    </a:lnTo>
                  </a:path>
                </a:pathLst>
              </a:custGeom>
              <a:noFill/>
              <a:ln w="0">
                <a:solidFill>
                  <a:srgbClr val="00FF00"/>
                </a:solidFill>
                <a:prstDash val="solid"/>
                <a:round/>
                <a:headEnd/>
                <a:tailEnd/>
              </a:ln>
            </p:spPr>
            <p:txBody>
              <a:bodyPr/>
              <a:lstStyle/>
              <a:p>
                <a:endParaRPr lang="en-US"/>
              </a:p>
            </p:txBody>
          </p:sp>
          <p:sp>
            <p:nvSpPr>
              <p:cNvPr id="22836" name="Freeform 163"/>
              <p:cNvSpPr>
                <a:spLocks/>
              </p:cNvSpPr>
              <p:nvPr/>
            </p:nvSpPr>
            <p:spPr bwMode="auto">
              <a:xfrm>
                <a:off x="1078" y="710"/>
                <a:ext cx="66" cy="26"/>
              </a:xfrm>
              <a:custGeom>
                <a:avLst/>
                <a:gdLst>
                  <a:gd name="T0" fmla="*/ 2 w 264"/>
                  <a:gd name="T1" fmla="*/ 0 h 106"/>
                  <a:gd name="T2" fmla="*/ 1 w 264"/>
                  <a:gd name="T3" fmla="*/ 1 h 106"/>
                  <a:gd name="T4" fmla="*/ 0 w 264"/>
                  <a:gd name="T5" fmla="*/ 3 h 106"/>
                  <a:gd name="T6" fmla="*/ 1 w 264"/>
                  <a:gd name="T7" fmla="*/ 5 h 106"/>
                  <a:gd name="T8" fmla="*/ 3 w 264"/>
                  <a:gd name="T9" fmla="*/ 6 h 106"/>
                  <a:gd name="T10" fmla="*/ 17 w 264"/>
                  <a:gd name="T11" fmla="*/ 6 h 106"/>
                  <a:gd name="T12" fmla="*/ 0 60000 65536"/>
                  <a:gd name="T13" fmla="*/ 0 60000 65536"/>
                  <a:gd name="T14" fmla="*/ 0 60000 65536"/>
                  <a:gd name="T15" fmla="*/ 0 60000 65536"/>
                  <a:gd name="T16" fmla="*/ 0 60000 65536"/>
                  <a:gd name="T17" fmla="*/ 0 60000 65536"/>
                  <a:gd name="T18" fmla="*/ 0 w 264"/>
                  <a:gd name="T19" fmla="*/ 0 h 106"/>
                  <a:gd name="T20" fmla="*/ 264 w 264"/>
                  <a:gd name="T21" fmla="*/ 106 h 106"/>
                </a:gdLst>
                <a:ahLst/>
                <a:cxnLst>
                  <a:cxn ang="T12">
                    <a:pos x="T0" y="T1"/>
                  </a:cxn>
                  <a:cxn ang="T13">
                    <a:pos x="T2" y="T3"/>
                  </a:cxn>
                  <a:cxn ang="T14">
                    <a:pos x="T4" y="T5"/>
                  </a:cxn>
                  <a:cxn ang="T15">
                    <a:pos x="T6" y="T7"/>
                  </a:cxn>
                  <a:cxn ang="T16">
                    <a:pos x="T8" y="T9"/>
                  </a:cxn>
                  <a:cxn ang="T17">
                    <a:pos x="T10" y="T11"/>
                  </a:cxn>
                </a:cxnLst>
                <a:rect l="T18" t="T19" r="T20" b="T21"/>
                <a:pathLst>
                  <a:path w="264" h="106">
                    <a:moveTo>
                      <a:pt x="37" y="0"/>
                    </a:moveTo>
                    <a:lnTo>
                      <a:pt x="11" y="26"/>
                    </a:lnTo>
                    <a:lnTo>
                      <a:pt x="0" y="56"/>
                    </a:lnTo>
                    <a:lnTo>
                      <a:pt x="15" y="89"/>
                    </a:lnTo>
                    <a:lnTo>
                      <a:pt x="51" y="106"/>
                    </a:lnTo>
                    <a:lnTo>
                      <a:pt x="264" y="96"/>
                    </a:lnTo>
                  </a:path>
                </a:pathLst>
              </a:custGeom>
              <a:noFill/>
              <a:ln w="0">
                <a:solidFill>
                  <a:srgbClr val="00FF00"/>
                </a:solidFill>
                <a:prstDash val="solid"/>
                <a:round/>
                <a:headEnd/>
                <a:tailEnd/>
              </a:ln>
            </p:spPr>
            <p:txBody>
              <a:bodyPr/>
              <a:lstStyle/>
              <a:p>
                <a:endParaRPr lang="en-US"/>
              </a:p>
            </p:txBody>
          </p:sp>
          <p:sp>
            <p:nvSpPr>
              <p:cNvPr id="22837" name="Freeform 164"/>
              <p:cNvSpPr>
                <a:spLocks/>
              </p:cNvSpPr>
              <p:nvPr/>
            </p:nvSpPr>
            <p:spPr bwMode="auto">
              <a:xfrm>
                <a:off x="1086" y="737"/>
                <a:ext cx="62" cy="22"/>
              </a:xfrm>
              <a:custGeom>
                <a:avLst/>
                <a:gdLst>
                  <a:gd name="T0" fmla="*/ 3 w 248"/>
                  <a:gd name="T1" fmla="*/ 0 h 87"/>
                  <a:gd name="T2" fmla="*/ 1 w 248"/>
                  <a:gd name="T3" fmla="*/ 2 h 87"/>
                  <a:gd name="T4" fmla="*/ 0 w 248"/>
                  <a:gd name="T5" fmla="*/ 4 h 87"/>
                  <a:gd name="T6" fmla="*/ 3 w 248"/>
                  <a:gd name="T7" fmla="*/ 6 h 87"/>
                  <a:gd name="T8" fmla="*/ 7 w 248"/>
                  <a:gd name="T9" fmla="*/ 5 h 87"/>
                  <a:gd name="T10" fmla="*/ 16 w 248"/>
                  <a:gd name="T11" fmla="*/ 4 h 87"/>
                  <a:gd name="T12" fmla="*/ 0 60000 65536"/>
                  <a:gd name="T13" fmla="*/ 0 60000 65536"/>
                  <a:gd name="T14" fmla="*/ 0 60000 65536"/>
                  <a:gd name="T15" fmla="*/ 0 60000 65536"/>
                  <a:gd name="T16" fmla="*/ 0 60000 65536"/>
                  <a:gd name="T17" fmla="*/ 0 60000 65536"/>
                  <a:gd name="T18" fmla="*/ 0 w 248"/>
                  <a:gd name="T19" fmla="*/ 0 h 87"/>
                  <a:gd name="T20" fmla="*/ 248 w 248"/>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248" h="87">
                    <a:moveTo>
                      <a:pt x="41" y="0"/>
                    </a:moveTo>
                    <a:lnTo>
                      <a:pt x="6" y="23"/>
                    </a:lnTo>
                    <a:lnTo>
                      <a:pt x="0" y="63"/>
                    </a:lnTo>
                    <a:lnTo>
                      <a:pt x="41" y="87"/>
                    </a:lnTo>
                    <a:lnTo>
                      <a:pt x="111" y="85"/>
                    </a:lnTo>
                    <a:lnTo>
                      <a:pt x="248" y="57"/>
                    </a:lnTo>
                  </a:path>
                </a:pathLst>
              </a:custGeom>
              <a:noFill/>
              <a:ln w="0">
                <a:solidFill>
                  <a:srgbClr val="00FF00"/>
                </a:solidFill>
                <a:prstDash val="solid"/>
                <a:round/>
                <a:headEnd/>
                <a:tailEnd/>
              </a:ln>
            </p:spPr>
            <p:txBody>
              <a:bodyPr/>
              <a:lstStyle/>
              <a:p>
                <a:endParaRPr lang="en-US"/>
              </a:p>
            </p:txBody>
          </p:sp>
          <p:sp>
            <p:nvSpPr>
              <p:cNvPr id="22838" name="Freeform 165"/>
              <p:cNvSpPr>
                <a:spLocks/>
              </p:cNvSpPr>
              <p:nvPr/>
            </p:nvSpPr>
            <p:spPr bwMode="auto">
              <a:xfrm>
                <a:off x="1094" y="761"/>
                <a:ext cx="59" cy="25"/>
              </a:xfrm>
              <a:custGeom>
                <a:avLst/>
                <a:gdLst>
                  <a:gd name="T0" fmla="*/ 4 w 235"/>
                  <a:gd name="T1" fmla="*/ 0 h 100"/>
                  <a:gd name="T2" fmla="*/ 1 w 235"/>
                  <a:gd name="T3" fmla="*/ 2 h 100"/>
                  <a:gd name="T4" fmla="*/ 0 w 235"/>
                  <a:gd name="T5" fmla="*/ 5 h 100"/>
                  <a:gd name="T6" fmla="*/ 2 w 235"/>
                  <a:gd name="T7" fmla="*/ 6 h 100"/>
                  <a:gd name="T8" fmla="*/ 6 w 235"/>
                  <a:gd name="T9" fmla="*/ 6 h 100"/>
                  <a:gd name="T10" fmla="*/ 15 w 235"/>
                  <a:gd name="T11" fmla="*/ 3 h 100"/>
                  <a:gd name="T12" fmla="*/ 0 60000 65536"/>
                  <a:gd name="T13" fmla="*/ 0 60000 65536"/>
                  <a:gd name="T14" fmla="*/ 0 60000 65536"/>
                  <a:gd name="T15" fmla="*/ 0 60000 65536"/>
                  <a:gd name="T16" fmla="*/ 0 60000 65536"/>
                  <a:gd name="T17" fmla="*/ 0 60000 65536"/>
                  <a:gd name="T18" fmla="*/ 0 w 235"/>
                  <a:gd name="T19" fmla="*/ 0 h 100"/>
                  <a:gd name="T20" fmla="*/ 235 w 235"/>
                  <a:gd name="T21" fmla="*/ 100 h 100"/>
                </a:gdLst>
                <a:ahLst/>
                <a:cxnLst>
                  <a:cxn ang="T12">
                    <a:pos x="T0" y="T1"/>
                  </a:cxn>
                  <a:cxn ang="T13">
                    <a:pos x="T2" y="T3"/>
                  </a:cxn>
                  <a:cxn ang="T14">
                    <a:pos x="T4" y="T5"/>
                  </a:cxn>
                  <a:cxn ang="T15">
                    <a:pos x="T6" y="T7"/>
                  </a:cxn>
                  <a:cxn ang="T16">
                    <a:pos x="T8" y="T9"/>
                  </a:cxn>
                  <a:cxn ang="T17">
                    <a:pos x="T10" y="T11"/>
                  </a:cxn>
                </a:cxnLst>
                <a:rect l="T18" t="T19" r="T20" b="T21"/>
                <a:pathLst>
                  <a:path w="235" h="100">
                    <a:moveTo>
                      <a:pt x="54" y="0"/>
                    </a:moveTo>
                    <a:lnTo>
                      <a:pt x="8" y="27"/>
                    </a:lnTo>
                    <a:lnTo>
                      <a:pt x="0" y="73"/>
                    </a:lnTo>
                    <a:lnTo>
                      <a:pt x="32" y="100"/>
                    </a:lnTo>
                    <a:lnTo>
                      <a:pt x="97" y="100"/>
                    </a:lnTo>
                    <a:lnTo>
                      <a:pt x="235" y="53"/>
                    </a:lnTo>
                  </a:path>
                </a:pathLst>
              </a:custGeom>
              <a:noFill/>
              <a:ln w="0">
                <a:solidFill>
                  <a:srgbClr val="00FF00"/>
                </a:solidFill>
                <a:prstDash val="solid"/>
                <a:round/>
                <a:headEnd/>
                <a:tailEnd/>
              </a:ln>
            </p:spPr>
            <p:txBody>
              <a:bodyPr/>
              <a:lstStyle/>
              <a:p>
                <a:endParaRPr lang="en-US"/>
              </a:p>
            </p:txBody>
          </p:sp>
          <p:sp>
            <p:nvSpPr>
              <p:cNvPr id="22839" name="Freeform 166"/>
              <p:cNvSpPr>
                <a:spLocks/>
              </p:cNvSpPr>
              <p:nvPr/>
            </p:nvSpPr>
            <p:spPr bwMode="auto">
              <a:xfrm>
                <a:off x="1117" y="784"/>
                <a:ext cx="49" cy="27"/>
              </a:xfrm>
              <a:custGeom>
                <a:avLst/>
                <a:gdLst>
                  <a:gd name="T0" fmla="*/ 2 w 196"/>
                  <a:gd name="T1" fmla="*/ 0 h 109"/>
                  <a:gd name="T2" fmla="*/ 1 w 196"/>
                  <a:gd name="T3" fmla="*/ 2 h 109"/>
                  <a:gd name="T4" fmla="*/ 0 w 196"/>
                  <a:gd name="T5" fmla="*/ 3 h 109"/>
                  <a:gd name="T6" fmla="*/ 0 w 196"/>
                  <a:gd name="T7" fmla="*/ 4 h 109"/>
                  <a:gd name="T8" fmla="*/ 2 w 196"/>
                  <a:gd name="T9" fmla="*/ 6 h 109"/>
                  <a:gd name="T10" fmla="*/ 3 w 196"/>
                  <a:gd name="T11" fmla="*/ 7 h 109"/>
                  <a:gd name="T12" fmla="*/ 6 w 196"/>
                  <a:gd name="T13" fmla="*/ 6 h 109"/>
                  <a:gd name="T14" fmla="*/ 12 w 196"/>
                  <a:gd name="T15" fmla="*/ 2 h 109"/>
                  <a:gd name="T16" fmla="*/ 0 60000 65536"/>
                  <a:gd name="T17" fmla="*/ 0 60000 65536"/>
                  <a:gd name="T18" fmla="*/ 0 60000 65536"/>
                  <a:gd name="T19" fmla="*/ 0 60000 65536"/>
                  <a:gd name="T20" fmla="*/ 0 60000 65536"/>
                  <a:gd name="T21" fmla="*/ 0 60000 65536"/>
                  <a:gd name="T22" fmla="*/ 0 60000 65536"/>
                  <a:gd name="T23" fmla="*/ 0 60000 65536"/>
                  <a:gd name="T24" fmla="*/ 0 w 196"/>
                  <a:gd name="T25" fmla="*/ 0 h 109"/>
                  <a:gd name="T26" fmla="*/ 196 w 196"/>
                  <a:gd name="T27" fmla="*/ 109 h 1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6" h="109">
                    <a:moveTo>
                      <a:pt x="35" y="0"/>
                    </a:moveTo>
                    <a:lnTo>
                      <a:pt x="9" y="31"/>
                    </a:lnTo>
                    <a:lnTo>
                      <a:pt x="0" y="57"/>
                    </a:lnTo>
                    <a:lnTo>
                      <a:pt x="0" y="72"/>
                    </a:lnTo>
                    <a:lnTo>
                      <a:pt x="22" y="104"/>
                    </a:lnTo>
                    <a:lnTo>
                      <a:pt x="49" y="109"/>
                    </a:lnTo>
                    <a:lnTo>
                      <a:pt x="95" y="101"/>
                    </a:lnTo>
                    <a:lnTo>
                      <a:pt x="196" y="27"/>
                    </a:lnTo>
                  </a:path>
                </a:pathLst>
              </a:custGeom>
              <a:noFill/>
              <a:ln w="0">
                <a:solidFill>
                  <a:srgbClr val="00FF00"/>
                </a:solidFill>
                <a:prstDash val="solid"/>
                <a:round/>
                <a:headEnd/>
                <a:tailEnd/>
              </a:ln>
            </p:spPr>
            <p:txBody>
              <a:bodyPr/>
              <a:lstStyle/>
              <a:p>
                <a:endParaRPr lang="en-US"/>
              </a:p>
            </p:txBody>
          </p:sp>
          <p:sp>
            <p:nvSpPr>
              <p:cNvPr id="22840" name="Freeform 167"/>
              <p:cNvSpPr>
                <a:spLocks/>
              </p:cNvSpPr>
              <p:nvPr/>
            </p:nvSpPr>
            <p:spPr bwMode="auto">
              <a:xfrm>
                <a:off x="1131" y="799"/>
                <a:ext cx="48" cy="31"/>
              </a:xfrm>
              <a:custGeom>
                <a:avLst/>
                <a:gdLst>
                  <a:gd name="T0" fmla="*/ 2 w 192"/>
                  <a:gd name="T1" fmla="*/ 2 h 127"/>
                  <a:gd name="T2" fmla="*/ 1 w 192"/>
                  <a:gd name="T3" fmla="*/ 4 h 127"/>
                  <a:gd name="T4" fmla="*/ 0 w 192"/>
                  <a:gd name="T5" fmla="*/ 5 h 127"/>
                  <a:gd name="T6" fmla="*/ 0 w 192"/>
                  <a:gd name="T7" fmla="*/ 7 h 127"/>
                  <a:gd name="T8" fmla="*/ 3 w 192"/>
                  <a:gd name="T9" fmla="*/ 8 h 127"/>
                  <a:gd name="T10" fmla="*/ 5 w 192"/>
                  <a:gd name="T11" fmla="*/ 7 h 127"/>
                  <a:gd name="T12" fmla="*/ 12 w 192"/>
                  <a:gd name="T13" fmla="*/ 0 h 127"/>
                  <a:gd name="T14" fmla="*/ 0 60000 65536"/>
                  <a:gd name="T15" fmla="*/ 0 60000 65536"/>
                  <a:gd name="T16" fmla="*/ 0 60000 65536"/>
                  <a:gd name="T17" fmla="*/ 0 60000 65536"/>
                  <a:gd name="T18" fmla="*/ 0 60000 65536"/>
                  <a:gd name="T19" fmla="*/ 0 60000 65536"/>
                  <a:gd name="T20" fmla="*/ 0 60000 65536"/>
                  <a:gd name="T21" fmla="*/ 0 w 192"/>
                  <a:gd name="T22" fmla="*/ 0 h 127"/>
                  <a:gd name="T23" fmla="*/ 192 w 192"/>
                  <a:gd name="T24" fmla="*/ 127 h 1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27">
                    <a:moveTo>
                      <a:pt x="29" y="43"/>
                    </a:moveTo>
                    <a:lnTo>
                      <a:pt x="8" y="60"/>
                    </a:lnTo>
                    <a:lnTo>
                      <a:pt x="0" y="82"/>
                    </a:lnTo>
                    <a:lnTo>
                      <a:pt x="4" y="118"/>
                    </a:lnTo>
                    <a:lnTo>
                      <a:pt x="55" y="127"/>
                    </a:lnTo>
                    <a:lnTo>
                      <a:pt x="82" y="112"/>
                    </a:lnTo>
                    <a:lnTo>
                      <a:pt x="192" y="0"/>
                    </a:lnTo>
                  </a:path>
                </a:pathLst>
              </a:custGeom>
              <a:noFill/>
              <a:ln w="0">
                <a:solidFill>
                  <a:srgbClr val="00FF00"/>
                </a:solidFill>
                <a:prstDash val="solid"/>
                <a:round/>
                <a:headEnd/>
                <a:tailEnd/>
              </a:ln>
            </p:spPr>
            <p:txBody>
              <a:bodyPr/>
              <a:lstStyle/>
              <a:p>
                <a:endParaRPr lang="en-US"/>
              </a:p>
            </p:txBody>
          </p:sp>
          <p:sp>
            <p:nvSpPr>
              <p:cNvPr id="22841" name="Freeform 168"/>
              <p:cNvSpPr>
                <a:spLocks/>
              </p:cNvSpPr>
              <p:nvPr/>
            </p:nvSpPr>
            <p:spPr bwMode="auto">
              <a:xfrm>
                <a:off x="1148" y="814"/>
                <a:ext cx="48" cy="38"/>
              </a:xfrm>
              <a:custGeom>
                <a:avLst/>
                <a:gdLst>
                  <a:gd name="T0" fmla="*/ 1 w 192"/>
                  <a:gd name="T1" fmla="*/ 3 h 155"/>
                  <a:gd name="T2" fmla="*/ 0 w 192"/>
                  <a:gd name="T3" fmla="*/ 6 h 155"/>
                  <a:gd name="T4" fmla="*/ 0 w 192"/>
                  <a:gd name="T5" fmla="*/ 8 h 155"/>
                  <a:gd name="T6" fmla="*/ 2 w 192"/>
                  <a:gd name="T7" fmla="*/ 9 h 155"/>
                  <a:gd name="T8" fmla="*/ 5 w 192"/>
                  <a:gd name="T9" fmla="*/ 9 h 155"/>
                  <a:gd name="T10" fmla="*/ 6 w 192"/>
                  <a:gd name="T11" fmla="*/ 8 h 155"/>
                  <a:gd name="T12" fmla="*/ 12 w 192"/>
                  <a:gd name="T13" fmla="*/ 0 h 155"/>
                  <a:gd name="T14" fmla="*/ 0 60000 65536"/>
                  <a:gd name="T15" fmla="*/ 0 60000 65536"/>
                  <a:gd name="T16" fmla="*/ 0 60000 65536"/>
                  <a:gd name="T17" fmla="*/ 0 60000 65536"/>
                  <a:gd name="T18" fmla="*/ 0 60000 65536"/>
                  <a:gd name="T19" fmla="*/ 0 60000 65536"/>
                  <a:gd name="T20" fmla="*/ 0 60000 65536"/>
                  <a:gd name="T21" fmla="*/ 0 w 192"/>
                  <a:gd name="T22" fmla="*/ 0 h 155"/>
                  <a:gd name="T23" fmla="*/ 192 w 192"/>
                  <a:gd name="T24" fmla="*/ 155 h 1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2" h="155">
                    <a:moveTo>
                      <a:pt x="10" y="58"/>
                    </a:moveTo>
                    <a:lnTo>
                      <a:pt x="0" y="92"/>
                    </a:lnTo>
                    <a:lnTo>
                      <a:pt x="5" y="137"/>
                    </a:lnTo>
                    <a:lnTo>
                      <a:pt x="34" y="155"/>
                    </a:lnTo>
                    <a:lnTo>
                      <a:pt x="79" y="150"/>
                    </a:lnTo>
                    <a:lnTo>
                      <a:pt x="101" y="131"/>
                    </a:lnTo>
                    <a:lnTo>
                      <a:pt x="192" y="0"/>
                    </a:lnTo>
                  </a:path>
                </a:pathLst>
              </a:custGeom>
              <a:noFill/>
              <a:ln w="0">
                <a:solidFill>
                  <a:srgbClr val="00FF00"/>
                </a:solidFill>
                <a:prstDash val="solid"/>
                <a:round/>
                <a:headEnd/>
                <a:tailEnd/>
              </a:ln>
            </p:spPr>
            <p:txBody>
              <a:bodyPr/>
              <a:lstStyle/>
              <a:p>
                <a:endParaRPr lang="en-US"/>
              </a:p>
            </p:txBody>
          </p:sp>
          <p:sp>
            <p:nvSpPr>
              <p:cNvPr id="22842" name="Freeform 169"/>
              <p:cNvSpPr>
                <a:spLocks/>
              </p:cNvSpPr>
              <p:nvPr/>
            </p:nvSpPr>
            <p:spPr bwMode="auto">
              <a:xfrm>
                <a:off x="1169" y="828"/>
                <a:ext cx="47" cy="47"/>
              </a:xfrm>
              <a:custGeom>
                <a:avLst/>
                <a:gdLst>
                  <a:gd name="T0" fmla="*/ 0 w 189"/>
                  <a:gd name="T1" fmla="*/ 5 h 188"/>
                  <a:gd name="T2" fmla="*/ 0 w 189"/>
                  <a:gd name="T3" fmla="*/ 7 h 188"/>
                  <a:gd name="T4" fmla="*/ 0 w 189"/>
                  <a:gd name="T5" fmla="*/ 9 h 188"/>
                  <a:gd name="T6" fmla="*/ 2 w 189"/>
                  <a:gd name="T7" fmla="*/ 11 h 188"/>
                  <a:gd name="T8" fmla="*/ 6 w 189"/>
                  <a:gd name="T9" fmla="*/ 12 h 188"/>
                  <a:gd name="T10" fmla="*/ 8 w 189"/>
                  <a:gd name="T11" fmla="*/ 10 h 188"/>
                  <a:gd name="T12" fmla="*/ 12 w 189"/>
                  <a:gd name="T13" fmla="*/ 0 h 188"/>
                  <a:gd name="T14" fmla="*/ 0 60000 65536"/>
                  <a:gd name="T15" fmla="*/ 0 60000 65536"/>
                  <a:gd name="T16" fmla="*/ 0 60000 65536"/>
                  <a:gd name="T17" fmla="*/ 0 60000 65536"/>
                  <a:gd name="T18" fmla="*/ 0 60000 65536"/>
                  <a:gd name="T19" fmla="*/ 0 60000 65536"/>
                  <a:gd name="T20" fmla="*/ 0 60000 65536"/>
                  <a:gd name="T21" fmla="*/ 0 w 189"/>
                  <a:gd name="T22" fmla="*/ 0 h 188"/>
                  <a:gd name="T23" fmla="*/ 189 w 189"/>
                  <a:gd name="T24" fmla="*/ 188 h 1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188">
                    <a:moveTo>
                      <a:pt x="7" y="84"/>
                    </a:moveTo>
                    <a:lnTo>
                      <a:pt x="0" y="120"/>
                    </a:lnTo>
                    <a:lnTo>
                      <a:pt x="7" y="143"/>
                    </a:lnTo>
                    <a:lnTo>
                      <a:pt x="32" y="179"/>
                    </a:lnTo>
                    <a:lnTo>
                      <a:pt x="92" y="188"/>
                    </a:lnTo>
                    <a:lnTo>
                      <a:pt x="130" y="162"/>
                    </a:lnTo>
                    <a:lnTo>
                      <a:pt x="189" y="0"/>
                    </a:lnTo>
                  </a:path>
                </a:pathLst>
              </a:custGeom>
              <a:noFill/>
              <a:ln w="0">
                <a:solidFill>
                  <a:srgbClr val="00FF00"/>
                </a:solidFill>
                <a:prstDash val="solid"/>
                <a:round/>
                <a:headEnd/>
                <a:tailEnd/>
              </a:ln>
            </p:spPr>
            <p:txBody>
              <a:bodyPr/>
              <a:lstStyle/>
              <a:p>
                <a:endParaRPr lang="en-US"/>
              </a:p>
            </p:txBody>
          </p:sp>
          <p:sp>
            <p:nvSpPr>
              <p:cNvPr id="22843" name="Freeform 170"/>
              <p:cNvSpPr>
                <a:spLocks/>
              </p:cNvSpPr>
              <p:nvPr/>
            </p:nvSpPr>
            <p:spPr bwMode="auto">
              <a:xfrm>
                <a:off x="1202" y="831"/>
                <a:ext cx="36" cy="59"/>
              </a:xfrm>
              <a:custGeom>
                <a:avLst/>
                <a:gdLst>
                  <a:gd name="T0" fmla="*/ 0 w 145"/>
                  <a:gd name="T1" fmla="*/ 9 h 238"/>
                  <a:gd name="T2" fmla="*/ 0 w 145"/>
                  <a:gd name="T3" fmla="*/ 12 h 238"/>
                  <a:gd name="T4" fmla="*/ 0 w 145"/>
                  <a:gd name="T5" fmla="*/ 14 h 238"/>
                  <a:gd name="T6" fmla="*/ 3 w 145"/>
                  <a:gd name="T7" fmla="*/ 15 h 238"/>
                  <a:gd name="T8" fmla="*/ 5 w 145"/>
                  <a:gd name="T9" fmla="*/ 13 h 238"/>
                  <a:gd name="T10" fmla="*/ 6 w 145"/>
                  <a:gd name="T11" fmla="*/ 11 h 238"/>
                  <a:gd name="T12" fmla="*/ 9 w 145"/>
                  <a:gd name="T13" fmla="*/ 0 h 238"/>
                  <a:gd name="T14" fmla="*/ 0 60000 65536"/>
                  <a:gd name="T15" fmla="*/ 0 60000 65536"/>
                  <a:gd name="T16" fmla="*/ 0 60000 65536"/>
                  <a:gd name="T17" fmla="*/ 0 60000 65536"/>
                  <a:gd name="T18" fmla="*/ 0 60000 65536"/>
                  <a:gd name="T19" fmla="*/ 0 60000 65536"/>
                  <a:gd name="T20" fmla="*/ 0 60000 65536"/>
                  <a:gd name="T21" fmla="*/ 0 w 145"/>
                  <a:gd name="T22" fmla="*/ 0 h 238"/>
                  <a:gd name="T23" fmla="*/ 145 w 145"/>
                  <a:gd name="T24" fmla="*/ 238 h 2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5" h="238">
                    <a:moveTo>
                      <a:pt x="2" y="153"/>
                    </a:moveTo>
                    <a:lnTo>
                      <a:pt x="0" y="197"/>
                    </a:lnTo>
                    <a:lnTo>
                      <a:pt x="7" y="225"/>
                    </a:lnTo>
                    <a:lnTo>
                      <a:pt x="49" y="238"/>
                    </a:lnTo>
                    <a:lnTo>
                      <a:pt x="85" y="212"/>
                    </a:lnTo>
                    <a:lnTo>
                      <a:pt x="94" y="178"/>
                    </a:lnTo>
                    <a:lnTo>
                      <a:pt x="145" y="0"/>
                    </a:lnTo>
                  </a:path>
                </a:pathLst>
              </a:custGeom>
              <a:noFill/>
              <a:ln w="0">
                <a:solidFill>
                  <a:srgbClr val="00FF00"/>
                </a:solidFill>
                <a:prstDash val="solid"/>
                <a:round/>
                <a:headEnd/>
                <a:tailEnd/>
              </a:ln>
            </p:spPr>
            <p:txBody>
              <a:bodyPr/>
              <a:lstStyle/>
              <a:p>
                <a:endParaRPr lang="en-US"/>
              </a:p>
            </p:txBody>
          </p:sp>
          <p:sp>
            <p:nvSpPr>
              <p:cNvPr id="22844" name="Freeform 171"/>
              <p:cNvSpPr>
                <a:spLocks/>
              </p:cNvSpPr>
              <p:nvPr/>
            </p:nvSpPr>
            <p:spPr bwMode="auto">
              <a:xfrm>
                <a:off x="1224" y="836"/>
                <a:ext cx="28" cy="63"/>
              </a:xfrm>
              <a:custGeom>
                <a:avLst/>
                <a:gdLst>
                  <a:gd name="T0" fmla="*/ 0 w 114"/>
                  <a:gd name="T1" fmla="*/ 12 h 250"/>
                  <a:gd name="T2" fmla="*/ 0 w 114"/>
                  <a:gd name="T3" fmla="*/ 14 h 250"/>
                  <a:gd name="T4" fmla="*/ 1 w 114"/>
                  <a:gd name="T5" fmla="*/ 15 h 250"/>
                  <a:gd name="T6" fmla="*/ 4 w 114"/>
                  <a:gd name="T7" fmla="*/ 16 h 250"/>
                  <a:gd name="T8" fmla="*/ 6 w 114"/>
                  <a:gd name="T9" fmla="*/ 14 h 250"/>
                  <a:gd name="T10" fmla="*/ 6 w 114"/>
                  <a:gd name="T11" fmla="*/ 11 h 250"/>
                  <a:gd name="T12" fmla="*/ 7 w 114"/>
                  <a:gd name="T13" fmla="*/ 0 h 250"/>
                  <a:gd name="T14" fmla="*/ 0 60000 65536"/>
                  <a:gd name="T15" fmla="*/ 0 60000 65536"/>
                  <a:gd name="T16" fmla="*/ 0 60000 65536"/>
                  <a:gd name="T17" fmla="*/ 0 60000 65536"/>
                  <a:gd name="T18" fmla="*/ 0 60000 65536"/>
                  <a:gd name="T19" fmla="*/ 0 60000 65536"/>
                  <a:gd name="T20" fmla="*/ 0 60000 65536"/>
                  <a:gd name="T21" fmla="*/ 0 w 114"/>
                  <a:gd name="T22" fmla="*/ 0 h 250"/>
                  <a:gd name="T23" fmla="*/ 114 w 114"/>
                  <a:gd name="T24" fmla="*/ 250 h 2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4" h="250">
                    <a:moveTo>
                      <a:pt x="0" y="184"/>
                    </a:moveTo>
                    <a:lnTo>
                      <a:pt x="6" y="218"/>
                    </a:lnTo>
                    <a:lnTo>
                      <a:pt x="21" y="244"/>
                    </a:lnTo>
                    <a:lnTo>
                      <a:pt x="69" y="250"/>
                    </a:lnTo>
                    <a:lnTo>
                      <a:pt x="99" y="226"/>
                    </a:lnTo>
                    <a:lnTo>
                      <a:pt x="106" y="175"/>
                    </a:lnTo>
                    <a:lnTo>
                      <a:pt x="114" y="0"/>
                    </a:lnTo>
                  </a:path>
                </a:pathLst>
              </a:custGeom>
              <a:noFill/>
              <a:ln w="0">
                <a:solidFill>
                  <a:srgbClr val="00FF00"/>
                </a:solidFill>
                <a:prstDash val="solid"/>
                <a:round/>
                <a:headEnd/>
                <a:tailEnd/>
              </a:ln>
            </p:spPr>
            <p:txBody>
              <a:bodyPr/>
              <a:lstStyle/>
              <a:p>
                <a:endParaRPr lang="en-US"/>
              </a:p>
            </p:txBody>
          </p:sp>
          <p:sp>
            <p:nvSpPr>
              <p:cNvPr id="22845" name="Freeform 172"/>
              <p:cNvSpPr>
                <a:spLocks/>
              </p:cNvSpPr>
              <p:nvPr/>
            </p:nvSpPr>
            <p:spPr bwMode="auto">
              <a:xfrm>
                <a:off x="1249" y="886"/>
                <a:ext cx="26" cy="12"/>
              </a:xfrm>
              <a:custGeom>
                <a:avLst/>
                <a:gdLst>
                  <a:gd name="T0" fmla="*/ 0 w 104"/>
                  <a:gd name="T1" fmla="*/ 0 h 47"/>
                  <a:gd name="T2" fmla="*/ 1 w 104"/>
                  <a:gd name="T3" fmla="*/ 2 h 47"/>
                  <a:gd name="T4" fmla="*/ 3 w 104"/>
                  <a:gd name="T5" fmla="*/ 3 h 47"/>
                  <a:gd name="T6" fmla="*/ 5 w 104"/>
                  <a:gd name="T7" fmla="*/ 3 h 47"/>
                  <a:gd name="T8" fmla="*/ 7 w 104"/>
                  <a:gd name="T9" fmla="*/ 2 h 47"/>
                  <a:gd name="T10" fmla="*/ 0 60000 65536"/>
                  <a:gd name="T11" fmla="*/ 0 60000 65536"/>
                  <a:gd name="T12" fmla="*/ 0 60000 65536"/>
                  <a:gd name="T13" fmla="*/ 0 60000 65536"/>
                  <a:gd name="T14" fmla="*/ 0 60000 65536"/>
                  <a:gd name="T15" fmla="*/ 0 w 104"/>
                  <a:gd name="T16" fmla="*/ 0 h 47"/>
                  <a:gd name="T17" fmla="*/ 104 w 104"/>
                  <a:gd name="T18" fmla="*/ 47 h 47"/>
                </a:gdLst>
                <a:ahLst/>
                <a:cxnLst>
                  <a:cxn ang="T10">
                    <a:pos x="T0" y="T1"/>
                  </a:cxn>
                  <a:cxn ang="T11">
                    <a:pos x="T2" y="T3"/>
                  </a:cxn>
                  <a:cxn ang="T12">
                    <a:pos x="T4" y="T5"/>
                  </a:cxn>
                  <a:cxn ang="T13">
                    <a:pos x="T6" y="T7"/>
                  </a:cxn>
                  <a:cxn ang="T14">
                    <a:pos x="T8" y="T9"/>
                  </a:cxn>
                </a:cxnLst>
                <a:rect l="T15" t="T16" r="T17" b="T18"/>
                <a:pathLst>
                  <a:path w="104" h="47">
                    <a:moveTo>
                      <a:pt x="0" y="0"/>
                    </a:moveTo>
                    <a:lnTo>
                      <a:pt x="15" y="37"/>
                    </a:lnTo>
                    <a:lnTo>
                      <a:pt x="38" y="47"/>
                    </a:lnTo>
                    <a:lnTo>
                      <a:pt x="83" y="43"/>
                    </a:lnTo>
                    <a:lnTo>
                      <a:pt x="104" y="23"/>
                    </a:lnTo>
                  </a:path>
                </a:pathLst>
              </a:custGeom>
              <a:noFill/>
              <a:ln w="0">
                <a:solidFill>
                  <a:srgbClr val="00FF00"/>
                </a:solidFill>
                <a:prstDash val="solid"/>
                <a:round/>
                <a:headEnd/>
                <a:tailEnd/>
              </a:ln>
            </p:spPr>
            <p:txBody>
              <a:bodyPr/>
              <a:lstStyle/>
              <a:p>
                <a:endParaRPr lang="en-US"/>
              </a:p>
            </p:txBody>
          </p:sp>
          <p:sp>
            <p:nvSpPr>
              <p:cNvPr id="22846" name="Freeform 173"/>
              <p:cNvSpPr>
                <a:spLocks/>
              </p:cNvSpPr>
              <p:nvPr/>
            </p:nvSpPr>
            <p:spPr bwMode="auto">
              <a:xfrm>
                <a:off x="1018" y="476"/>
                <a:ext cx="136" cy="85"/>
              </a:xfrm>
              <a:custGeom>
                <a:avLst/>
                <a:gdLst>
                  <a:gd name="T0" fmla="*/ 0 w 544"/>
                  <a:gd name="T1" fmla="*/ 0 h 340"/>
                  <a:gd name="T2" fmla="*/ 0 w 544"/>
                  <a:gd name="T3" fmla="*/ 1 h 340"/>
                  <a:gd name="T4" fmla="*/ 1 w 544"/>
                  <a:gd name="T5" fmla="*/ 4 h 340"/>
                  <a:gd name="T6" fmla="*/ 4 w 544"/>
                  <a:gd name="T7" fmla="*/ 6 h 340"/>
                  <a:gd name="T8" fmla="*/ 6 w 544"/>
                  <a:gd name="T9" fmla="*/ 8 h 340"/>
                  <a:gd name="T10" fmla="*/ 10 w 544"/>
                  <a:gd name="T11" fmla="*/ 9 h 340"/>
                  <a:gd name="T12" fmla="*/ 13 w 544"/>
                  <a:gd name="T13" fmla="*/ 11 h 340"/>
                  <a:gd name="T14" fmla="*/ 16 w 544"/>
                  <a:gd name="T15" fmla="*/ 11 h 340"/>
                  <a:gd name="T16" fmla="*/ 20 w 544"/>
                  <a:gd name="T17" fmla="*/ 12 h 340"/>
                  <a:gd name="T18" fmla="*/ 21 w 544"/>
                  <a:gd name="T19" fmla="*/ 12 h 340"/>
                  <a:gd name="T20" fmla="*/ 23 w 544"/>
                  <a:gd name="T21" fmla="*/ 14 h 340"/>
                  <a:gd name="T22" fmla="*/ 26 w 544"/>
                  <a:gd name="T23" fmla="*/ 17 h 340"/>
                  <a:gd name="T24" fmla="*/ 29 w 544"/>
                  <a:gd name="T25" fmla="*/ 19 h 340"/>
                  <a:gd name="T26" fmla="*/ 34 w 544"/>
                  <a:gd name="T27" fmla="*/ 21 h 3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44"/>
                  <a:gd name="T43" fmla="*/ 0 h 340"/>
                  <a:gd name="T44" fmla="*/ 544 w 544"/>
                  <a:gd name="T45" fmla="*/ 340 h 3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44" h="340">
                    <a:moveTo>
                      <a:pt x="0" y="0"/>
                    </a:moveTo>
                    <a:lnTo>
                      <a:pt x="0" y="23"/>
                    </a:lnTo>
                    <a:lnTo>
                      <a:pt x="7" y="61"/>
                    </a:lnTo>
                    <a:lnTo>
                      <a:pt x="60" y="105"/>
                    </a:lnTo>
                    <a:lnTo>
                      <a:pt x="103" y="124"/>
                    </a:lnTo>
                    <a:lnTo>
                      <a:pt x="156" y="146"/>
                    </a:lnTo>
                    <a:lnTo>
                      <a:pt x="203" y="167"/>
                    </a:lnTo>
                    <a:lnTo>
                      <a:pt x="251" y="183"/>
                    </a:lnTo>
                    <a:lnTo>
                      <a:pt x="315" y="188"/>
                    </a:lnTo>
                    <a:lnTo>
                      <a:pt x="346" y="188"/>
                    </a:lnTo>
                    <a:lnTo>
                      <a:pt x="369" y="225"/>
                    </a:lnTo>
                    <a:lnTo>
                      <a:pt x="423" y="267"/>
                    </a:lnTo>
                    <a:lnTo>
                      <a:pt x="470" y="308"/>
                    </a:lnTo>
                    <a:lnTo>
                      <a:pt x="544" y="340"/>
                    </a:lnTo>
                  </a:path>
                </a:pathLst>
              </a:custGeom>
              <a:noFill/>
              <a:ln w="0">
                <a:solidFill>
                  <a:srgbClr val="00FF00"/>
                </a:solidFill>
                <a:prstDash val="solid"/>
                <a:round/>
                <a:headEnd/>
                <a:tailEnd/>
              </a:ln>
            </p:spPr>
            <p:txBody>
              <a:bodyPr/>
              <a:lstStyle/>
              <a:p>
                <a:endParaRPr lang="en-US"/>
              </a:p>
            </p:txBody>
          </p:sp>
          <p:sp>
            <p:nvSpPr>
              <p:cNvPr id="22847" name="Freeform 174"/>
              <p:cNvSpPr>
                <a:spLocks/>
              </p:cNvSpPr>
              <p:nvPr/>
            </p:nvSpPr>
            <p:spPr bwMode="auto">
              <a:xfrm>
                <a:off x="1080" y="520"/>
                <a:ext cx="73" cy="49"/>
              </a:xfrm>
              <a:custGeom>
                <a:avLst/>
                <a:gdLst>
                  <a:gd name="T0" fmla="*/ 1 w 293"/>
                  <a:gd name="T1" fmla="*/ 0 h 197"/>
                  <a:gd name="T2" fmla="*/ 0 w 293"/>
                  <a:gd name="T3" fmla="*/ 0 h 197"/>
                  <a:gd name="T4" fmla="*/ 0 w 293"/>
                  <a:gd name="T5" fmla="*/ 3 h 197"/>
                  <a:gd name="T6" fmla="*/ 1 w 293"/>
                  <a:gd name="T7" fmla="*/ 7 h 197"/>
                  <a:gd name="T8" fmla="*/ 4 w 293"/>
                  <a:gd name="T9" fmla="*/ 8 h 197"/>
                  <a:gd name="T10" fmla="*/ 7 w 293"/>
                  <a:gd name="T11" fmla="*/ 9 h 197"/>
                  <a:gd name="T12" fmla="*/ 18 w 293"/>
                  <a:gd name="T13" fmla="*/ 12 h 197"/>
                  <a:gd name="T14" fmla="*/ 0 60000 65536"/>
                  <a:gd name="T15" fmla="*/ 0 60000 65536"/>
                  <a:gd name="T16" fmla="*/ 0 60000 65536"/>
                  <a:gd name="T17" fmla="*/ 0 60000 65536"/>
                  <a:gd name="T18" fmla="*/ 0 60000 65536"/>
                  <a:gd name="T19" fmla="*/ 0 60000 65536"/>
                  <a:gd name="T20" fmla="*/ 0 60000 65536"/>
                  <a:gd name="T21" fmla="*/ 0 w 293"/>
                  <a:gd name="T22" fmla="*/ 0 h 197"/>
                  <a:gd name="T23" fmla="*/ 293 w 293"/>
                  <a:gd name="T24" fmla="*/ 197 h 1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3" h="197">
                    <a:moveTo>
                      <a:pt x="19" y="0"/>
                    </a:moveTo>
                    <a:lnTo>
                      <a:pt x="0" y="0"/>
                    </a:lnTo>
                    <a:lnTo>
                      <a:pt x="0" y="45"/>
                    </a:lnTo>
                    <a:lnTo>
                      <a:pt x="19" y="112"/>
                    </a:lnTo>
                    <a:lnTo>
                      <a:pt x="67" y="135"/>
                    </a:lnTo>
                    <a:lnTo>
                      <a:pt x="111" y="154"/>
                    </a:lnTo>
                    <a:lnTo>
                      <a:pt x="293" y="197"/>
                    </a:lnTo>
                  </a:path>
                </a:pathLst>
              </a:custGeom>
              <a:noFill/>
              <a:ln w="0">
                <a:solidFill>
                  <a:srgbClr val="00FF00"/>
                </a:solidFill>
                <a:prstDash val="solid"/>
                <a:round/>
                <a:headEnd/>
                <a:tailEnd/>
              </a:ln>
            </p:spPr>
            <p:txBody>
              <a:bodyPr/>
              <a:lstStyle/>
              <a:p>
                <a:endParaRPr lang="en-US"/>
              </a:p>
            </p:txBody>
          </p:sp>
          <p:sp>
            <p:nvSpPr>
              <p:cNvPr id="22848" name="Freeform 175"/>
              <p:cNvSpPr>
                <a:spLocks/>
              </p:cNvSpPr>
              <p:nvPr/>
            </p:nvSpPr>
            <p:spPr bwMode="auto">
              <a:xfrm>
                <a:off x="1107" y="561"/>
                <a:ext cx="74" cy="38"/>
              </a:xfrm>
              <a:custGeom>
                <a:avLst/>
                <a:gdLst>
                  <a:gd name="T0" fmla="*/ 2 w 296"/>
                  <a:gd name="T1" fmla="*/ 0 h 152"/>
                  <a:gd name="T2" fmla="*/ 1 w 296"/>
                  <a:gd name="T3" fmla="*/ 0 h 152"/>
                  <a:gd name="T4" fmla="*/ 0 w 296"/>
                  <a:gd name="T5" fmla="*/ 2 h 152"/>
                  <a:gd name="T6" fmla="*/ 0 w 296"/>
                  <a:gd name="T7" fmla="*/ 5 h 152"/>
                  <a:gd name="T8" fmla="*/ 2 w 296"/>
                  <a:gd name="T9" fmla="*/ 6 h 152"/>
                  <a:gd name="T10" fmla="*/ 4 w 296"/>
                  <a:gd name="T11" fmla="*/ 7 h 152"/>
                  <a:gd name="T12" fmla="*/ 19 w 296"/>
                  <a:gd name="T13" fmla="*/ 10 h 152"/>
                  <a:gd name="T14" fmla="*/ 0 60000 65536"/>
                  <a:gd name="T15" fmla="*/ 0 60000 65536"/>
                  <a:gd name="T16" fmla="*/ 0 60000 65536"/>
                  <a:gd name="T17" fmla="*/ 0 60000 65536"/>
                  <a:gd name="T18" fmla="*/ 0 60000 65536"/>
                  <a:gd name="T19" fmla="*/ 0 60000 65536"/>
                  <a:gd name="T20" fmla="*/ 0 60000 65536"/>
                  <a:gd name="T21" fmla="*/ 0 w 296"/>
                  <a:gd name="T22" fmla="*/ 0 h 152"/>
                  <a:gd name="T23" fmla="*/ 296 w 296"/>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 h="152">
                    <a:moveTo>
                      <a:pt x="32" y="0"/>
                    </a:moveTo>
                    <a:lnTo>
                      <a:pt x="12" y="4"/>
                    </a:lnTo>
                    <a:lnTo>
                      <a:pt x="0" y="34"/>
                    </a:lnTo>
                    <a:lnTo>
                      <a:pt x="6" y="70"/>
                    </a:lnTo>
                    <a:lnTo>
                      <a:pt x="32" y="97"/>
                    </a:lnTo>
                    <a:lnTo>
                      <a:pt x="68" y="111"/>
                    </a:lnTo>
                    <a:lnTo>
                      <a:pt x="296" y="152"/>
                    </a:lnTo>
                  </a:path>
                </a:pathLst>
              </a:custGeom>
              <a:noFill/>
              <a:ln w="0">
                <a:solidFill>
                  <a:srgbClr val="00FF00"/>
                </a:solidFill>
                <a:prstDash val="solid"/>
                <a:round/>
                <a:headEnd/>
                <a:tailEnd/>
              </a:ln>
            </p:spPr>
            <p:txBody>
              <a:bodyPr/>
              <a:lstStyle/>
              <a:p>
                <a:endParaRPr lang="en-US"/>
              </a:p>
            </p:txBody>
          </p:sp>
          <p:sp>
            <p:nvSpPr>
              <p:cNvPr id="22849" name="Freeform 176"/>
              <p:cNvSpPr>
                <a:spLocks/>
              </p:cNvSpPr>
              <p:nvPr/>
            </p:nvSpPr>
            <p:spPr bwMode="auto">
              <a:xfrm>
                <a:off x="1124" y="592"/>
                <a:ext cx="69" cy="34"/>
              </a:xfrm>
              <a:custGeom>
                <a:avLst/>
                <a:gdLst>
                  <a:gd name="T0" fmla="*/ 3 w 277"/>
                  <a:gd name="T1" fmla="*/ 0 h 137"/>
                  <a:gd name="T2" fmla="*/ 1 w 277"/>
                  <a:gd name="T3" fmla="*/ 1 h 137"/>
                  <a:gd name="T4" fmla="*/ 0 w 277"/>
                  <a:gd name="T5" fmla="*/ 3 h 137"/>
                  <a:gd name="T6" fmla="*/ 0 w 277"/>
                  <a:gd name="T7" fmla="*/ 4 h 137"/>
                  <a:gd name="T8" fmla="*/ 1 w 277"/>
                  <a:gd name="T9" fmla="*/ 6 h 137"/>
                  <a:gd name="T10" fmla="*/ 4 w 277"/>
                  <a:gd name="T11" fmla="*/ 7 h 137"/>
                  <a:gd name="T12" fmla="*/ 17 w 277"/>
                  <a:gd name="T13" fmla="*/ 8 h 137"/>
                  <a:gd name="T14" fmla="*/ 0 60000 65536"/>
                  <a:gd name="T15" fmla="*/ 0 60000 65536"/>
                  <a:gd name="T16" fmla="*/ 0 60000 65536"/>
                  <a:gd name="T17" fmla="*/ 0 60000 65536"/>
                  <a:gd name="T18" fmla="*/ 0 60000 65536"/>
                  <a:gd name="T19" fmla="*/ 0 60000 65536"/>
                  <a:gd name="T20" fmla="*/ 0 60000 65536"/>
                  <a:gd name="T21" fmla="*/ 0 w 277"/>
                  <a:gd name="T22" fmla="*/ 0 h 137"/>
                  <a:gd name="T23" fmla="*/ 277 w 277"/>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7" h="137">
                    <a:moveTo>
                      <a:pt x="46" y="0"/>
                    </a:moveTo>
                    <a:lnTo>
                      <a:pt x="16" y="18"/>
                    </a:lnTo>
                    <a:lnTo>
                      <a:pt x="0" y="46"/>
                    </a:lnTo>
                    <a:lnTo>
                      <a:pt x="0" y="68"/>
                    </a:lnTo>
                    <a:lnTo>
                      <a:pt x="16" y="91"/>
                    </a:lnTo>
                    <a:lnTo>
                      <a:pt x="68" y="112"/>
                    </a:lnTo>
                    <a:lnTo>
                      <a:pt x="277" y="137"/>
                    </a:lnTo>
                  </a:path>
                </a:pathLst>
              </a:custGeom>
              <a:noFill/>
              <a:ln w="0">
                <a:solidFill>
                  <a:srgbClr val="00FF00"/>
                </a:solidFill>
                <a:prstDash val="solid"/>
                <a:round/>
                <a:headEnd/>
                <a:tailEnd/>
              </a:ln>
            </p:spPr>
            <p:txBody>
              <a:bodyPr/>
              <a:lstStyle/>
              <a:p>
                <a:endParaRPr lang="en-US"/>
              </a:p>
            </p:txBody>
          </p:sp>
          <p:sp>
            <p:nvSpPr>
              <p:cNvPr id="22850" name="Freeform 177"/>
              <p:cNvSpPr>
                <a:spLocks/>
              </p:cNvSpPr>
              <p:nvPr/>
            </p:nvSpPr>
            <p:spPr bwMode="auto">
              <a:xfrm>
                <a:off x="1143" y="623"/>
                <a:ext cx="50" cy="27"/>
              </a:xfrm>
              <a:custGeom>
                <a:avLst/>
                <a:gdLst>
                  <a:gd name="T0" fmla="*/ 3 w 200"/>
                  <a:gd name="T1" fmla="*/ 0 h 107"/>
                  <a:gd name="T2" fmla="*/ 1 w 200"/>
                  <a:gd name="T3" fmla="*/ 2 h 107"/>
                  <a:gd name="T4" fmla="*/ 0 w 200"/>
                  <a:gd name="T5" fmla="*/ 4 h 107"/>
                  <a:gd name="T6" fmla="*/ 1 w 200"/>
                  <a:gd name="T7" fmla="*/ 6 h 107"/>
                  <a:gd name="T8" fmla="*/ 3 w 200"/>
                  <a:gd name="T9" fmla="*/ 6 h 107"/>
                  <a:gd name="T10" fmla="*/ 13 w 200"/>
                  <a:gd name="T11" fmla="*/ 7 h 107"/>
                  <a:gd name="T12" fmla="*/ 0 60000 65536"/>
                  <a:gd name="T13" fmla="*/ 0 60000 65536"/>
                  <a:gd name="T14" fmla="*/ 0 60000 65536"/>
                  <a:gd name="T15" fmla="*/ 0 60000 65536"/>
                  <a:gd name="T16" fmla="*/ 0 60000 65536"/>
                  <a:gd name="T17" fmla="*/ 0 60000 65536"/>
                  <a:gd name="T18" fmla="*/ 0 w 200"/>
                  <a:gd name="T19" fmla="*/ 0 h 107"/>
                  <a:gd name="T20" fmla="*/ 200 w 200"/>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200" h="107">
                    <a:moveTo>
                      <a:pt x="49" y="0"/>
                    </a:moveTo>
                    <a:lnTo>
                      <a:pt x="15" y="27"/>
                    </a:lnTo>
                    <a:lnTo>
                      <a:pt x="0" y="57"/>
                    </a:lnTo>
                    <a:lnTo>
                      <a:pt x="15" y="87"/>
                    </a:lnTo>
                    <a:lnTo>
                      <a:pt x="44" y="100"/>
                    </a:lnTo>
                    <a:lnTo>
                      <a:pt x="200" y="107"/>
                    </a:lnTo>
                  </a:path>
                </a:pathLst>
              </a:custGeom>
              <a:noFill/>
              <a:ln w="0">
                <a:solidFill>
                  <a:srgbClr val="00FF00"/>
                </a:solidFill>
                <a:prstDash val="solid"/>
                <a:round/>
                <a:headEnd/>
                <a:tailEnd/>
              </a:ln>
            </p:spPr>
            <p:txBody>
              <a:bodyPr/>
              <a:lstStyle/>
              <a:p>
                <a:endParaRPr lang="en-US"/>
              </a:p>
            </p:txBody>
          </p:sp>
          <p:sp>
            <p:nvSpPr>
              <p:cNvPr id="22851" name="Freeform 178"/>
              <p:cNvSpPr>
                <a:spLocks/>
              </p:cNvSpPr>
              <p:nvPr/>
            </p:nvSpPr>
            <p:spPr bwMode="auto">
              <a:xfrm>
                <a:off x="1141" y="648"/>
                <a:ext cx="47" cy="22"/>
              </a:xfrm>
              <a:custGeom>
                <a:avLst/>
                <a:gdLst>
                  <a:gd name="T0" fmla="*/ 5 w 187"/>
                  <a:gd name="T1" fmla="*/ 0 h 88"/>
                  <a:gd name="T2" fmla="*/ 2 w 187"/>
                  <a:gd name="T3" fmla="*/ 1 h 88"/>
                  <a:gd name="T4" fmla="*/ 0 w 187"/>
                  <a:gd name="T5" fmla="*/ 1 h 88"/>
                  <a:gd name="T6" fmla="*/ 0 w 187"/>
                  <a:gd name="T7" fmla="*/ 4 h 88"/>
                  <a:gd name="T8" fmla="*/ 3 w 187"/>
                  <a:gd name="T9" fmla="*/ 6 h 88"/>
                  <a:gd name="T10" fmla="*/ 12 w 187"/>
                  <a:gd name="T11" fmla="*/ 6 h 88"/>
                  <a:gd name="T12" fmla="*/ 0 60000 65536"/>
                  <a:gd name="T13" fmla="*/ 0 60000 65536"/>
                  <a:gd name="T14" fmla="*/ 0 60000 65536"/>
                  <a:gd name="T15" fmla="*/ 0 60000 65536"/>
                  <a:gd name="T16" fmla="*/ 0 60000 65536"/>
                  <a:gd name="T17" fmla="*/ 0 60000 65536"/>
                  <a:gd name="T18" fmla="*/ 0 w 187"/>
                  <a:gd name="T19" fmla="*/ 0 h 88"/>
                  <a:gd name="T20" fmla="*/ 187 w 187"/>
                  <a:gd name="T21" fmla="*/ 88 h 88"/>
                </a:gdLst>
                <a:ahLst/>
                <a:cxnLst>
                  <a:cxn ang="T12">
                    <a:pos x="T0" y="T1"/>
                  </a:cxn>
                  <a:cxn ang="T13">
                    <a:pos x="T2" y="T3"/>
                  </a:cxn>
                  <a:cxn ang="T14">
                    <a:pos x="T4" y="T5"/>
                  </a:cxn>
                  <a:cxn ang="T15">
                    <a:pos x="T6" y="T7"/>
                  </a:cxn>
                  <a:cxn ang="T16">
                    <a:pos x="T8" y="T9"/>
                  </a:cxn>
                  <a:cxn ang="T17">
                    <a:pos x="T10" y="T11"/>
                  </a:cxn>
                </a:cxnLst>
                <a:rect l="T18" t="T19" r="T20" b="T21"/>
                <a:pathLst>
                  <a:path w="187" h="88">
                    <a:moveTo>
                      <a:pt x="75" y="0"/>
                    </a:moveTo>
                    <a:lnTo>
                      <a:pt x="23" y="7"/>
                    </a:lnTo>
                    <a:lnTo>
                      <a:pt x="0" y="21"/>
                    </a:lnTo>
                    <a:lnTo>
                      <a:pt x="3" y="69"/>
                    </a:lnTo>
                    <a:lnTo>
                      <a:pt x="46" y="86"/>
                    </a:lnTo>
                    <a:lnTo>
                      <a:pt x="187" y="88"/>
                    </a:lnTo>
                  </a:path>
                </a:pathLst>
              </a:custGeom>
              <a:noFill/>
              <a:ln w="0">
                <a:solidFill>
                  <a:srgbClr val="00FF00"/>
                </a:solidFill>
                <a:prstDash val="solid"/>
                <a:round/>
                <a:headEnd/>
                <a:tailEnd/>
              </a:ln>
            </p:spPr>
            <p:txBody>
              <a:bodyPr/>
              <a:lstStyle/>
              <a:p>
                <a:endParaRPr lang="en-US"/>
              </a:p>
            </p:txBody>
          </p:sp>
          <p:sp>
            <p:nvSpPr>
              <p:cNvPr id="22852" name="Freeform 179"/>
              <p:cNvSpPr>
                <a:spLocks/>
              </p:cNvSpPr>
              <p:nvPr/>
            </p:nvSpPr>
            <p:spPr bwMode="auto">
              <a:xfrm>
                <a:off x="1144" y="671"/>
                <a:ext cx="46" cy="23"/>
              </a:xfrm>
              <a:custGeom>
                <a:avLst/>
                <a:gdLst>
                  <a:gd name="T0" fmla="*/ 3 w 183"/>
                  <a:gd name="T1" fmla="*/ 0 h 92"/>
                  <a:gd name="T2" fmla="*/ 2 w 183"/>
                  <a:gd name="T3" fmla="*/ 1 h 92"/>
                  <a:gd name="T4" fmla="*/ 0 w 183"/>
                  <a:gd name="T5" fmla="*/ 2 h 92"/>
                  <a:gd name="T6" fmla="*/ 0 w 183"/>
                  <a:gd name="T7" fmla="*/ 3 h 92"/>
                  <a:gd name="T8" fmla="*/ 2 w 183"/>
                  <a:gd name="T9" fmla="*/ 5 h 92"/>
                  <a:gd name="T10" fmla="*/ 12 w 183"/>
                  <a:gd name="T11" fmla="*/ 6 h 92"/>
                  <a:gd name="T12" fmla="*/ 0 60000 65536"/>
                  <a:gd name="T13" fmla="*/ 0 60000 65536"/>
                  <a:gd name="T14" fmla="*/ 0 60000 65536"/>
                  <a:gd name="T15" fmla="*/ 0 60000 65536"/>
                  <a:gd name="T16" fmla="*/ 0 60000 65536"/>
                  <a:gd name="T17" fmla="*/ 0 60000 65536"/>
                  <a:gd name="T18" fmla="*/ 0 w 183"/>
                  <a:gd name="T19" fmla="*/ 0 h 92"/>
                  <a:gd name="T20" fmla="*/ 183 w 183"/>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83" h="92">
                    <a:moveTo>
                      <a:pt x="39" y="0"/>
                    </a:moveTo>
                    <a:lnTo>
                      <a:pt x="22" y="7"/>
                    </a:lnTo>
                    <a:lnTo>
                      <a:pt x="0" y="31"/>
                    </a:lnTo>
                    <a:lnTo>
                      <a:pt x="0" y="58"/>
                    </a:lnTo>
                    <a:lnTo>
                      <a:pt x="34" y="83"/>
                    </a:lnTo>
                    <a:lnTo>
                      <a:pt x="183" y="92"/>
                    </a:lnTo>
                  </a:path>
                </a:pathLst>
              </a:custGeom>
              <a:noFill/>
              <a:ln w="0">
                <a:solidFill>
                  <a:srgbClr val="00FF00"/>
                </a:solidFill>
                <a:prstDash val="solid"/>
                <a:round/>
                <a:headEnd/>
                <a:tailEnd/>
              </a:ln>
            </p:spPr>
            <p:txBody>
              <a:bodyPr/>
              <a:lstStyle/>
              <a:p>
                <a:endParaRPr lang="en-US"/>
              </a:p>
            </p:txBody>
          </p:sp>
          <p:sp>
            <p:nvSpPr>
              <p:cNvPr id="22853" name="Freeform 180"/>
              <p:cNvSpPr>
                <a:spLocks/>
              </p:cNvSpPr>
              <p:nvPr/>
            </p:nvSpPr>
            <p:spPr bwMode="auto">
              <a:xfrm>
                <a:off x="1143" y="693"/>
                <a:ext cx="43" cy="22"/>
              </a:xfrm>
              <a:custGeom>
                <a:avLst/>
                <a:gdLst>
                  <a:gd name="T0" fmla="*/ 3 w 173"/>
                  <a:gd name="T1" fmla="*/ 0 h 85"/>
                  <a:gd name="T2" fmla="*/ 1 w 173"/>
                  <a:gd name="T3" fmla="*/ 1 h 85"/>
                  <a:gd name="T4" fmla="*/ 0 w 173"/>
                  <a:gd name="T5" fmla="*/ 3 h 85"/>
                  <a:gd name="T6" fmla="*/ 1 w 173"/>
                  <a:gd name="T7" fmla="*/ 5 h 85"/>
                  <a:gd name="T8" fmla="*/ 2 w 173"/>
                  <a:gd name="T9" fmla="*/ 6 h 85"/>
                  <a:gd name="T10" fmla="*/ 11 w 173"/>
                  <a:gd name="T11" fmla="*/ 6 h 85"/>
                  <a:gd name="T12" fmla="*/ 0 60000 65536"/>
                  <a:gd name="T13" fmla="*/ 0 60000 65536"/>
                  <a:gd name="T14" fmla="*/ 0 60000 65536"/>
                  <a:gd name="T15" fmla="*/ 0 60000 65536"/>
                  <a:gd name="T16" fmla="*/ 0 60000 65536"/>
                  <a:gd name="T17" fmla="*/ 0 60000 65536"/>
                  <a:gd name="T18" fmla="*/ 0 w 173"/>
                  <a:gd name="T19" fmla="*/ 0 h 85"/>
                  <a:gd name="T20" fmla="*/ 173 w 173"/>
                  <a:gd name="T21" fmla="*/ 85 h 85"/>
                </a:gdLst>
                <a:ahLst/>
                <a:cxnLst>
                  <a:cxn ang="T12">
                    <a:pos x="T0" y="T1"/>
                  </a:cxn>
                  <a:cxn ang="T13">
                    <a:pos x="T2" y="T3"/>
                  </a:cxn>
                  <a:cxn ang="T14">
                    <a:pos x="T4" y="T5"/>
                  </a:cxn>
                  <a:cxn ang="T15">
                    <a:pos x="T6" y="T7"/>
                  </a:cxn>
                  <a:cxn ang="T16">
                    <a:pos x="T8" y="T9"/>
                  </a:cxn>
                  <a:cxn ang="T17">
                    <a:pos x="T10" y="T11"/>
                  </a:cxn>
                </a:cxnLst>
                <a:rect l="T18" t="T19" r="T20" b="T21"/>
                <a:pathLst>
                  <a:path w="173" h="85">
                    <a:moveTo>
                      <a:pt x="54" y="0"/>
                    </a:moveTo>
                    <a:lnTo>
                      <a:pt x="17" y="14"/>
                    </a:lnTo>
                    <a:lnTo>
                      <a:pt x="0" y="51"/>
                    </a:lnTo>
                    <a:lnTo>
                      <a:pt x="17" y="74"/>
                    </a:lnTo>
                    <a:lnTo>
                      <a:pt x="39" y="85"/>
                    </a:lnTo>
                    <a:lnTo>
                      <a:pt x="173" y="85"/>
                    </a:lnTo>
                  </a:path>
                </a:pathLst>
              </a:custGeom>
              <a:noFill/>
              <a:ln w="0">
                <a:solidFill>
                  <a:srgbClr val="00FF00"/>
                </a:solidFill>
                <a:prstDash val="solid"/>
                <a:round/>
                <a:headEnd/>
                <a:tailEnd/>
              </a:ln>
            </p:spPr>
            <p:txBody>
              <a:bodyPr/>
              <a:lstStyle/>
              <a:p>
                <a:endParaRPr lang="en-US"/>
              </a:p>
            </p:txBody>
          </p:sp>
          <p:sp>
            <p:nvSpPr>
              <p:cNvPr id="22854" name="Freeform 181"/>
              <p:cNvSpPr>
                <a:spLocks/>
              </p:cNvSpPr>
              <p:nvPr/>
            </p:nvSpPr>
            <p:spPr bwMode="auto">
              <a:xfrm>
                <a:off x="1143" y="716"/>
                <a:ext cx="44" cy="20"/>
              </a:xfrm>
              <a:custGeom>
                <a:avLst/>
                <a:gdLst>
                  <a:gd name="T0" fmla="*/ 4 w 175"/>
                  <a:gd name="T1" fmla="*/ 0 h 83"/>
                  <a:gd name="T2" fmla="*/ 2 w 175"/>
                  <a:gd name="T3" fmla="*/ 1 h 83"/>
                  <a:gd name="T4" fmla="*/ 0 w 175"/>
                  <a:gd name="T5" fmla="*/ 3 h 83"/>
                  <a:gd name="T6" fmla="*/ 1 w 175"/>
                  <a:gd name="T7" fmla="*/ 4 h 83"/>
                  <a:gd name="T8" fmla="*/ 4 w 175"/>
                  <a:gd name="T9" fmla="*/ 5 h 83"/>
                  <a:gd name="T10" fmla="*/ 11 w 175"/>
                  <a:gd name="T11" fmla="*/ 4 h 83"/>
                  <a:gd name="T12" fmla="*/ 0 60000 65536"/>
                  <a:gd name="T13" fmla="*/ 0 60000 65536"/>
                  <a:gd name="T14" fmla="*/ 0 60000 65536"/>
                  <a:gd name="T15" fmla="*/ 0 60000 65536"/>
                  <a:gd name="T16" fmla="*/ 0 60000 65536"/>
                  <a:gd name="T17" fmla="*/ 0 60000 65536"/>
                  <a:gd name="T18" fmla="*/ 0 w 175"/>
                  <a:gd name="T19" fmla="*/ 0 h 83"/>
                  <a:gd name="T20" fmla="*/ 175 w 175"/>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175" h="83">
                    <a:moveTo>
                      <a:pt x="56" y="0"/>
                    </a:moveTo>
                    <a:lnTo>
                      <a:pt x="23" y="14"/>
                    </a:lnTo>
                    <a:lnTo>
                      <a:pt x="0" y="47"/>
                    </a:lnTo>
                    <a:lnTo>
                      <a:pt x="10" y="74"/>
                    </a:lnTo>
                    <a:lnTo>
                      <a:pt x="58" y="83"/>
                    </a:lnTo>
                    <a:lnTo>
                      <a:pt x="175" y="73"/>
                    </a:lnTo>
                  </a:path>
                </a:pathLst>
              </a:custGeom>
              <a:noFill/>
              <a:ln w="0">
                <a:solidFill>
                  <a:srgbClr val="00FF00"/>
                </a:solidFill>
                <a:prstDash val="solid"/>
                <a:round/>
                <a:headEnd/>
                <a:tailEnd/>
              </a:ln>
            </p:spPr>
            <p:txBody>
              <a:bodyPr/>
              <a:lstStyle/>
              <a:p>
                <a:endParaRPr lang="en-US"/>
              </a:p>
            </p:txBody>
          </p:sp>
          <p:sp>
            <p:nvSpPr>
              <p:cNvPr id="22855" name="Freeform 182"/>
              <p:cNvSpPr>
                <a:spLocks/>
              </p:cNvSpPr>
              <p:nvPr/>
            </p:nvSpPr>
            <p:spPr bwMode="auto">
              <a:xfrm>
                <a:off x="1148" y="738"/>
                <a:ext cx="43" cy="19"/>
              </a:xfrm>
              <a:custGeom>
                <a:avLst/>
                <a:gdLst>
                  <a:gd name="T0" fmla="*/ 2 w 170"/>
                  <a:gd name="T1" fmla="*/ 0 h 77"/>
                  <a:gd name="T2" fmla="*/ 1 w 170"/>
                  <a:gd name="T3" fmla="*/ 1 h 77"/>
                  <a:gd name="T4" fmla="*/ 0 w 170"/>
                  <a:gd name="T5" fmla="*/ 3 h 77"/>
                  <a:gd name="T6" fmla="*/ 2 w 170"/>
                  <a:gd name="T7" fmla="*/ 5 h 77"/>
                  <a:gd name="T8" fmla="*/ 11 w 170"/>
                  <a:gd name="T9" fmla="*/ 3 h 77"/>
                  <a:gd name="T10" fmla="*/ 0 60000 65536"/>
                  <a:gd name="T11" fmla="*/ 0 60000 65536"/>
                  <a:gd name="T12" fmla="*/ 0 60000 65536"/>
                  <a:gd name="T13" fmla="*/ 0 60000 65536"/>
                  <a:gd name="T14" fmla="*/ 0 60000 65536"/>
                  <a:gd name="T15" fmla="*/ 0 w 170"/>
                  <a:gd name="T16" fmla="*/ 0 h 77"/>
                  <a:gd name="T17" fmla="*/ 170 w 170"/>
                  <a:gd name="T18" fmla="*/ 77 h 77"/>
                </a:gdLst>
                <a:ahLst/>
                <a:cxnLst>
                  <a:cxn ang="T10">
                    <a:pos x="T0" y="T1"/>
                  </a:cxn>
                  <a:cxn ang="T11">
                    <a:pos x="T2" y="T3"/>
                  </a:cxn>
                  <a:cxn ang="T12">
                    <a:pos x="T4" y="T5"/>
                  </a:cxn>
                  <a:cxn ang="T13">
                    <a:pos x="T6" y="T7"/>
                  </a:cxn>
                  <a:cxn ang="T14">
                    <a:pos x="T8" y="T9"/>
                  </a:cxn>
                </a:cxnLst>
                <a:rect l="T15" t="T16" r="T17" b="T18"/>
                <a:pathLst>
                  <a:path w="170" h="77">
                    <a:moveTo>
                      <a:pt x="28" y="0"/>
                    </a:moveTo>
                    <a:lnTo>
                      <a:pt x="10" y="21"/>
                    </a:lnTo>
                    <a:lnTo>
                      <a:pt x="0" y="53"/>
                    </a:lnTo>
                    <a:lnTo>
                      <a:pt x="26" y="77"/>
                    </a:lnTo>
                    <a:lnTo>
                      <a:pt x="170" y="48"/>
                    </a:lnTo>
                  </a:path>
                </a:pathLst>
              </a:custGeom>
              <a:noFill/>
              <a:ln w="0">
                <a:solidFill>
                  <a:srgbClr val="00FF00"/>
                </a:solidFill>
                <a:prstDash val="solid"/>
                <a:round/>
                <a:headEnd/>
                <a:tailEnd/>
              </a:ln>
            </p:spPr>
            <p:txBody>
              <a:bodyPr/>
              <a:lstStyle/>
              <a:p>
                <a:endParaRPr lang="en-US"/>
              </a:p>
            </p:txBody>
          </p:sp>
          <p:sp>
            <p:nvSpPr>
              <p:cNvPr id="22856" name="Freeform 183"/>
              <p:cNvSpPr>
                <a:spLocks/>
              </p:cNvSpPr>
              <p:nvPr/>
            </p:nvSpPr>
            <p:spPr bwMode="auto">
              <a:xfrm>
                <a:off x="1155" y="757"/>
                <a:ext cx="42" cy="17"/>
              </a:xfrm>
              <a:custGeom>
                <a:avLst/>
                <a:gdLst>
                  <a:gd name="T0" fmla="*/ 1 w 170"/>
                  <a:gd name="T1" fmla="*/ 0 h 68"/>
                  <a:gd name="T2" fmla="*/ 0 w 170"/>
                  <a:gd name="T3" fmla="*/ 1 h 68"/>
                  <a:gd name="T4" fmla="*/ 0 w 170"/>
                  <a:gd name="T5" fmla="*/ 4 h 68"/>
                  <a:gd name="T6" fmla="*/ 3 w 170"/>
                  <a:gd name="T7" fmla="*/ 4 h 68"/>
                  <a:gd name="T8" fmla="*/ 10 w 170"/>
                  <a:gd name="T9" fmla="*/ 1 h 68"/>
                  <a:gd name="T10" fmla="*/ 0 60000 65536"/>
                  <a:gd name="T11" fmla="*/ 0 60000 65536"/>
                  <a:gd name="T12" fmla="*/ 0 60000 65536"/>
                  <a:gd name="T13" fmla="*/ 0 60000 65536"/>
                  <a:gd name="T14" fmla="*/ 0 60000 65536"/>
                  <a:gd name="T15" fmla="*/ 0 w 170"/>
                  <a:gd name="T16" fmla="*/ 0 h 68"/>
                  <a:gd name="T17" fmla="*/ 170 w 170"/>
                  <a:gd name="T18" fmla="*/ 68 h 68"/>
                </a:gdLst>
                <a:ahLst/>
                <a:cxnLst>
                  <a:cxn ang="T10">
                    <a:pos x="T0" y="T1"/>
                  </a:cxn>
                  <a:cxn ang="T11">
                    <a:pos x="T2" y="T3"/>
                  </a:cxn>
                  <a:cxn ang="T12">
                    <a:pos x="T4" y="T5"/>
                  </a:cxn>
                  <a:cxn ang="T13">
                    <a:pos x="T6" y="T7"/>
                  </a:cxn>
                  <a:cxn ang="T14">
                    <a:pos x="T8" y="T9"/>
                  </a:cxn>
                </a:cxnLst>
                <a:rect l="T15" t="T16" r="T17" b="T18"/>
                <a:pathLst>
                  <a:path w="170" h="68">
                    <a:moveTo>
                      <a:pt x="18" y="0"/>
                    </a:moveTo>
                    <a:lnTo>
                      <a:pt x="0" y="23"/>
                    </a:lnTo>
                    <a:lnTo>
                      <a:pt x="0" y="63"/>
                    </a:lnTo>
                    <a:lnTo>
                      <a:pt x="57" y="68"/>
                    </a:lnTo>
                    <a:lnTo>
                      <a:pt x="170" y="19"/>
                    </a:lnTo>
                  </a:path>
                </a:pathLst>
              </a:custGeom>
              <a:noFill/>
              <a:ln w="0">
                <a:solidFill>
                  <a:srgbClr val="00FF00"/>
                </a:solidFill>
                <a:prstDash val="solid"/>
                <a:round/>
                <a:headEnd/>
                <a:tailEnd/>
              </a:ln>
            </p:spPr>
            <p:txBody>
              <a:bodyPr/>
              <a:lstStyle/>
              <a:p>
                <a:endParaRPr lang="en-US"/>
              </a:p>
            </p:txBody>
          </p:sp>
          <p:sp>
            <p:nvSpPr>
              <p:cNvPr id="22857" name="Freeform 184"/>
              <p:cNvSpPr>
                <a:spLocks/>
              </p:cNvSpPr>
              <p:nvPr/>
            </p:nvSpPr>
            <p:spPr bwMode="auto">
              <a:xfrm>
                <a:off x="1165" y="765"/>
                <a:ext cx="43" cy="25"/>
              </a:xfrm>
              <a:custGeom>
                <a:avLst/>
                <a:gdLst>
                  <a:gd name="T0" fmla="*/ 1 w 170"/>
                  <a:gd name="T1" fmla="*/ 2 h 100"/>
                  <a:gd name="T2" fmla="*/ 0 w 170"/>
                  <a:gd name="T3" fmla="*/ 5 h 100"/>
                  <a:gd name="T4" fmla="*/ 1 w 170"/>
                  <a:gd name="T5" fmla="*/ 6 h 100"/>
                  <a:gd name="T6" fmla="*/ 3 w 170"/>
                  <a:gd name="T7" fmla="*/ 6 h 100"/>
                  <a:gd name="T8" fmla="*/ 11 w 170"/>
                  <a:gd name="T9" fmla="*/ 0 h 100"/>
                  <a:gd name="T10" fmla="*/ 0 60000 65536"/>
                  <a:gd name="T11" fmla="*/ 0 60000 65536"/>
                  <a:gd name="T12" fmla="*/ 0 60000 65536"/>
                  <a:gd name="T13" fmla="*/ 0 60000 65536"/>
                  <a:gd name="T14" fmla="*/ 0 60000 65536"/>
                  <a:gd name="T15" fmla="*/ 0 w 170"/>
                  <a:gd name="T16" fmla="*/ 0 h 100"/>
                  <a:gd name="T17" fmla="*/ 170 w 170"/>
                  <a:gd name="T18" fmla="*/ 100 h 100"/>
                </a:gdLst>
                <a:ahLst/>
                <a:cxnLst>
                  <a:cxn ang="T10">
                    <a:pos x="T0" y="T1"/>
                  </a:cxn>
                  <a:cxn ang="T11">
                    <a:pos x="T2" y="T3"/>
                  </a:cxn>
                  <a:cxn ang="T12">
                    <a:pos x="T4" y="T5"/>
                  </a:cxn>
                  <a:cxn ang="T13">
                    <a:pos x="T6" y="T7"/>
                  </a:cxn>
                  <a:cxn ang="T14">
                    <a:pos x="T8" y="T9"/>
                  </a:cxn>
                </a:cxnLst>
                <a:rect l="T15" t="T16" r="T17" b="T18"/>
                <a:pathLst>
                  <a:path w="170" h="100">
                    <a:moveTo>
                      <a:pt x="15" y="35"/>
                    </a:moveTo>
                    <a:lnTo>
                      <a:pt x="0" y="74"/>
                    </a:lnTo>
                    <a:lnTo>
                      <a:pt x="10" y="100"/>
                    </a:lnTo>
                    <a:lnTo>
                      <a:pt x="46" y="100"/>
                    </a:lnTo>
                    <a:lnTo>
                      <a:pt x="170" y="0"/>
                    </a:lnTo>
                  </a:path>
                </a:pathLst>
              </a:custGeom>
              <a:noFill/>
              <a:ln w="0">
                <a:solidFill>
                  <a:srgbClr val="00FF00"/>
                </a:solidFill>
                <a:prstDash val="solid"/>
                <a:round/>
                <a:headEnd/>
                <a:tailEnd/>
              </a:ln>
            </p:spPr>
            <p:txBody>
              <a:bodyPr/>
              <a:lstStyle/>
              <a:p>
                <a:endParaRPr lang="en-US"/>
              </a:p>
            </p:txBody>
          </p:sp>
          <p:sp>
            <p:nvSpPr>
              <p:cNvPr id="22858" name="Freeform 185"/>
              <p:cNvSpPr>
                <a:spLocks/>
              </p:cNvSpPr>
              <p:nvPr/>
            </p:nvSpPr>
            <p:spPr bwMode="auto">
              <a:xfrm>
                <a:off x="1179" y="782"/>
                <a:ext cx="35" cy="21"/>
              </a:xfrm>
              <a:custGeom>
                <a:avLst/>
                <a:gdLst>
                  <a:gd name="T0" fmla="*/ 0 w 138"/>
                  <a:gd name="T1" fmla="*/ 1 h 85"/>
                  <a:gd name="T2" fmla="*/ 0 w 138"/>
                  <a:gd name="T3" fmla="*/ 3 h 85"/>
                  <a:gd name="T4" fmla="*/ 2 w 138"/>
                  <a:gd name="T5" fmla="*/ 5 h 85"/>
                  <a:gd name="T6" fmla="*/ 4 w 138"/>
                  <a:gd name="T7" fmla="*/ 5 h 85"/>
                  <a:gd name="T8" fmla="*/ 9 w 138"/>
                  <a:gd name="T9" fmla="*/ 0 h 85"/>
                  <a:gd name="T10" fmla="*/ 0 60000 65536"/>
                  <a:gd name="T11" fmla="*/ 0 60000 65536"/>
                  <a:gd name="T12" fmla="*/ 0 60000 65536"/>
                  <a:gd name="T13" fmla="*/ 0 60000 65536"/>
                  <a:gd name="T14" fmla="*/ 0 60000 65536"/>
                  <a:gd name="T15" fmla="*/ 0 w 138"/>
                  <a:gd name="T16" fmla="*/ 0 h 85"/>
                  <a:gd name="T17" fmla="*/ 138 w 138"/>
                  <a:gd name="T18" fmla="*/ 85 h 85"/>
                </a:gdLst>
                <a:ahLst/>
                <a:cxnLst>
                  <a:cxn ang="T10">
                    <a:pos x="T0" y="T1"/>
                  </a:cxn>
                  <a:cxn ang="T11">
                    <a:pos x="T2" y="T3"/>
                  </a:cxn>
                  <a:cxn ang="T12">
                    <a:pos x="T4" y="T5"/>
                  </a:cxn>
                  <a:cxn ang="T13">
                    <a:pos x="T6" y="T7"/>
                  </a:cxn>
                  <a:cxn ang="T14">
                    <a:pos x="T8" y="T9"/>
                  </a:cxn>
                </a:cxnLst>
                <a:rect l="T15" t="T16" r="T17" b="T18"/>
                <a:pathLst>
                  <a:path w="138" h="85">
                    <a:moveTo>
                      <a:pt x="5" y="25"/>
                    </a:moveTo>
                    <a:lnTo>
                      <a:pt x="0" y="53"/>
                    </a:lnTo>
                    <a:lnTo>
                      <a:pt x="28" y="85"/>
                    </a:lnTo>
                    <a:lnTo>
                      <a:pt x="68" y="77"/>
                    </a:lnTo>
                    <a:lnTo>
                      <a:pt x="138" y="0"/>
                    </a:lnTo>
                  </a:path>
                </a:pathLst>
              </a:custGeom>
              <a:noFill/>
              <a:ln w="0">
                <a:solidFill>
                  <a:srgbClr val="00FF00"/>
                </a:solidFill>
                <a:prstDash val="solid"/>
                <a:round/>
                <a:headEnd/>
                <a:tailEnd/>
              </a:ln>
            </p:spPr>
            <p:txBody>
              <a:bodyPr/>
              <a:lstStyle/>
              <a:p>
                <a:endParaRPr lang="en-US"/>
              </a:p>
            </p:txBody>
          </p:sp>
          <p:sp>
            <p:nvSpPr>
              <p:cNvPr id="22859" name="Freeform 186"/>
              <p:cNvSpPr>
                <a:spLocks/>
              </p:cNvSpPr>
              <p:nvPr/>
            </p:nvSpPr>
            <p:spPr bwMode="auto">
              <a:xfrm>
                <a:off x="1196" y="783"/>
                <a:ext cx="31" cy="36"/>
              </a:xfrm>
              <a:custGeom>
                <a:avLst/>
                <a:gdLst>
                  <a:gd name="T0" fmla="*/ 0 w 124"/>
                  <a:gd name="T1" fmla="*/ 5 h 144"/>
                  <a:gd name="T2" fmla="*/ 0 w 124"/>
                  <a:gd name="T3" fmla="*/ 6 h 144"/>
                  <a:gd name="T4" fmla="*/ 1 w 124"/>
                  <a:gd name="T5" fmla="*/ 9 h 144"/>
                  <a:gd name="T6" fmla="*/ 3 w 124"/>
                  <a:gd name="T7" fmla="*/ 9 h 144"/>
                  <a:gd name="T8" fmla="*/ 5 w 124"/>
                  <a:gd name="T9" fmla="*/ 9 h 144"/>
                  <a:gd name="T10" fmla="*/ 8 w 124"/>
                  <a:gd name="T11" fmla="*/ 0 h 144"/>
                  <a:gd name="T12" fmla="*/ 0 60000 65536"/>
                  <a:gd name="T13" fmla="*/ 0 60000 65536"/>
                  <a:gd name="T14" fmla="*/ 0 60000 65536"/>
                  <a:gd name="T15" fmla="*/ 0 60000 65536"/>
                  <a:gd name="T16" fmla="*/ 0 60000 65536"/>
                  <a:gd name="T17" fmla="*/ 0 60000 65536"/>
                  <a:gd name="T18" fmla="*/ 0 w 124"/>
                  <a:gd name="T19" fmla="*/ 0 h 144"/>
                  <a:gd name="T20" fmla="*/ 124 w 12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24" h="144">
                    <a:moveTo>
                      <a:pt x="0" y="74"/>
                    </a:moveTo>
                    <a:lnTo>
                      <a:pt x="1" y="103"/>
                    </a:lnTo>
                    <a:lnTo>
                      <a:pt x="17" y="136"/>
                    </a:lnTo>
                    <a:lnTo>
                      <a:pt x="47" y="144"/>
                    </a:lnTo>
                    <a:lnTo>
                      <a:pt x="70" y="136"/>
                    </a:lnTo>
                    <a:lnTo>
                      <a:pt x="124" y="0"/>
                    </a:lnTo>
                  </a:path>
                </a:pathLst>
              </a:custGeom>
              <a:noFill/>
              <a:ln w="0">
                <a:solidFill>
                  <a:srgbClr val="00FF00"/>
                </a:solidFill>
                <a:prstDash val="solid"/>
                <a:round/>
                <a:headEnd/>
                <a:tailEnd/>
              </a:ln>
            </p:spPr>
            <p:txBody>
              <a:bodyPr/>
              <a:lstStyle/>
              <a:p>
                <a:endParaRPr lang="en-US"/>
              </a:p>
            </p:txBody>
          </p:sp>
          <p:sp>
            <p:nvSpPr>
              <p:cNvPr id="22860" name="Freeform 187"/>
              <p:cNvSpPr>
                <a:spLocks/>
              </p:cNvSpPr>
              <p:nvPr/>
            </p:nvSpPr>
            <p:spPr bwMode="auto">
              <a:xfrm>
                <a:off x="1215" y="799"/>
                <a:ext cx="31" cy="30"/>
              </a:xfrm>
              <a:custGeom>
                <a:avLst/>
                <a:gdLst>
                  <a:gd name="T0" fmla="*/ 0 w 124"/>
                  <a:gd name="T1" fmla="*/ 4 h 123"/>
                  <a:gd name="T2" fmla="*/ 0 w 124"/>
                  <a:gd name="T3" fmla="*/ 7 h 123"/>
                  <a:gd name="T4" fmla="*/ 4 w 124"/>
                  <a:gd name="T5" fmla="*/ 7 h 123"/>
                  <a:gd name="T6" fmla="*/ 5 w 124"/>
                  <a:gd name="T7" fmla="*/ 6 h 123"/>
                  <a:gd name="T8" fmla="*/ 8 w 124"/>
                  <a:gd name="T9" fmla="*/ 0 h 123"/>
                  <a:gd name="T10" fmla="*/ 0 60000 65536"/>
                  <a:gd name="T11" fmla="*/ 0 60000 65536"/>
                  <a:gd name="T12" fmla="*/ 0 60000 65536"/>
                  <a:gd name="T13" fmla="*/ 0 60000 65536"/>
                  <a:gd name="T14" fmla="*/ 0 60000 65536"/>
                  <a:gd name="T15" fmla="*/ 0 w 124"/>
                  <a:gd name="T16" fmla="*/ 0 h 123"/>
                  <a:gd name="T17" fmla="*/ 124 w 124"/>
                  <a:gd name="T18" fmla="*/ 123 h 123"/>
                </a:gdLst>
                <a:ahLst/>
                <a:cxnLst>
                  <a:cxn ang="T10">
                    <a:pos x="T0" y="T1"/>
                  </a:cxn>
                  <a:cxn ang="T11">
                    <a:pos x="T2" y="T3"/>
                  </a:cxn>
                  <a:cxn ang="T12">
                    <a:pos x="T4" y="T5"/>
                  </a:cxn>
                  <a:cxn ang="T13">
                    <a:pos x="T6" y="T7"/>
                  </a:cxn>
                  <a:cxn ang="T14">
                    <a:pos x="T8" y="T9"/>
                  </a:cxn>
                </a:cxnLst>
                <a:rect l="T15" t="T16" r="T17" b="T18"/>
                <a:pathLst>
                  <a:path w="124" h="123">
                    <a:moveTo>
                      <a:pt x="0" y="70"/>
                    </a:moveTo>
                    <a:lnTo>
                      <a:pt x="4" y="113"/>
                    </a:lnTo>
                    <a:lnTo>
                      <a:pt x="56" y="123"/>
                    </a:lnTo>
                    <a:lnTo>
                      <a:pt x="84" y="107"/>
                    </a:lnTo>
                    <a:lnTo>
                      <a:pt x="124" y="0"/>
                    </a:lnTo>
                  </a:path>
                </a:pathLst>
              </a:custGeom>
              <a:noFill/>
              <a:ln w="0">
                <a:solidFill>
                  <a:srgbClr val="00FF00"/>
                </a:solidFill>
                <a:prstDash val="solid"/>
                <a:round/>
                <a:headEnd/>
                <a:tailEnd/>
              </a:ln>
            </p:spPr>
            <p:txBody>
              <a:bodyPr/>
              <a:lstStyle/>
              <a:p>
                <a:endParaRPr lang="en-US"/>
              </a:p>
            </p:txBody>
          </p:sp>
          <p:sp>
            <p:nvSpPr>
              <p:cNvPr id="22861" name="Freeform 188"/>
              <p:cNvSpPr>
                <a:spLocks/>
              </p:cNvSpPr>
              <p:nvPr/>
            </p:nvSpPr>
            <p:spPr bwMode="auto">
              <a:xfrm>
                <a:off x="1236" y="802"/>
                <a:ext cx="23" cy="32"/>
              </a:xfrm>
              <a:custGeom>
                <a:avLst/>
                <a:gdLst>
                  <a:gd name="T0" fmla="*/ 1 w 94"/>
                  <a:gd name="T1" fmla="*/ 4 h 129"/>
                  <a:gd name="T2" fmla="*/ 0 w 94"/>
                  <a:gd name="T3" fmla="*/ 6 h 129"/>
                  <a:gd name="T4" fmla="*/ 1 w 94"/>
                  <a:gd name="T5" fmla="*/ 7 h 129"/>
                  <a:gd name="T6" fmla="*/ 3 w 94"/>
                  <a:gd name="T7" fmla="*/ 8 h 129"/>
                  <a:gd name="T8" fmla="*/ 5 w 94"/>
                  <a:gd name="T9" fmla="*/ 8 h 129"/>
                  <a:gd name="T10" fmla="*/ 5 w 94"/>
                  <a:gd name="T11" fmla="*/ 4 h 129"/>
                  <a:gd name="T12" fmla="*/ 6 w 94"/>
                  <a:gd name="T13" fmla="*/ 0 h 129"/>
                  <a:gd name="T14" fmla="*/ 0 60000 65536"/>
                  <a:gd name="T15" fmla="*/ 0 60000 65536"/>
                  <a:gd name="T16" fmla="*/ 0 60000 65536"/>
                  <a:gd name="T17" fmla="*/ 0 60000 65536"/>
                  <a:gd name="T18" fmla="*/ 0 60000 65536"/>
                  <a:gd name="T19" fmla="*/ 0 60000 65536"/>
                  <a:gd name="T20" fmla="*/ 0 60000 65536"/>
                  <a:gd name="T21" fmla="*/ 0 w 94"/>
                  <a:gd name="T22" fmla="*/ 0 h 129"/>
                  <a:gd name="T23" fmla="*/ 94 w 94"/>
                  <a:gd name="T24" fmla="*/ 129 h 12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 h="129">
                    <a:moveTo>
                      <a:pt x="12" y="69"/>
                    </a:moveTo>
                    <a:lnTo>
                      <a:pt x="0" y="93"/>
                    </a:lnTo>
                    <a:lnTo>
                      <a:pt x="19" y="114"/>
                    </a:lnTo>
                    <a:lnTo>
                      <a:pt x="45" y="129"/>
                    </a:lnTo>
                    <a:lnTo>
                      <a:pt x="82" y="125"/>
                    </a:lnTo>
                    <a:lnTo>
                      <a:pt x="90" y="69"/>
                    </a:lnTo>
                    <a:lnTo>
                      <a:pt x="94" y="0"/>
                    </a:lnTo>
                  </a:path>
                </a:pathLst>
              </a:custGeom>
              <a:noFill/>
              <a:ln w="0">
                <a:solidFill>
                  <a:srgbClr val="00FF00"/>
                </a:solidFill>
                <a:prstDash val="solid"/>
                <a:round/>
                <a:headEnd/>
                <a:tailEnd/>
              </a:ln>
            </p:spPr>
            <p:txBody>
              <a:bodyPr/>
              <a:lstStyle/>
              <a:p>
                <a:endParaRPr lang="en-US"/>
              </a:p>
            </p:txBody>
          </p:sp>
          <p:sp>
            <p:nvSpPr>
              <p:cNvPr id="22862" name="Freeform 189"/>
              <p:cNvSpPr>
                <a:spLocks/>
              </p:cNvSpPr>
              <p:nvPr/>
            </p:nvSpPr>
            <p:spPr bwMode="auto">
              <a:xfrm>
                <a:off x="1258" y="832"/>
                <a:ext cx="17" cy="6"/>
              </a:xfrm>
              <a:custGeom>
                <a:avLst/>
                <a:gdLst>
                  <a:gd name="T0" fmla="*/ 0 w 69"/>
                  <a:gd name="T1" fmla="*/ 0 h 25"/>
                  <a:gd name="T2" fmla="*/ 1 w 69"/>
                  <a:gd name="T3" fmla="*/ 1 h 25"/>
                  <a:gd name="T4" fmla="*/ 4 w 69"/>
                  <a:gd name="T5" fmla="*/ 1 h 25"/>
                  <a:gd name="T6" fmla="*/ 0 60000 65536"/>
                  <a:gd name="T7" fmla="*/ 0 60000 65536"/>
                  <a:gd name="T8" fmla="*/ 0 60000 65536"/>
                  <a:gd name="T9" fmla="*/ 0 w 69"/>
                  <a:gd name="T10" fmla="*/ 0 h 25"/>
                  <a:gd name="T11" fmla="*/ 69 w 69"/>
                  <a:gd name="T12" fmla="*/ 25 h 25"/>
                </a:gdLst>
                <a:ahLst/>
                <a:cxnLst>
                  <a:cxn ang="T6">
                    <a:pos x="T0" y="T1"/>
                  </a:cxn>
                  <a:cxn ang="T7">
                    <a:pos x="T2" y="T3"/>
                  </a:cxn>
                  <a:cxn ang="T8">
                    <a:pos x="T4" y="T5"/>
                  </a:cxn>
                </a:cxnLst>
                <a:rect l="T9" t="T10" r="T11" b="T12"/>
                <a:pathLst>
                  <a:path w="69" h="25">
                    <a:moveTo>
                      <a:pt x="0" y="0"/>
                    </a:moveTo>
                    <a:lnTo>
                      <a:pt x="23" y="18"/>
                    </a:lnTo>
                    <a:lnTo>
                      <a:pt x="69" y="25"/>
                    </a:lnTo>
                  </a:path>
                </a:pathLst>
              </a:custGeom>
              <a:noFill/>
              <a:ln w="0">
                <a:solidFill>
                  <a:srgbClr val="00FF00"/>
                </a:solidFill>
                <a:prstDash val="solid"/>
                <a:round/>
                <a:headEnd/>
                <a:tailEnd/>
              </a:ln>
            </p:spPr>
            <p:txBody>
              <a:bodyPr/>
              <a:lstStyle/>
              <a:p>
                <a:endParaRPr lang="en-US"/>
              </a:p>
            </p:txBody>
          </p:sp>
          <p:sp>
            <p:nvSpPr>
              <p:cNvPr id="22863" name="Freeform 190"/>
              <p:cNvSpPr>
                <a:spLocks/>
              </p:cNvSpPr>
              <p:nvPr/>
            </p:nvSpPr>
            <p:spPr bwMode="auto">
              <a:xfrm>
                <a:off x="1154" y="553"/>
                <a:ext cx="119" cy="252"/>
              </a:xfrm>
              <a:custGeom>
                <a:avLst/>
                <a:gdLst>
                  <a:gd name="T0" fmla="*/ 1 w 478"/>
                  <a:gd name="T1" fmla="*/ 1 h 1007"/>
                  <a:gd name="T2" fmla="*/ 0 w 478"/>
                  <a:gd name="T3" fmla="*/ 4 h 1007"/>
                  <a:gd name="T4" fmla="*/ 4 w 478"/>
                  <a:gd name="T5" fmla="*/ 7 h 1007"/>
                  <a:gd name="T6" fmla="*/ 5 w 478"/>
                  <a:gd name="T7" fmla="*/ 8 h 1007"/>
                  <a:gd name="T8" fmla="*/ 5 w 478"/>
                  <a:gd name="T9" fmla="*/ 11 h 1007"/>
                  <a:gd name="T10" fmla="*/ 10 w 478"/>
                  <a:gd name="T11" fmla="*/ 12 h 1007"/>
                  <a:gd name="T12" fmla="*/ 8 w 478"/>
                  <a:gd name="T13" fmla="*/ 15 h 1007"/>
                  <a:gd name="T14" fmla="*/ 8 w 478"/>
                  <a:gd name="T15" fmla="*/ 18 h 1007"/>
                  <a:gd name="T16" fmla="*/ 11 w 478"/>
                  <a:gd name="T17" fmla="*/ 20 h 1007"/>
                  <a:gd name="T18" fmla="*/ 9 w 478"/>
                  <a:gd name="T19" fmla="*/ 22 h 1007"/>
                  <a:gd name="T20" fmla="*/ 12 w 478"/>
                  <a:gd name="T21" fmla="*/ 25 h 1007"/>
                  <a:gd name="T22" fmla="*/ 12 w 478"/>
                  <a:gd name="T23" fmla="*/ 26 h 1007"/>
                  <a:gd name="T24" fmla="*/ 8 w 478"/>
                  <a:gd name="T25" fmla="*/ 30 h 1007"/>
                  <a:gd name="T26" fmla="*/ 10 w 478"/>
                  <a:gd name="T27" fmla="*/ 32 h 1007"/>
                  <a:gd name="T28" fmla="*/ 11 w 478"/>
                  <a:gd name="T29" fmla="*/ 33 h 1007"/>
                  <a:gd name="T30" fmla="*/ 9 w 478"/>
                  <a:gd name="T31" fmla="*/ 35 h 1007"/>
                  <a:gd name="T32" fmla="*/ 12 w 478"/>
                  <a:gd name="T33" fmla="*/ 38 h 1007"/>
                  <a:gd name="T34" fmla="*/ 8 w 478"/>
                  <a:gd name="T35" fmla="*/ 39 h 1007"/>
                  <a:gd name="T36" fmla="*/ 9 w 478"/>
                  <a:gd name="T37" fmla="*/ 41 h 1007"/>
                  <a:gd name="T38" fmla="*/ 10 w 478"/>
                  <a:gd name="T39" fmla="*/ 43 h 1007"/>
                  <a:gd name="T40" fmla="*/ 8 w 478"/>
                  <a:gd name="T41" fmla="*/ 45 h 1007"/>
                  <a:gd name="T42" fmla="*/ 12 w 478"/>
                  <a:gd name="T43" fmla="*/ 46 h 1007"/>
                  <a:gd name="T44" fmla="*/ 9 w 478"/>
                  <a:gd name="T45" fmla="*/ 49 h 1007"/>
                  <a:gd name="T46" fmla="*/ 15 w 478"/>
                  <a:gd name="T47" fmla="*/ 49 h 1007"/>
                  <a:gd name="T48" fmla="*/ 11 w 478"/>
                  <a:gd name="T49" fmla="*/ 51 h 1007"/>
                  <a:gd name="T50" fmla="*/ 13 w 478"/>
                  <a:gd name="T51" fmla="*/ 54 h 1007"/>
                  <a:gd name="T52" fmla="*/ 16 w 478"/>
                  <a:gd name="T53" fmla="*/ 54 h 1007"/>
                  <a:gd name="T54" fmla="*/ 16 w 478"/>
                  <a:gd name="T55" fmla="*/ 58 h 1007"/>
                  <a:gd name="T56" fmla="*/ 20 w 478"/>
                  <a:gd name="T57" fmla="*/ 55 h 1007"/>
                  <a:gd name="T58" fmla="*/ 20 w 478"/>
                  <a:gd name="T59" fmla="*/ 60 h 1007"/>
                  <a:gd name="T60" fmla="*/ 24 w 478"/>
                  <a:gd name="T61" fmla="*/ 60 h 1007"/>
                  <a:gd name="T62" fmla="*/ 25 w 478"/>
                  <a:gd name="T63" fmla="*/ 61 h 1007"/>
                  <a:gd name="T64" fmla="*/ 30 w 478"/>
                  <a:gd name="T65" fmla="*/ 63 h 10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8"/>
                  <a:gd name="T100" fmla="*/ 0 h 1007"/>
                  <a:gd name="T101" fmla="*/ 478 w 478"/>
                  <a:gd name="T102" fmla="*/ 1007 h 10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8" h="1007">
                    <a:moveTo>
                      <a:pt x="60" y="0"/>
                    </a:moveTo>
                    <a:lnTo>
                      <a:pt x="24" y="7"/>
                    </a:lnTo>
                    <a:lnTo>
                      <a:pt x="8" y="20"/>
                    </a:lnTo>
                    <a:lnTo>
                      <a:pt x="0" y="66"/>
                    </a:lnTo>
                    <a:lnTo>
                      <a:pt x="24" y="92"/>
                    </a:lnTo>
                    <a:lnTo>
                      <a:pt x="60" y="108"/>
                    </a:lnTo>
                    <a:lnTo>
                      <a:pt x="105" y="116"/>
                    </a:lnTo>
                    <a:lnTo>
                      <a:pt x="78" y="130"/>
                    </a:lnTo>
                    <a:lnTo>
                      <a:pt x="57" y="159"/>
                    </a:lnTo>
                    <a:lnTo>
                      <a:pt x="82" y="179"/>
                    </a:lnTo>
                    <a:lnTo>
                      <a:pt x="121" y="185"/>
                    </a:lnTo>
                    <a:lnTo>
                      <a:pt x="160" y="185"/>
                    </a:lnTo>
                    <a:lnTo>
                      <a:pt x="149" y="208"/>
                    </a:lnTo>
                    <a:lnTo>
                      <a:pt x="132" y="230"/>
                    </a:lnTo>
                    <a:lnTo>
                      <a:pt x="117" y="263"/>
                    </a:lnTo>
                    <a:lnTo>
                      <a:pt x="132" y="283"/>
                    </a:lnTo>
                    <a:lnTo>
                      <a:pt x="202" y="304"/>
                    </a:lnTo>
                    <a:lnTo>
                      <a:pt x="184" y="318"/>
                    </a:lnTo>
                    <a:lnTo>
                      <a:pt x="149" y="336"/>
                    </a:lnTo>
                    <a:lnTo>
                      <a:pt x="143" y="357"/>
                    </a:lnTo>
                    <a:lnTo>
                      <a:pt x="149" y="380"/>
                    </a:lnTo>
                    <a:lnTo>
                      <a:pt x="193" y="398"/>
                    </a:lnTo>
                    <a:lnTo>
                      <a:pt x="239" y="402"/>
                    </a:lnTo>
                    <a:lnTo>
                      <a:pt x="188" y="419"/>
                    </a:lnTo>
                    <a:lnTo>
                      <a:pt x="157" y="433"/>
                    </a:lnTo>
                    <a:lnTo>
                      <a:pt x="135" y="470"/>
                    </a:lnTo>
                    <a:lnTo>
                      <a:pt x="143" y="485"/>
                    </a:lnTo>
                    <a:lnTo>
                      <a:pt x="170" y="502"/>
                    </a:lnTo>
                    <a:lnTo>
                      <a:pt x="215" y="513"/>
                    </a:lnTo>
                    <a:lnTo>
                      <a:pt x="176" y="521"/>
                    </a:lnTo>
                    <a:lnTo>
                      <a:pt x="149" y="540"/>
                    </a:lnTo>
                    <a:lnTo>
                      <a:pt x="147" y="557"/>
                    </a:lnTo>
                    <a:lnTo>
                      <a:pt x="157" y="583"/>
                    </a:lnTo>
                    <a:lnTo>
                      <a:pt x="192" y="601"/>
                    </a:lnTo>
                    <a:lnTo>
                      <a:pt x="170" y="606"/>
                    </a:lnTo>
                    <a:lnTo>
                      <a:pt x="132" y="622"/>
                    </a:lnTo>
                    <a:lnTo>
                      <a:pt x="128" y="647"/>
                    </a:lnTo>
                    <a:lnTo>
                      <a:pt x="147" y="661"/>
                    </a:lnTo>
                    <a:lnTo>
                      <a:pt x="192" y="668"/>
                    </a:lnTo>
                    <a:lnTo>
                      <a:pt x="163" y="684"/>
                    </a:lnTo>
                    <a:lnTo>
                      <a:pt x="143" y="691"/>
                    </a:lnTo>
                    <a:lnTo>
                      <a:pt x="132" y="717"/>
                    </a:lnTo>
                    <a:lnTo>
                      <a:pt x="149" y="730"/>
                    </a:lnTo>
                    <a:lnTo>
                      <a:pt x="192" y="734"/>
                    </a:lnTo>
                    <a:lnTo>
                      <a:pt x="149" y="761"/>
                    </a:lnTo>
                    <a:lnTo>
                      <a:pt x="149" y="781"/>
                    </a:lnTo>
                    <a:lnTo>
                      <a:pt x="170" y="799"/>
                    </a:lnTo>
                    <a:lnTo>
                      <a:pt x="239" y="778"/>
                    </a:lnTo>
                    <a:lnTo>
                      <a:pt x="215" y="801"/>
                    </a:lnTo>
                    <a:lnTo>
                      <a:pt x="185" y="817"/>
                    </a:lnTo>
                    <a:lnTo>
                      <a:pt x="174" y="840"/>
                    </a:lnTo>
                    <a:lnTo>
                      <a:pt x="203" y="855"/>
                    </a:lnTo>
                    <a:lnTo>
                      <a:pt x="254" y="836"/>
                    </a:lnTo>
                    <a:lnTo>
                      <a:pt x="254" y="859"/>
                    </a:lnTo>
                    <a:lnTo>
                      <a:pt x="239" y="900"/>
                    </a:lnTo>
                    <a:lnTo>
                      <a:pt x="254" y="924"/>
                    </a:lnTo>
                    <a:lnTo>
                      <a:pt x="290" y="924"/>
                    </a:lnTo>
                    <a:lnTo>
                      <a:pt x="322" y="880"/>
                    </a:lnTo>
                    <a:lnTo>
                      <a:pt x="317" y="928"/>
                    </a:lnTo>
                    <a:lnTo>
                      <a:pt x="328" y="963"/>
                    </a:lnTo>
                    <a:lnTo>
                      <a:pt x="373" y="981"/>
                    </a:lnTo>
                    <a:lnTo>
                      <a:pt x="386" y="959"/>
                    </a:lnTo>
                    <a:lnTo>
                      <a:pt x="395" y="913"/>
                    </a:lnTo>
                    <a:lnTo>
                      <a:pt x="404" y="968"/>
                    </a:lnTo>
                    <a:lnTo>
                      <a:pt x="427" y="1004"/>
                    </a:lnTo>
                    <a:lnTo>
                      <a:pt x="478" y="1007"/>
                    </a:lnTo>
                  </a:path>
                </a:pathLst>
              </a:custGeom>
              <a:noFill/>
              <a:ln w="0">
                <a:solidFill>
                  <a:srgbClr val="00FF00"/>
                </a:solidFill>
                <a:prstDash val="solid"/>
                <a:round/>
                <a:headEnd/>
                <a:tailEnd/>
              </a:ln>
            </p:spPr>
            <p:txBody>
              <a:bodyPr/>
              <a:lstStyle/>
              <a:p>
                <a:endParaRPr lang="en-US"/>
              </a:p>
            </p:txBody>
          </p:sp>
          <p:sp>
            <p:nvSpPr>
              <p:cNvPr id="22864" name="Freeform 191"/>
              <p:cNvSpPr>
                <a:spLocks/>
              </p:cNvSpPr>
              <p:nvPr/>
            </p:nvSpPr>
            <p:spPr bwMode="auto">
              <a:xfrm>
                <a:off x="1115" y="970"/>
                <a:ext cx="26" cy="5"/>
              </a:xfrm>
              <a:custGeom>
                <a:avLst/>
                <a:gdLst>
                  <a:gd name="T0" fmla="*/ 7 w 103"/>
                  <a:gd name="T1" fmla="*/ 1 h 20"/>
                  <a:gd name="T2" fmla="*/ 6 w 103"/>
                  <a:gd name="T3" fmla="*/ 1 h 20"/>
                  <a:gd name="T4" fmla="*/ 4 w 103"/>
                  <a:gd name="T5" fmla="*/ 0 h 20"/>
                  <a:gd name="T6" fmla="*/ 2 w 103"/>
                  <a:gd name="T7" fmla="*/ 0 h 20"/>
                  <a:gd name="T8" fmla="*/ 0 w 103"/>
                  <a:gd name="T9" fmla="*/ 1 h 20"/>
                  <a:gd name="T10" fmla="*/ 0 60000 65536"/>
                  <a:gd name="T11" fmla="*/ 0 60000 65536"/>
                  <a:gd name="T12" fmla="*/ 0 60000 65536"/>
                  <a:gd name="T13" fmla="*/ 0 60000 65536"/>
                  <a:gd name="T14" fmla="*/ 0 60000 65536"/>
                  <a:gd name="T15" fmla="*/ 0 w 103"/>
                  <a:gd name="T16" fmla="*/ 0 h 20"/>
                  <a:gd name="T17" fmla="*/ 103 w 103"/>
                  <a:gd name="T18" fmla="*/ 20 h 20"/>
                </a:gdLst>
                <a:ahLst/>
                <a:cxnLst>
                  <a:cxn ang="T10">
                    <a:pos x="T0" y="T1"/>
                  </a:cxn>
                  <a:cxn ang="T11">
                    <a:pos x="T2" y="T3"/>
                  </a:cxn>
                  <a:cxn ang="T12">
                    <a:pos x="T4" y="T5"/>
                  </a:cxn>
                  <a:cxn ang="T13">
                    <a:pos x="T6" y="T7"/>
                  </a:cxn>
                  <a:cxn ang="T14">
                    <a:pos x="T8" y="T9"/>
                  </a:cxn>
                </a:cxnLst>
                <a:rect l="T15" t="T16" r="T17" b="T18"/>
                <a:pathLst>
                  <a:path w="103" h="20">
                    <a:moveTo>
                      <a:pt x="103" y="20"/>
                    </a:moveTo>
                    <a:lnTo>
                      <a:pt x="87" y="11"/>
                    </a:lnTo>
                    <a:lnTo>
                      <a:pt x="55" y="0"/>
                    </a:lnTo>
                    <a:lnTo>
                      <a:pt x="35" y="0"/>
                    </a:lnTo>
                    <a:lnTo>
                      <a:pt x="0" y="11"/>
                    </a:lnTo>
                  </a:path>
                </a:pathLst>
              </a:custGeom>
              <a:noFill/>
              <a:ln w="0">
                <a:solidFill>
                  <a:srgbClr val="00FF00"/>
                </a:solidFill>
                <a:prstDash val="solid"/>
                <a:round/>
                <a:headEnd/>
                <a:tailEnd/>
              </a:ln>
            </p:spPr>
            <p:txBody>
              <a:bodyPr/>
              <a:lstStyle/>
              <a:p>
                <a:endParaRPr lang="en-US"/>
              </a:p>
            </p:txBody>
          </p:sp>
          <p:sp>
            <p:nvSpPr>
              <p:cNvPr id="22865" name="Freeform 192"/>
              <p:cNvSpPr>
                <a:spLocks/>
              </p:cNvSpPr>
              <p:nvPr/>
            </p:nvSpPr>
            <p:spPr bwMode="auto">
              <a:xfrm>
                <a:off x="1271" y="989"/>
                <a:ext cx="68" cy="121"/>
              </a:xfrm>
              <a:custGeom>
                <a:avLst/>
                <a:gdLst>
                  <a:gd name="T0" fmla="*/ 12 w 269"/>
                  <a:gd name="T1" fmla="*/ 0 h 488"/>
                  <a:gd name="T2" fmla="*/ 14 w 269"/>
                  <a:gd name="T3" fmla="*/ 5 h 488"/>
                  <a:gd name="T4" fmla="*/ 15 w 269"/>
                  <a:gd name="T5" fmla="*/ 9 h 488"/>
                  <a:gd name="T6" fmla="*/ 15 w 269"/>
                  <a:gd name="T7" fmla="*/ 10 h 488"/>
                  <a:gd name="T8" fmla="*/ 14 w 269"/>
                  <a:gd name="T9" fmla="*/ 12 h 488"/>
                  <a:gd name="T10" fmla="*/ 11 w 269"/>
                  <a:gd name="T11" fmla="*/ 13 h 488"/>
                  <a:gd name="T12" fmla="*/ 8 w 269"/>
                  <a:gd name="T13" fmla="*/ 15 h 488"/>
                  <a:gd name="T14" fmla="*/ 6 w 269"/>
                  <a:gd name="T15" fmla="*/ 17 h 488"/>
                  <a:gd name="T16" fmla="*/ 4 w 269"/>
                  <a:gd name="T17" fmla="*/ 18 h 488"/>
                  <a:gd name="T18" fmla="*/ 1 w 269"/>
                  <a:gd name="T19" fmla="*/ 22 h 488"/>
                  <a:gd name="T20" fmla="*/ 0 w 269"/>
                  <a:gd name="T21" fmla="*/ 27 h 488"/>
                  <a:gd name="T22" fmla="*/ 0 w 269"/>
                  <a:gd name="T23" fmla="*/ 28 h 488"/>
                  <a:gd name="T24" fmla="*/ 1 w 269"/>
                  <a:gd name="T25" fmla="*/ 30 h 488"/>
                  <a:gd name="T26" fmla="*/ 4 w 269"/>
                  <a:gd name="T27" fmla="*/ 30 h 488"/>
                  <a:gd name="T28" fmla="*/ 6 w 269"/>
                  <a:gd name="T29" fmla="*/ 29 h 488"/>
                  <a:gd name="T30" fmla="*/ 8 w 269"/>
                  <a:gd name="T31" fmla="*/ 28 h 488"/>
                  <a:gd name="T32" fmla="*/ 11 w 269"/>
                  <a:gd name="T33" fmla="*/ 25 h 488"/>
                  <a:gd name="T34" fmla="*/ 14 w 269"/>
                  <a:gd name="T35" fmla="*/ 20 h 488"/>
                  <a:gd name="T36" fmla="*/ 16 w 269"/>
                  <a:gd name="T37" fmla="*/ 18 h 488"/>
                  <a:gd name="T38" fmla="*/ 17 w 269"/>
                  <a:gd name="T39" fmla="*/ 15 h 4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9"/>
                  <a:gd name="T61" fmla="*/ 0 h 488"/>
                  <a:gd name="T62" fmla="*/ 269 w 269"/>
                  <a:gd name="T63" fmla="*/ 488 h 4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9" h="488">
                    <a:moveTo>
                      <a:pt x="193" y="0"/>
                    </a:moveTo>
                    <a:lnTo>
                      <a:pt x="216" y="78"/>
                    </a:lnTo>
                    <a:lnTo>
                      <a:pt x="239" y="144"/>
                    </a:lnTo>
                    <a:lnTo>
                      <a:pt x="239" y="166"/>
                    </a:lnTo>
                    <a:lnTo>
                      <a:pt x="216" y="188"/>
                    </a:lnTo>
                    <a:lnTo>
                      <a:pt x="171" y="211"/>
                    </a:lnTo>
                    <a:lnTo>
                      <a:pt x="121" y="250"/>
                    </a:lnTo>
                    <a:lnTo>
                      <a:pt x="94" y="273"/>
                    </a:lnTo>
                    <a:lnTo>
                      <a:pt x="66" y="300"/>
                    </a:lnTo>
                    <a:lnTo>
                      <a:pt x="19" y="363"/>
                    </a:lnTo>
                    <a:lnTo>
                      <a:pt x="0" y="433"/>
                    </a:lnTo>
                    <a:lnTo>
                      <a:pt x="0" y="455"/>
                    </a:lnTo>
                    <a:lnTo>
                      <a:pt x="16" y="484"/>
                    </a:lnTo>
                    <a:lnTo>
                      <a:pt x="59" y="488"/>
                    </a:lnTo>
                    <a:lnTo>
                      <a:pt x="97" y="474"/>
                    </a:lnTo>
                    <a:lnTo>
                      <a:pt x="128" y="447"/>
                    </a:lnTo>
                    <a:lnTo>
                      <a:pt x="171" y="399"/>
                    </a:lnTo>
                    <a:lnTo>
                      <a:pt x="218" y="327"/>
                    </a:lnTo>
                    <a:lnTo>
                      <a:pt x="253" y="287"/>
                    </a:lnTo>
                    <a:lnTo>
                      <a:pt x="269" y="243"/>
                    </a:lnTo>
                  </a:path>
                </a:pathLst>
              </a:custGeom>
              <a:noFill/>
              <a:ln w="0">
                <a:solidFill>
                  <a:srgbClr val="00FF00"/>
                </a:solidFill>
                <a:prstDash val="solid"/>
                <a:round/>
                <a:headEnd/>
                <a:tailEnd/>
              </a:ln>
            </p:spPr>
            <p:txBody>
              <a:bodyPr/>
              <a:lstStyle/>
              <a:p>
                <a:endParaRPr lang="en-US"/>
              </a:p>
            </p:txBody>
          </p:sp>
          <p:sp>
            <p:nvSpPr>
              <p:cNvPr id="22866" name="Freeform 193"/>
              <p:cNvSpPr>
                <a:spLocks/>
              </p:cNvSpPr>
              <p:nvPr/>
            </p:nvSpPr>
            <p:spPr bwMode="auto">
              <a:xfrm>
                <a:off x="1286" y="1056"/>
                <a:ext cx="68" cy="78"/>
              </a:xfrm>
              <a:custGeom>
                <a:avLst/>
                <a:gdLst>
                  <a:gd name="T0" fmla="*/ 1 w 273"/>
                  <a:gd name="T1" fmla="*/ 14 h 311"/>
                  <a:gd name="T2" fmla="*/ 0 w 273"/>
                  <a:gd name="T3" fmla="*/ 15 h 311"/>
                  <a:gd name="T4" fmla="*/ 0 w 273"/>
                  <a:gd name="T5" fmla="*/ 16 h 311"/>
                  <a:gd name="T6" fmla="*/ 0 w 273"/>
                  <a:gd name="T7" fmla="*/ 18 h 311"/>
                  <a:gd name="T8" fmla="*/ 1 w 273"/>
                  <a:gd name="T9" fmla="*/ 20 h 311"/>
                  <a:gd name="T10" fmla="*/ 5 w 273"/>
                  <a:gd name="T11" fmla="*/ 20 h 311"/>
                  <a:gd name="T12" fmla="*/ 9 w 273"/>
                  <a:gd name="T13" fmla="*/ 17 h 311"/>
                  <a:gd name="T14" fmla="*/ 11 w 273"/>
                  <a:gd name="T15" fmla="*/ 14 h 311"/>
                  <a:gd name="T16" fmla="*/ 13 w 273"/>
                  <a:gd name="T17" fmla="*/ 11 h 311"/>
                  <a:gd name="T18" fmla="*/ 14 w 273"/>
                  <a:gd name="T19" fmla="*/ 8 h 311"/>
                  <a:gd name="T20" fmla="*/ 17 w 273"/>
                  <a:gd name="T21" fmla="*/ 0 h 3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3"/>
                  <a:gd name="T34" fmla="*/ 0 h 311"/>
                  <a:gd name="T35" fmla="*/ 273 w 273"/>
                  <a:gd name="T36" fmla="*/ 311 h 3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3" h="311">
                    <a:moveTo>
                      <a:pt x="23" y="214"/>
                    </a:moveTo>
                    <a:lnTo>
                      <a:pt x="10" y="236"/>
                    </a:lnTo>
                    <a:lnTo>
                      <a:pt x="0" y="252"/>
                    </a:lnTo>
                    <a:lnTo>
                      <a:pt x="0" y="286"/>
                    </a:lnTo>
                    <a:lnTo>
                      <a:pt x="23" y="311"/>
                    </a:lnTo>
                    <a:lnTo>
                      <a:pt x="75" y="311"/>
                    </a:lnTo>
                    <a:lnTo>
                      <a:pt x="141" y="274"/>
                    </a:lnTo>
                    <a:lnTo>
                      <a:pt x="180" y="229"/>
                    </a:lnTo>
                    <a:lnTo>
                      <a:pt x="210" y="177"/>
                    </a:lnTo>
                    <a:lnTo>
                      <a:pt x="227" y="118"/>
                    </a:lnTo>
                    <a:lnTo>
                      <a:pt x="273" y="0"/>
                    </a:lnTo>
                  </a:path>
                </a:pathLst>
              </a:custGeom>
              <a:noFill/>
              <a:ln w="0">
                <a:solidFill>
                  <a:srgbClr val="00FF00"/>
                </a:solidFill>
                <a:prstDash val="solid"/>
                <a:round/>
                <a:headEnd/>
                <a:tailEnd/>
              </a:ln>
            </p:spPr>
            <p:txBody>
              <a:bodyPr/>
              <a:lstStyle/>
              <a:p>
                <a:endParaRPr lang="en-US"/>
              </a:p>
            </p:txBody>
          </p:sp>
          <p:sp>
            <p:nvSpPr>
              <p:cNvPr id="22867" name="Freeform 194"/>
              <p:cNvSpPr>
                <a:spLocks/>
              </p:cNvSpPr>
              <p:nvPr/>
            </p:nvSpPr>
            <p:spPr bwMode="auto">
              <a:xfrm>
                <a:off x="1309" y="1065"/>
                <a:ext cx="62" cy="91"/>
              </a:xfrm>
              <a:custGeom>
                <a:avLst/>
                <a:gdLst>
                  <a:gd name="T0" fmla="*/ 0 w 249"/>
                  <a:gd name="T1" fmla="*/ 17 h 362"/>
                  <a:gd name="T2" fmla="*/ 0 w 249"/>
                  <a:gd name="T3" fmla="*/ 21 h 362"/>
                  <a:gd name="T4" fmla="*/ 0 w 249"/>
                  <a:gd name="T5" fmla="*/ 23 h 362"/>
                  <a:gd name="T6" fmla="*/ 4 w 249"/>
                  <a:gd name="T7" fmla="*/ 23 h 362"/>
                  <a:gd name="T8" fmla="*/ 8 w 249"/>
                  <a:gd name="T9" fmla="*/ 21 h 362"/>
                  <a:gd name="T10" fmla="*/ 11 w 249"/>
                  <a:gd name="T11" fmla="*/ 16 h 362"/>
                  <a:gd name="T12" fmla="*/ 14 w 249"/>
                  <a:gd name="T13" fmla="*/ 9 h 362"/>
                  <a:gd name="T14" fmla="*/ 15 w 249"/>
                  <a:gd name="T15" fmla="*/ 0 h 362"/>
                  <a:gd name="T16" fmla="*/ 0 60000 65536"/>
                  <a:gd name="T17" fmla="*/ 0 60000 65536"/>
                  <a:gd name="T18" fmla="*/ 0 60000 65536"/>
                  <a:gd name="T19" fmla="*/ 0 60000 65536"/>
                  <a:gd name="T20" fmla="*/ 0 60000 65536"/>
                  <a:gd name="T21" fmla="*/ 0 60000 65536"/>
                  <a:gd name="T22" fmla="*/ 0 60000 65536"/>
                  <a:gd name="T23" fmla="*/ 0 60000 65536"/>
                  <a:gd name="T24" fmla="*/ 0 w 249"/>
                  <a:gd name="T25" fmla="*/ 0 h 362"/>
                  <a:gd name="T26" fmla="*/ 249 w 249"/>
                  <a:gd name="T27" fmla="*/ 362 h 36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9" h="362">
                    <a:moveTo>
                      <a:pt x="5" y="266"/>
                    </a:moveTo>
                    <a:lnTo>
                      <a:pt x="0" y="327"/>
                    </a:lnTo>
                    <a:lnTo>
                      <a:pt x="10" y="360"/>
                    </a:lnTo>
                    <a:lnTo>
                      <a:pt x="66" y="362"/>
                    </a:lnTo>
                    <a:lnTo>
                      <a:pt x="126" y="330"/>
                    </a:lnTo>
                    <a:lnTo>
                      <a:pt x="177" y="251"/>
                    </a:lnTo>
                    <a:lnTo>
                      <a:pt x="222" y="146"/>
                    </a:lnTo>
                    <a:lnTo>
                      <a:pt x="249" y="0"/>
                    </a:lnTo>
                  </a:path>
                </a:pathLst>
              </a:custGeom>
              <a:noFill/>
              <a:ln w="0">
                <a:solidFill>
                  <a:srgbClr val="00FF00"/>
                </a:solidFill>
                <a:prstDash val="solid"/>
                <a:round/>
                <a:headEnd/>
                <a:tailEnd/>
              </a:ln>
            </p:spPr>
            <p:txBody>
              <a:bodyPr/>
              <a:lstStyle/>
              <a:p>
                <a:endParaRPr lang="en-US"/>
              </a:p>
            </p:txBody>
          </p:sp>
          <p:sp>
            <p:nvSpPr>
              <p:cNvPr id="22868" name="Freeform 195"/>
              <p:cNvSpPr>
                <a:spLocks/>
              </p:cNvSpPr>
              <p:nvPr/>
            </p:nvSpPr>
            <p:spPr bwMode="auto">
              <a:xfrm>
                <a:off x="1339" y="1079"/>
                <a:ext cx="48" cy="90"/>
              </a:xfrm>
              <a:custGeom>
                <a:avLst/>
                <a:gdLst>
                  <a:gd name="T0" fmla="*/ 1 w 191"/>
                  <a:gd name="T1" fmla="*/ 17 h 359"/>
                  <a:gd name="T2" fmla="*/ 0 w 191"/>
                  <a:gd name="T3" fmla="*/ 19 h 359"/>
                  <a:gd name="T4" fmla="*/ 1 w 191"/>
                  <a:gd name="T5" fmla="*/ 22 h 359"/>
                  <a:gd name="T6" fmla="*/ 3 w 191"/>
                  <a:gd name="T7" fmla="*/ 23 h 359"/>
                  <a:gd name="T8" fmla="*/ 7 w 191"/>
                  <a:gd name="T9" fmla="*/ 22 h 359"/>
                  <a:gd name="T10" fmla="*/ 9 w 191"/>
                  <a:gd name="T11" fmla="*/ 20 h 359"/>
                  <a:gd name="T12" fmla="*/ 10 w 191"/>
                  <a:gd name="T13" fmla="*/ 16 h 359"/>
                  <a:gd name="T14" fmla="*/ 11 w 191"/>
                  <a:gd name="T15" fmla="*/ 14 h 359"/>
                  <a:gd name="T16" fmla="*/ 12 w 191"/>
                  <a:gd name="T17" fmla="*/ 8 h 359"/>
                  <a:gd name="T18" fmla="*/ 12 w 191"/>
                  <a:gd name="T19" fmla="*/ 0 h 3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359"/>
                  <a:gd name="T32" fmla="*/ 191 w 191"/>
                  <a:gd name="T33" fmla="*/ 359 h 3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359">
                    <a:moveTo>
                      <a:pt x="7" y="274"/>
                    </a:moveTo>
                    <a:lnTo>
                      <a:pt x="0" y="300"/>
                    </a:lnTo>
                    <a:lnTo>
                      <a:pt x="14" y="345"/>
                    </a:lnTo>
                    <a:lnTo>
                      <a:pt x="51" y="359"/>
                    </a:lnTo>
                    <a:lnTo>
                      <a:pt x="103" y="351"/>
                    </a:lnTo>
                    <a:lnTo>
                      <a:pt x="140" y="320"/>
                    </a:lnTo>
                    <a:lnTo>
                      <a:pt x="164" y="258"/>
                    </a:lnTo>
                    <a:lnTo>
                      <a:pt x="173" y="214"/>
                    </a:lnTo>
                    <a:lnTo>
                      <a:pt x="184" y="133"/>
                    </a:lnTo>
                    <a:lnTo>
                      <a:pt x="191" y="0"/>
                    </a:lnTo>
                  </a:path>
                </a:pathLst>
              </a:custGeom>
              <a:noFill/>
              <a:ln w="0">
                <a:solidFill>
                  <a:srgbClr val="00FF00"/>
                </a:solidFill>
                <a:prstDash val="solid"/>
                <a:round/>
                <a:headEnd/>
                <a:tailEnd/>
              </a:ln>
            </p:spPr>
            <p:txBody>
              <a:bodyPr/>
              <a:lstStyle/>
              <a:p>
                <a:endParaRPr lang="en-US"/>
              </a:p>
            </p:txBody>
          </p:sp>
          <p:sp>
            <p:nvSpPr>
              <p:cNvPr id="22869" name="Freeform 196"/>
              <p:cNvSpPr>
                <a:spLocks/>
              </p:cNvSpPr>
              <p:nvPr/>
            </p:nvSpPr>
            <p:spPr bwMode="auto">
              <a:xfrm>
                <a:off x="1048" y="988"/>
                <a:ext cx="49" cy="36"/>
              </a:xfrm>
              <a:custGeom>
                <a:avLst/>
                <a:gdLst>
                  <a:gd name="T0" fmla="*/ 1 w 195"/>
                  <a:gd name="T1" fmla="*/ 2 h 144"/>
                  <a:gd name="T2" fmla="*/ 1 w 195"/>
                  <a:gd name="T3" fmla="*/ 3 h 144"/>
                  <a:gd name="T4" fmla="*/ 0 w 195"/>
                  <a:gd name="T5" fmla="*/ 3 h 144"/>
                  <a:gd name="T6" fmla="*/ 0 w 195"/>
                  <a:gd name="T7" fmla="*/ 6 h 144"/>
                  <a:gd name="T8" fmla="*/ 1 w 195"/>
                  <a:gd name="T9" fmla="*/ 7 h 144"/>
                  <a:gd name="T10" fmla="*/ 2 w 195"/>
                  <a:gd name="T11" fmla="*/ 9 h 144"/>
                  <a:gd name="T12" fmla="*/ 5 w 195"/>
                  <a:gd name="T13" fmla="*/ 9 h 144"/>
                  <a:gd name="T14" fmla="*/ 7 w 195"/>
                  <a:gd name="T15" fmla="*/ 8 h 144"/>
                  <a:gd name="T16" fmla="*/ 10 w 195"/>
                  <a:gd name="T17" fmla="*/ 7 h 144"/>
                  <a:gd name="T18" fmla="*/ 12 w 195"/>
                  <a:gd name="T19" fmla="*/ 5 h 144"/>
                  <a:gd name="T20" fmla="*/ 11 w 195"/>
                  <a:gd name="T21" fmla="*/ 2 h 144"/>
                  <a:gd name="T22" fmla="*/ 9 w 195"/>
                  <a:gd name="T23" fmla="*/ 1 h 144"/>
                  <a:gd name="T24" fmla="*/ 8 w 195"/>
                  <a:gd name="T25" fmla="*/ 0 h 144"/>
                  <a:gd name="T26" fmla="*/ 6 w 195"/>
                  <a:gd name="T27" fmla="*/ 0 h 144"/>
                  <a:gd name="T28" fmla="*/ 5 w 195"/>
                  <a:gd name="T29" fmla="*/ 0 h 144"/>
                  <a:gd name="T30" fmla="*/ 4 w 195"/>
                  <a:gd name="T31" fmla="*/ 1 h 144"/>
                  <a:gd name="T32" fmla="*/ 1 w 195"/>
                  <a:gd name="T33" fmla="*/ 2 h 1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5"/>
                  <a:gd name="T52" fmla="*/ 0 h 144"/>
                  <a:gd name="T53" fmla="*/ 195 w 195"/>
                  <a:gd name="T54" fmla="*/ 144 h 14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5" h="144">
                    <a:moveTo>
                      <a:pt x="16" y="32"/>
                    </a:moveTo>
                    <a:lnTo>
                      <a:pt x="8" y="43"/>
                    </a:lnTo>
                    <a:lnTo>
                      <a:pt x="4" y="54"/>
                    </a:lnTo>
                    <a:lnTo>
                      <a:pt x="0" y="91"/>
                    </a:lnTo>
                    <a:lnTo>
                      <a:pt x="10" y="122"/>
                    </a:lnTo>
                    <a:lnTo>
                      <a:pt x="32" y="140"/>
                    </a:lnTo>
                    <a:lnTo>
                      <a:pt x="74" y="144"/>
                    </a:lnTo>
                    <a:lnTo>
                      <a:pt x="116" y="129"/>
                    </a:lnTo>
                    <a:lnTo>
                      <a:pt x="154" y="110"/>
                    </a:lnTo>
                    <a:lnTo>
                      <a:pt x="195" y="87"/>
                    </a:lnTo>
                    <a:lnTo>
                      <a:pt x="176" y="27"/>
                    </a:lnTo>
                    <a:lnTo>
                      <a:pt x="149" y="12"/>
                    </a:lnTo>
                    <a:lnTo>
                      <a:pt x="122" y="0"/>
                    </a:lnTo>
                    <a:lnTo>
                      <a:pt x="98" y="0"/>
                    </a:lnTo>
                    <a:lnTo>
                      <a:pt x="76" y="4"/>
                    </a:lnTo>
                    <a:lnTo>
                      <a:pt x="56" y="12"/>
                    </a:lnTo>
                    <a:lnTo>
                      <a:pt x="20" y="36"/>
                    </a:lnTo>
                  </a:path>
                </a:pathLst>
              </a:custGeom>
              <a:noFill/>
              <a:ln w="0">
                <a:solidFill>
                  <a:srgbClr val="00FF00"/>
                </a:solidFill>
                <a:prstDash val="solid"/>
                <a:round/>
                <a:headEnd/>
                <a:tailEnd/>
              </a:ln>
            </p:spPr>
            <p:txBody>
              <a:bodyPr/>
              <a:lstStyle/>
              <a:p>
                <a:endParaRPr lang="en-US"/>
              </a:p>
            </p:txBody>
          </p:sp>
          <p:sp>
            <p:nvSpPr>
              <p:cNvPr id="22870" name="Freeform 197"/>
              <p:cNvSpPr>
                <a:spLocks/>
              </p:cNvSpPr>
              <p:nvPr/>
            </p:nvSpPr>
            <p:spPr bwMode="auto">
              <a:xfrm>
                <a:off x="1061" y="1006"/>
                <a:ext cx="56" cy="47"/>
              </a:xfrm>
              <a:custGeom>
                <a:avLst/>
                <a:gdLst>
                  <a:gd name="T0" fmla="*/ 0 w 225"/>
                  <a:gd name="T1" fmla="*/ 5 h 187"/>
                  <a:gd name="T2" fmla="*/ 0 w 225"/>
                  <a:gd name="T3" fmla="*/ 6 h 187"/>
                  <a:gd name="T4" fmla="*/ 0 w 225"/>
                  <a:gd name="T5" fmla="*/ 8 h 187"/>
                  <a:gd name="T6" fmla="*/ 0 w 225"/>
                  <a:gd name="T7" fmla="*/ 9 h 187"/>
                  <a:gd name="T8" fmla="*/ 1 w 225"/>
                  <a:gd name="T9" fmla="*/ 11 h 187"/>
                  <a:gd name="T10" fmla="*/ 3 w 225"/>
                  <a:gd name="T11" fmla="*/ 12 h 187"/>
                  <a:gd name="T12" fmla="*/ 5 w 225"/>
                  <a:gd name="T13" fmla="*/ 12 h 187"/>
                  <a:gd name="T14" fmla="*/ 7 w 225"/>
                  <a:gd name="T15" fmla="*/ 11 h 187"/>
                  <a:gd name="T16" fmla="*/ 12 w 225"/>
                  <a:gd name="T17" fmla="*/ 7 h 187"/>
                  <a:gd name="T18" fmla="*/ 13 w 225"/>
                  <a:gd name="T19" fmla="*/ 6 h 187"/>
                  <a:gd name="T20" fmla="*/ 14 w 225"/>
                  <a:gd name="T21" fmla="*/ 4 h 187"/>
                  <a:gd name="T22" fmla="*/ 14 w 225"/>
                  <a:gd name="T23" fmla="*/ 2 h 187"/>
                  <a:gd name="T24" fmla="*/ 13 w 225"/>
                  <a:gd name="T25" fmla="*/ 0 h 187"/>
                  <a:gd name="T26" fmla="*/ 13 w 225"/>
                  <a:gd name="T27" fmla="*/ 2 h 187"/>
                  <a:gd name="T28" fmla="*/ 12 w 225"/>
                  <a:gd name="T29" fmla="*/ 3 h 187"/>
                  <a:gd name="T30" fmla="*/ 11 w 225"/>
                  <a:gd name="T31" fmla="*/ 3 h 187"/>
                  <a:gd name="T32" fmla="*/ 9 w 225"/>
                  <a:gd name="T33" fmla="*/ 3 h 187"/>
                  <a:gd name="T34" fmla="*/ 9 w 225"/>
                  <a:gd name="T35" fmla="*/ 2 h 18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5"/>
                  <a:gd name="T55" fmla="*/ 0 h 187"/>
                  <a:gd name="T56" fmla="*/ 225 w 225"/>
                  <a:gd name="T57" fmla="*/ 187 h 18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5" h="187">
                    <a:moveTo>
                      <a:pt x="8" y="76"/>
                    </a:moveTo>
                    <a:lnTo>
                      <a:pt x="3" y="93"/>
                    </a:lnTo>
                    <a:lnTo>
                      <a:pt x="0" y="122"/>
                    </a:lnTo>
                    <a:lnTo>
                      <a:pt x="5" y="148"/>
                    </a:lnTo>
                    <a:lnTo>
                      <a:pt x="19" y="171"/>
                    </a:lnTo>
                    <a:lnTo>
                      <a:pt x="44" y="185"/>
                    </a:lnTo>
                    <a:lnTo>
                      <a:pt x="81" y="187"/>
                    </a:lnTo>
                    <a:lnTo>
                      <a:pt x="122" y="171"/>
                    </a:lnTo>
                    <a:lnTo>
                      <a:pt x="198" y="113"/>
                    </a:lnTo>
                    <a:lnTo>
                      <a:pt x="214" y="93"/>
                    </a:lnTo>
                    <a:lnTo>
                      <a:pt x="222" y="54"/>
                    </a:lnTo>
                    <a:lnTo>
                      <a:pt x="225" y="37"/>
                    </a:lnTo>
                    <a:lnTo>
                      <a:pt x="217" y="0"/>
                    </a:lnTo>
                    <a:lnTo>
                      <a:pt x="210" y="25"/>
                    </a:lnTo>
                    <a:lnTo>
                      <a:pt x="197" y="44"/>
                    </a:lnTo>
                    <a:lnTo>
                      <a:pt x="173" y="49"/>
                    </a:lnTo>
                    <a:lnTo>
                      <a:pt x="152" y="49"/>
                    </a:lnTo>
                    <a:lnTo>
                      <a:pt x="139" y="37"/>
                    </a:lnTo>
                  </a:path>
                </a:pathLst>
              </a:custGeom>
              <a:noFill/>
              <a:ln w="0">
                <a:solidFill>
                  <a:srgbClr val="00FF00"/>
                </a:solidFill>
                <a:prstDash val="solid"/>
                <a:round/>
                <a:headEnd/>
                <a:tailEnd/>
              </a:ln>
            </p:spPr>
            <p:txBody>
              <a:bodyPr/>
              <a:lstStyle/>
              <a:p>
                <a:endParaRPr lang="en-US"/>
              </a:p>
            </p:txBody>
          </p:sp>
          <p:sp>
            <p:nvSpPr>
              <p:cNvPr id="22871" name="Freeform 198"/>
              <p:cNvSpPr>
                <a:spLocks/>
              </p:cNvSpPr>
              <p:nvPr/>
            </p:nvSpPr>
            <p:spPr bwMode="auto">
              <a:xfrm>
                <a:off x="1081" y="1016"/>
                <a:ext cx="55" cy="52"/>
              </a:xfrm>
              <a:custGeom>
                <a:avLst/>
                <a:gdLst>
                  <a:gd name="T0" fmla="*/ 0 w 221"/>
                  <a:gd name="T1" fmla="*/ 9 h 208"/>
                  <a:gd name="T2" fmla="*/ 0 w 221"/>
                  <a:gd name="T3" fmla="*/ 11 h 208"/>
                  <a:gd name="T4" fmla="*/ 1 w 221"/>
                  <a:gd name="T5" fmla="*/ 13 h 208"/>
                  <a:gd name="T6" fmla="*/ 2 w 221"/>
                  <a:gd name="T7" fmla="*/ 13 h 208"/>
                  <a:gd name="T8" fmla="*/ 5 w 221"/>
                  <a:gd name="T9" fmla="*/ 13 h 208"/>
                  <a:gd name="T10" fmla="*/ 8 w 221"/>
                  <a:gd name="T11" fmla="*/ 13 h 208"/>
                  <a:gd name="T12" fmla="*/ 11 w 221"/>
                  <a:gd name="T13" fmla="*/ 11 h 208"/>
                  <a:gd name="T14" fmla="*/ 12 w 221"/>
                  <a:gd name="T15" fmla="*/ 9 h 208"/>
                  <a:gd name="T16" fmla="*/ 13 w 221"/>
                  <a:gd name="T17" fmla="*/ 7 h 208"/>
                  <a:gd name="T18" fmla="*/ 14 w 221"/>
                  <a:gd name="T19" fmla="*/ 6 h 208"/>
                  <a:gd name="T20" fmla="*/ 14 w 221"/>
                  <a:gd name="T21" fmla="*/ 5 h 208"/>
                  <a:gd name="T22" fmla="*/ 12 w 221"/>
                  <a:gd name="T23" fmla="*/ 2 h 208"/>
                  <a:gd name="T24" fmla="*/ 11 w 221"/>
                  <a:gd name="T25" fmla="*/ 0 h 208"/>
                  <a:gd name="T26" fmla="*/ 11 w 221"/>
                  <a:gd name="T27" fmla="*/ 2 h 208"/>
                  <a:gd name="T28" fmla="*/ 11 w 221"/>
                  <a:gd name="T29" fmla="*/ 3 h 208"/>
                  <a:gd name="T30" fmla="*/ 11 w 221"/>
                  <a:gd name="T31" fmla="*/ 4 h 208"/>
                  <a:gd name="T32" fmla="*/ 11 w 221"/>
                  <a:gd name="T33" fmla="*/ 5 h 208"/>
                  <a:gd name="T34" fmla="*/ 10 w 221"/>
                  <a:gd name="T35" fmla="*/ 6 h 208"/>
                  <a:gd name="T36" fmla="*/ 8 w 221"/>
                  <a:gd name="T37" fmla="*/ 5 h 2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1"/>
                  <a:gd name="T58" fmla="*/ 0 h 208"/>
                  <a:gd name="T59" fmla="*/ 221 w 221"/>
                  <a:gd name="T60" fmla="*/ 208 h 20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1" h="208">
                    <a:moveTo>
                      <a:pt x="6" y="148"/>
                    </a:moveTo>
                    <a:lnTo>
                      <a:pt x="0" y="167"/>
                    </a:lnTo>
                    <a:lnTo>
                      <a:pt x="11" y="198"/>
                    </a:lnTo>
                    <a:lnTo>
                      <a:pt x="42" y="208"/>
                    </a:lnTo>
                    <a:lnTo>
                      <a:pt x="84" y="208"/>
                    </a:lnTo>
                    <a:lnTo>
                      <a:pt x="138" y="198"/>
                    </a:lnTo>
                    <a:lnTo>
                      <a:pt x="175" y="171"/>
                    </a:lnTo>
                    <a:lnTo>
                      <a:pt x="198" y="148"/>
                    </a:lnTo>
                    <a:lnTo>
                      <a:pt x="212" y="112"/>
                    </a:lnTo>
                    <a:lnTo>
                      <a:pt x="221" y="94"/>
                    </a:lnTo>
                    <a:lnTo>
                      <a:pt x="221" y="72"/>
                    </a:lnTo>
                    <a:lnTo>
                      <a:pt x="202" y="33"/>
                    </a:lnTo>
                    <a:lnTo>
                      <a:pt x="175" y="0"/>
                    </a:lnTo>
                    <a:lnTo>
                      <a:pt x="180" y="28"/>
                    </a:lnTo>
                    <a:lnTo>
                      <a:pt x="184" y="51"/>
                    </a:lnTo>
                    <a:lnTo>
                      <a:pt x="184" y="67"/>
                    </a:lnTo>
                    <a:lnTo>
                      <a:pt x="171" y="80"/>
                    </a:lnTo>
                    <a:lnTo>
                      <a:pt x="158" y="86"/>
                    </a:lnTo>
                    <a:lnTo>
                      <a:pt x="129" y="80"/>
                    </a:lnTo>
                  </a:path>
                </a:pathLst>
              </a:custGeom>
              <a:noFill/>
              <a:ln w="0">
                <a:solidFill>
                  <a:srgbClr val="00FF00"/>
                </a:solidFill>
                <a:prstDash val="solid"/>
                <a:round/>
                <a:headEnd/>
                <a:tailEnd/>
              </a:ln>
            </p:spPr>
            <p:txBody>
              <a:bodyPr/>
              <a:lstStyle/>
              <a:p>
                <a:endParaRPr lang="en-US"/>
              </a:p>
            </p:txBody>
          </p:sp>
          <p:sp>
            <p:nvSpPr>
              <p:cNvPr id="22872" name="Freeform 199"/>
              <p:cNvSpPr>
                <a:spLocks/>
              </p:cNvSpPr>
              <p:nvPr/>
            </p:nvSpPr>
            <p:spPr bwMode="auto">
              <a:xfrm>
                <a:off x="1094" y="972"/>
                <a:ext cx="45" cy="39"/>
              </a:xfrm>
              <a:custGeom>
                <a:avLst/>
                <a:gdLst>
                  <a:gd name="T0" fmla="*/ 5 w 180"/>
                  <a:gd name="T1" fmla="*/ 0 h 158"/>
                  <a:gd name="T2" fmla="*/ 3 w 180"/>
                  <a:gd name="T3" fmla="*/ 1 h 158"/>
                  <a:gd name="T4" fmla="*/ 2 w 180"/>
                  <a:gd name="T5" fmla="*/ 2 h 158"/>
                  <a:gd name="T6" fmla="*/ 1 w 180"/>
                  <a:gd name="T7" fmla="*/ 4 h 158"/>
                  <a:gd name="T8" fmla="*/ 0 w 180"/>
                  <a:gd name="T9" fmla="*/ 5 h 158"/>
                  <a:gd name="T10" fmla="*/ 0 w 180"/>
                  <a:gd name="T11" fmla="*/ 7 h 158"/>
                  <a:gd name="T12" fmla="*/ 1 w 180"/>
                  <a:gd name="T13" fmla="*/ 8 h 158"/>
                  <a:gd name="T14" fmla="*/ 2 w 180"/>
                  <a:gd name="T15" fmla="*/ 10 h 158"/>
                  <a:gd name="T16" fmla="*/ 2 w 180"/>
                  <a:gd name="T17" fmla="*/ 8 h 158"/>
                  <a:gd name="T18" fmla="*/ 3 w 180"/>
                  <a:gd name="T19" fmla="*/ 6 h 158"/>
                  <a:gd name="T20" fmla="*/ 4 w 180"/>
                  <a:gd name="T21" fmla="*/ 6 h 158"/>
                  <a:gd name="T22" fmla="*/ 6 w 180"/>
                  <a:gd name="T23" fmla="*/ 7 h 158"/>
                  <a:gd name="T24" fmla="*/ 8 w 180"/>
                  <a:gd name="T25" fmla="*/ 7 h 158"/>
                  <a:gd name="T26" fmla="*/ 10 w 180"/>
                  <a:gd name="T27" fmla="*/ 6 h 158"/>
                  <a:gd name="T28" fmla="*/ 11 w 180"/>
                  <a:gd name="T29" fmla="*/ 5 h 158"/>
                  <a:gd name="T30" fmla="*/ 11 w 180"/>
                  <a:gd name="T31" fmla="*/ 4 h 15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0"/>
                  <a:gd name="T49" fmla="*/ 0 h 158"/>
                  <a:gd name="T50" fmla="*/ 180 w 180"/>
                  <a:gd name="T51" fmla="*/ 158 h 15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0" h="158">
                    <a:moveTo>
                      <a:pt x="82" y="0"/>
                    </a:moveTo>
                    <a:lnTo>
                      <a:pt x="56" y="15"/>
                    </a:lnTo>
                    <a:lnTo>
                      <a:pt x="32" y="39"/>
                    </a:lnTo>
                    <a:lnTo>
                      <a:pt x="26" y="63"/>
                    </a:lnTo>
                    <a:lnTo>
                      <a:pt x="6" y="83"/>
                    </a:lnTo>
                    <a:lnTo>
                      <a:pt x="0" y="111"/>
                    </a:lnTo>
                    <a:lnTo>
                      <a:pt x="12" y="136"/>
                    </a:lnTo>
                    <a:lnTo>
                      <a:pt x="27" y="158"/>
                    </a:lnTo>
                    <a:lnTo>
                      <a:pt x="27" y="130"/>
                    </a:lnTo>
                    <a:lnTo>
                      <a:pt x="41" y="107"/>
                    </a:lnTo>
                    <a:lnTo>
                      <a:pt x="67" y="98"/>
                    </a:lnTo>
                    <a:lnTo>
                      <a:pt x="87" y="113"/>
                    </a:lnTo>
                    <a:lnTo>
                      <a:pt x="124" y="113"/>
                    </a:lnTo>
                    <a:lnTo>
                      <a:pt x="157" y="95"/>
                    </a:lnTo>
                    <a:lnTo>
                      <a:pt x="171" y="78"/>
                    </a:lnTo>
                    <a:lnTo>
                      <a:pt x="180" y="60"/>
                    </a:lnTo>
                  </a:path>
                </a:pathLst>
              </a:custGeom>
              <a:noFill/>
              <a:ln w="0">
                <a:solidFill>
                  <a:srgbClr val="00FF00"/>
                </a:solidFill>
                <a:prstDash val="solid"/>
                <a:round/>
                <a:headEnd/>
                <a:tailEnd/>
              </a:ln>
            </p:spPr>
            <p:txBody>
              <a:bodyPr/>
              <a:lstStyle/>
              <a:p>
                <a:endParaRPr lang="en-US"/>
              </a:p>
            </p:txBody>
          </p:sp>
          <p:sp>
            <p:nvSpPr>
              <p:cNvPr id="22873" name="Freeform 200"/>
              <p:cNvSpPr>
                <a:spLocks/>
              </p:cNvSpPr>
              <p:nvPr/>
            </p:nvSpPr>
            <p:spPr bwMode="auto">
              <a:xfrm>
                <a:off x="1083" y="992"/>
                <a:ext cx="52" cy="53"/>
              </a:xfrm>
              <a:custGeom>
                <a:avLst/>
                <a:gdLst>
                  <a:gd name="T0" fmla="*/ 1 w 209"/>
                  <a:gd name="T1" fmla="*/ 0 h 214"/>
                  <a:gd name="T2" fmla="*/ 0 w 209"/>
                  <a:gd name="T3" fmla="*/ 1 h 214"/>
                  <a:gd name="T4" fmla="*/ 0 w 209"/>
                  <a:gd name="T5" fmla="*/ 2 h 214"/>
                  <a:gd name="T6" fmla="*/ 1 w 209"/>
                  <a:gd name="T7" fmla="*/ 4 h 214"/>
                  <a:gd name="T8" fmla="*/ 2 w 209"/>
                  <a:gd name="T9" fmla="*/ 4 h 214"/>
                  <a:gd name="T10" fmla="*/ 3 w 209"/>
                  <a:gd name="T11" fmla="*/ 5 h 214"/>
                  <a:gd name="T12" fmla="*/ 3 w 209"/>
                  <a:gd name="T13" fmla="*/ 7 h 214"/>
                  <a:gd name="T14" fmla="*/ 3 w 209"/>
                  <a:gd name="T15" fmla="*/ 8 h 214"/>
                  <a:gd name="T16" fmla="*/ 4 w 209"/>
                  <a:gd name="T17" fmla="*/ 10 h 214"/>
                  <a:gd name="T18" fmla="*/ 5 w 209"/>
                  <a:gd name="T19" fmla="*/ 10 h 214"/>
                  <a:gd name="T20" fmla="*/ 7 w 209"/>
                  <a:gd name="T21" fmla="*/ 10 h 214"/>
                  <a:gd name="T22" fmla="*/ 8 w 209"/>
                  <a:gd name="T23" fmla="*/ 11 h 214"/>
                  <a:gd name="T24" fmla="*/ 9 w 209"/>
                  <a:gd name="T25" fmla="*/ 12 h 214"/>
                  <a:gd name="T26" fmla="*/ 11 w 209"/>
                  <a:gd name="T27" fmla="*/ 13 h 214"/>
                  <a:gd name="T28" fmla="*/ 13 w 209"/>
                  <a:gd name="T29" fmla="*/ 13 h 2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9"/>
                  <a:gd name="T46" fmla="*/ 0 h 214"/>
                  <a:gd name="T47" fmla="*/ 209 w 209"/>
                  <a:gd name="T48" fmla="*/ 214 h 2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9" h="214">
                    <a:moveTo>
                      <a:pt x="16" y="0"/>
                    </a:moveTo>
                    <a:lnTo>
                      <a:pt x="4" y="18"/>
                    </a:lnTo>
                    <a:lnTo>
                      <a:pt x="0" y="39"/>
                    </a:lnTo>
                    <a:lnTo>
                      <a:pt x="18" y="59"/>
                    </a:lnTo>
                    <a:lnTo>
                      <a:pt x="31" y="65"/>
                    </a:lnTo>
                    <a:lnTo>
                      <a:pt x="57" y="76"/>
                    </a:lnTo>
                    <a:lnTo>
                      <a:pt x="45" y="113"/>
                    </a:lnTo>
                    <a:lnTo>
                      <a:pt x="53" y="138"/>
                    </a:lnTo>
                    <a:lnTo>
                      <a:pt x="71" y="156"/>
                    </a:lnTo>
                    <a:lnTo>
                      <a:pt x="86" y="167"/>
                    </a:lnTo>
                    <a:lnTo>
                      <a:pt x="114" y="167"/>
                    </a:lnTo>
                    <a:lnTo>
                      <a:pt x="126" y="179"/>
                    </a:lnTo>
                    <a:lnTo>
                      <a:pt x="140" y="200"/>
                    </a:lnTo>
                    <a:lnTo>
                      <a:pt x="173" y="214"/>
                    </a:lnTo>
                    <a:lnTo>
                      <a:pt x="209" y="204"/>
                    </a:lnTo>
                  </a:path>
                </a:pathLst>
              </a:custGeom>
              <a:noFill/>
              <a:ln w="0">
                <a:solidFill>
                  <a:srgbClr val="00FF00"/>
                </a:solidFill>
                <a:prstDash val="solid"/>
                <a:round/>
                <a:headEnd/>
                <a:tailEnd/>
              </a:ln>
            </p:spPr>
            <p:txBody>
              <a:bodyPr/>
              <a:lstStyle/>
              <a:p>
                <a:endParaRPr lang="en-US"/>
              </a:p>
            </p:txBody>
          </p:sp>
          <p:sp>
            <p:nvSpPr>
              <p:cNvPr id="22874" name="Freeform 201"/>
              <p:cNvSpPr>
                <a:spLocks/>
              </p:cNvSpPr>
              <p:nvPr/>
            </p:nvSpPr>
            <p:spPr bwMode="auto">
              <a:xfrm>
                <a:off x="1101" y="986"/>
                <a:ext cx="13" cy="11"/>
              </a:xfrm>
              <a:custGeom>
                <a:avLst/>
                <a:gdLst>
                  <a:gd name="T0" fmla="*/ 0 w 53"/>
                  <a:gd name="T1" fmla="*/ 0 h 45"/>
                  <a:gd name="T2" fmla="*/ 1 w 53"/>
                  <a:gd name="T3" fmla="*/ 0 h 45"/>
                  <a:gd name="T4" fmla="*/ 2 w 53"/>
                  <a:gd name="T5" fmla="*/ 0 h 45"/>
                  <a:gd name="T6" fmla="*/ 3 w 53"/>
                  <a:gd name="T7" fmla="*/ 1 h 45"/>
                  <a:gd name="T8" fmla="*/ 3 w 53"/>
                  <a:gd name="T9" fmla="*/ 2 h 45"/>
                  <a:gd name="T10" fmla="*/ 2 w 53"/>
                  <a:gd name="T11" fmla="*/ 3 h 45"/>
                  <a:gd name="T12" fmla="*/ 0 60000 65536"/>
                  <a:gd name="T13" fmla="*/ 0 60000 65536"/>
                  <a:gd name="T14" fmla="*/ 0 60000 65536"/>
                  <a:gd name="T15" fmla="*/ 0 60000 65536"/>
                  <a:gd name="T16" fmla="*/ 0 60000 65536"/>
                  <a:gd name="T17" fmla="*/ 0 60000 65536"/>
                  <a:gd name="T18" fmla="*/ 0 w 53"/>
                  <a:gd name="T19" fmla="*/ 0 h 45"/>
                  <a:gd name="T20" fmla="*/ 53 w 53"/>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53" h="45">
                    <a:moveTo>
                      <a:pt x="0" y="0"/>
                    </a:moveTo>
                    <a:lnTo>
                      <a:pt x="18" y="0"/>
                    </a:lnTo>
                    <a:lnTo>
                      <a:pt x="36" y="9"/>
                    </a:lnTo>
                    <a:lnTo>
                      <a:pt x="53" y="26"/>
                    </a:lnTo>
                    <a:lnTo>
                      <a:pt x="53" y="41"/>
                    </a:lnTo>
                    <a:lnTo>
                      <a:pt x="41" y="45"/>
                    </a:lnTo>
                  </a:path>
                </a:pathLst>
              </a:custGeom>
              <a:noFill/>
              <a:ln w="0">
                <a:solidFill>
                  <a:srgbClr val="00FF00"/>
                </a:solidFill>
                <a:prstDash val="solid"/>
                <a:round/>
                <a:headEnd/>
                <a:tailEnd/>
              </a:ln>
            </p:spPr>
            <p:txBody>
              <a:bodyPr/>
              <a:lstStyle/>
              <a:p>
                <a:endParaRPr lang="en-US"/>
              </a:p>
            </p:txBody>
          </p:sp>
          <p:sp>
            <p:nvSpPr>
              <p:cNvPr id="22875" name="Line 202"/>
              <p:cNvSpPr>
                <a:spLocks noChangeShapeType="1"/>
              </p:cNvSpPr>
              <p:nvPr/>
            </p:nvSpPr>
            <p:spPr bwMode="auto">
              <a:xfrm>
                <a:off x="1388" y="819"/>
                <a:ext cx="0" cy="182"/>
              </a:xfrm>
              <a:prstGeom prst="line">
                <a:avLst/>
              </a:prstGeom>
              <a:noFill/>
              <a:ln w="0">
                <a:solidFill>
                  <a:srgbClr val="00FF00"/>
                </a:solidFill>
                <a:round/>
                <a:headEnd/>
                <a:tailEnd/>
              </a:ln>
            </p:spPr>
            <p:txBody>
              <a:bodyPr/>
              <a:lstStyle/>
              <a:p>
                <a:endParaRPr lang="en-US"/>
              </a:p>
            </p:txBody>
          </p:sp>
          <p:sp>
            <p:nvSpPr>
              <p:cNvPr id="22876" name="Line 203"/>
              <p:cNvSpPr>
                <a:spLocks noChangeShapeType="1"/>
              </p:cNvSpPr>
              <p:nvPr/>
            </p:nvSpPr>
            <p:spPr bwMode="auto">
              <a:xfrm flipV="1">
                <a:off x="1368" y="819"/>
                <a:ext cx="0" cy="169"/>
              </a:xfrm>
              <a:prstGeom prst="line">
                <a:avLst/>
              </a:prstGeom>
              <a:noFill/>
              <a:ln w="0">
                <a:solidFill>
                  <a:srgbClr val="00FF00"/>
                </a:solidFill>
                <a:round/>
                <a:headEnd/>
                <a:tailEnd/>
              </a:ln>
            </p:spPr>
            <p:txBody>
              <a:bodyPr/>
              <a:lstStyle/>
              <a:p>
                <a:endParaRPr lang="en-US"/>
              </a:p>
            </p:txBody>
          </p:sp>
          <p:sp>
            <p:nvSpPr>
              <p:cNvPr id="22877" name="Line 204"/>
              <p:cNvSpPr>
                <a:spLocks noChangeShapeType="1"/>
              </p:cNvSpPr>
              <p:nvPr/>
            </p:nvSpPr>
            <p:spPr bwMode="auto">
              <a:xfrm>
                <a:off x="1348" y="819"/>
                <a:ext cx="0" cy="169"/>
              </a:xfrm>
              <a:prstGeom prst="line">
                <a:avLst/>
              </a:prstGeom>
              <a:noFill/>
              <a:ln w="0">
                <a:solidFill>
                  <a:srgbClr val="00FF00"/>
                </a:solidFill>
                <a:round/>
                <a:headEnd/>
                <a:tailEnd/>
              </a:ln>
            </p:spPr>
            <p:txBody>
              <a:bodyPr/>
              <a:lstStyle/>
              <a:p>
                <a:endParaRPr lang="en-US"/>
              </a:p>
            </p:txBody>
          </p:sp>
          <p:sp>
            <p:nvSpPr>
              <p:cNvPr id="22878" name="Line 205"/>
              <p:cNvSpPr>
                <a:spLocks noChangeShapeType="1"/>
              </p:cNvSpPr>
              <p:nvPr/>
            </p:nvSpPr>
            <p:spPr bwMode="auto">
              <a:xfrm flipV="1">
                <a:off x="1327" y="819"/>
                <a:ext cx="0" cy="169"/>
              </a:xfrm>
              <a:prstGeom prst="line">
                <a:avLst/>
              </a:prstGeom>
              <a:noFill/>
              <a:ln w="0">
                <a:solidFill>
                  <a:srgbClr val="00FF00"/>
                </a:solidFill>
                <a:round/>
                <a:headEnd/>
                <a:tailEnd/>
              </a:ln>
            </p:spPr>
            <p:txBody>
              <a:bodyPr/>
              <a:lstStyle/>
              <a:p>
                <a:endParaRPr lang="en-US"/>
              </a:p>
            </p:txBody>
          </p:sp>
        </p:grpSp>
        <p:sp>
          <p:nvSpPr>
            <p:cNvPr id="22533" name="Line 207"/>
            <p:cNvSpPr>
              <a:spLocks noChangeShapeType="1"/>
            </p:cNvSpPr>
            <p:nvPr/>
          </p:nvSpPr>
          <p:spPr bwMode="auto">
            <a:xfrm>
              <a:off x="1308" y="819"/>
              <a:ext cx="0" cy="169"/>
            </a:xfrm>
            <a:prstGeom prst="line">
              <a:avLst/>
            </a:prstGeom>
            <a:noFill/>
            <a:ln w="0">
              <a:solidFill>
                <a:srgbClr val="00FF00"/>
              </a:solidFill>
              <a:round/>
              <a:headEnd/>
              <a:tailEnd/>
            </a:ln>
          </p:spPr>
          <p:txBody>
            <a:bodyPr/>
            <a:lstStyle/>
            <a:p>
              <a:endParaRPr lang="en-US"/>
            </a:p>
          </p:txBody>
        </p:sp>
        <p:sp>
          <p:nvSpPr>
            <p:cNvPr id="22534" name="Line 208"/>
            <p:cNvSpPr>
              <a:spLocks noChangeShapeType="1"/>
            </p:cNvSpPr>
            <p:nvPr/>
          </p:nvSpPr>
          <p:spPr bwMode="auto">
            <a:xfrm flipV="1">
              <a:off x="1287" y="819"/>
              <a:ext cx="0" cy="166"/>
            </a:xfrm>
            <a:prstGeom prst="line">
              <a:avLst/>
            </a:prstGeom>
            <a:noFill/>
            <a:ln w="0">
              <a:solidFill>
                <a:srgbClr val="00FF00"/>
              </a:solidFill>
              <a:round/>
              <a:headEnd/>
              <a:tailEnd/>
            </a:ln>
          </p:spPr>
          <p:txBody>
            <a:bodyPr/>
            <a:lstStyle/>
            <a:p>
              <a:endParaRPr lang="en-US"/>
            </a:p>
          </p:txBody>
        </p:sp>
        <p:sp>
          <p:nvSpPr>
            <p:cNvPr id="22535" name="Freeform 209"/>
            <p:cNvSpPr>
              <a:spLocks/>
            </p:cNvSpPr>
            <p:nvPr/>
          </p:nvSpPr>
          <p:spPr bwMode="auto">
            <a:xfrm>
              <a:off x="1140" y="927"/>
              <a:ext cx="134" cy="79"/>
            </a:xfrm>
            <a:custGeom>
              <a:avLst/>
              <a:gdLst>
                <a:gd name="T0" fmla="*/ 34 w 535"/>
                <a:gd name="T1" fmla="*/ 0 h 318"/>
                <a:gd name="T2" fmla="*/ 30 w 535"/>
                <a:gd name="T3" fmla="*/ 2 h 318"/>
                <a:gd name="T4" fmla="*/ 27 w 535"/>
                <a:gd name="T5" fmla="*/ 4 h 318"/>
                <a:gd name="T6" fmla="*/ 26 w 535"/>
                <a:gd name="T7" fmla="*/ 6 h 318"/>
                <a:gd name="T8" fmla="*/ 23 w 535"/>
                <a:gd name="T9" fmla="*/ 10 h 318"/>
                <a:gd name="T10" fmla="*/ 22 w 535"/>
                <a:gd name="T11" fmla="*/ 13 h 318"/>
                <a:gd name="T12" fmla="*/ 21 w 535"/>
                <a:gd name="T13" fmla="*/ 15 h 318"/>
                <a:gd name="T14" fmla="*/ 20 w 535"/>
                <a:gd name="T15" fmla="*/ 17 h 318"/>
                <a:gd name="T16" fmla="*/ 19 w 535"/>
                <a:gd name="T17" fmla="*/ 18 h 318"/>
                <a:gd name="T18" fmla="*/ 13 w 535"/>
                <a:gd name="T19" fmla="*/ 19 h 318"/>
                <a:gd name="T20" fmla="*/ 10 w 535"/>
                <a:gd name="T21" fmla="*/ 19 h 318"/>
                <a:gd name="T22" fmla="*/ 7 w 535"/>
                <a:gd name="T23" fmla="*/ 20 h 318"/>
                <a:gd name="T24" fmla="*/ 0 w 535"/>
                <a:gd name="T25" fmla="*/ 12 h 3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5"/>
                <a:gd name="T40" fmla="*/ 0 h 318"/>
                <a:gd name="T41" fmla="*/ 535 w 535"/>
                <a:gd name="T42" fmla="*/ 318 h 31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5" h="318">
                  <a:moveTo>
                    <a:pt x="535" y="0"/>
                  </a:moveTo>
                  <a:lnTo>
                    <a:pt x="471" y="28"/>
                  </a:lnTo>
                  <a:lnTo>
                    <a:pt x="433" y="71"/>
                  </a:lnTo>
                  <a:lnTo>
                    <a:pt x="410" y="106"/>
                  </a:lnTo>
                  <a:lnTo>
                    <a:pt x="371" y="162"/>
                  </a:lnTo>
                  <a:lnTo>
                    <a:pt x="354" y="212"/>
                  </a:lnTo>
                  <a:lnTo>
                    <a:pt x="331" y="244"/>
                  </a:lnTo>
                  <a:lnTo>
                    <a:pt x="321" y="272"/>
                  </a:lnTo>
                  <a:lnTo>
                    <a:pt x="294" y="295"/>
                  </a:lnTo>
                  <a:lnTo>
                    <a:pt x="208" y="309"/>
                  </a:lnTo>
                  <a:lnTo>
                    <a:pt x="162" y="309"/>
                  </a:lnTo>
                  <a:lnTo>
                    <a:pt x="106" y="318"/>
                  </a:lnTo>
                  <a:lnTo>
                    <a:pt x="0" y="196"/>
                  </a:lnTo>
                </a:path>
              </a:pathLst>
            </a:custGeom>
            <a:noFill/>
            <a:ln w="0">
              <a:solidFill>
                <a:srgbClr val="00FF00"/>
              </a:solidFill>
              <a:prstDash val="solid"/>
              <a:round/>
              <a:headEnd/>
              <a:tailEnd/>
            </a:ln>
          </p:spPr>
          <p:txBody>
            <a:bodyPr/>
            <a:lstStyle/>
            <a:p>
              <a:endParaRPr lang="en-US"/>
            </a:p>
          </p:txBody>
        </p:sp>
        <p:sp>
          <p:nvSpPr>
            <p:cNvPr id="22536" name="Freeform 210"/>
            <p:cNvSpPr>
              <a:spLocks/>
            </p:cNvSpPr>
            <p:nvPr/>
          </p:nvSpPr>
          <p:spPr bwMode="auto">
            <a:xfrm>
              <a:off x="1153" y="989"/>
              <a:ext cx="158" cy="62"/>
            </a:xfrm>
            <a:custGeom>
              <a:avLst/>
              <a:gdLst>
                <a:gd name="T0" fmla="*/ 40 w 632"/>
                <a:gd name="T1" fmla="*/ 0 h 251"/>
                <a:gd name="T2" fmla="*/ 39 w 632"/>
                <a:gd name="T3" fmla="*/ 1 h 251"/>
                <a:gd name="T4" fmla="*/ 37 w 632"/>
                <a:gd name="T5" fmla="*/ 3 h 251"/>
                <a:gd name="T6" fmla="*/ 33 w 632"/>
                <a:gd name="T7" fmla="*/ 5 h 251"/>
                <a:gd name="T8" fmla="*/ 30 w 632"/>
                <a:gd name="T9" fmla="*/ 5 h 251"/>
                <a:gd name="T10" fmla="*/ 28 w 632"/>
                <a:gd name="T11" fmla="*/ 6 h 251"/>
                <a:gd name="T12" fmla="*/ 26 w 632"/>
                <a:gd name="T13" fmla="*/ 7 h 251"/>
                <a:gd name="T14" fmla="*/ 24 w 632"/>
                <a:gd name="T15" fmla="*/ 7 h 251"/>
                <a:gd name="T16" fmla="*/ 23 w 632"/>
                <a:gd name="T17" fmla="*/ 7 h 251"/>
                <a:gd name="T18" fmla="*/ 21 w 632"/>
                <a:gd name="T19" fmla="*/ 7 h 251"/>
                <a:gd name="T20" fmla="*/ 18 w 632"/>
                <a:gd name="T21" fmla="*/ 7 h 251"/>
                <a:gd name="T22" fmla="*/ 12 w 632"/>
                <a:gd name="T23" fmla="*/ 8 h 251"/>
                <a:gd name="T24" fmla="*/ 10 w 632"/>
                <a:gd name="T25" fmla="*/ 9 h 251"/>
                <a:gd name="T26" fmla="*/ 6 w 632"/>
                <a:gd name="T27" fmla="*/ 9 h 251"/>
                <a:gd name="T28" fmla="*/ 6 w 632"/>
                <a:gd name="T29" fmla="*/ 10 h 251"/>
                <a:gd name="T30" fmla="*/ 5 w 632"/>
                <a:gd name="T31" fmla="*/ 13 h 251"/>
                <a:gd name="T32" fmla="*/ 3 w 632"/>
                <a:gd name="T33" fmla="*/ 15 h 251"/>
                <a:gd name="T34" fmla="*/ 0 w 632"/>
                <a:gd name="T35" fmla="*/ 15 h 2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2"/>
                <a:gd name="T55" fmla="*/ 0 h 251"/>
                <a:gd name="T56" fmla="*/ 632 w 632"/>
                <a:gd name="T57" fmla="*/ 251 h 2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2" h="251">
                  <a:moveTo>
                    <a:pt x="632" y="0"/>
                  </a:moveTo>
                  <a:lnTo>
                    <a:pt x="616" y="25"/>
                  </a:lnTo>
                  <a:lnTo>
                    <a:pt x="587" y="51"/>
                  </a:lnTo>
                  <a:lnTo>
                    <a:pt x="531" y="85"/>
                  </a:lnTo>
                  <a:lnTo>
                    <a:pt x="476" y="87"/>
                  </a:lnTo>
                  <a:lnTo>
                    <a:pt x="446" y="102"/>
                  </a:lnTo>
                  <a:lnTo>
                    <a:pt x="420" y="108"/>
                  </a:lnTo>
                  <a:lnTo>
                    <a:pt x="389" y="117"/>
                  </a:lnTo>
                  <a:lnTo>
                    <a:pt x="364" y="117"/>
                  </a:lnTo>
                  <a:lnTo>
                    <a:pt x="336" y="117"/>
                  </a:lnTo>
                  <a:lnTo>
                    <a:pt x="281" y="117"/>
                  </a:lnTo>
                  <a:lnTo>
                    <a:pt x="194" y="134"/>
                  </a:lnTo>
                  <a:lnTo>
                    <a:pt x="152" y="150"/>
                  </a:lnTo>
                  <a:lnTo>
                    <a:pt x="105" y="152"/>
                  </a:lnTo>
                  <a:lnTo>
                    <a:pt x="99" y="165"/>
                  </a:lnTo>
                  <a:lnTo>
                    <a:pt x="82" y="214"/>
                  </a:lnTo>
                  <a:lnTo>
                    <a:pt x="47" y="243"/>
                  </a:lnTo>
                  <a:lnTo>
                    <a:pt x="0" y="251"/>
                  </a:lnTo>
                </a:path>
              </a:pathLst>
            </a:custGeom>
            <a:noFill/>
            <a:ln w="0">
              <a:solidFill>
                <a:srgbClr val="00FF00"/>
              </a:solidFill>
              <a:prstDash val="solid"/>
              <a:round/>
              <a:headEnd/>
              <a:tailEnd/>
            </a:ln>
          </p:spPr>
          <p:txBody>
            <a:bodyPr/>
            <a:lstStyle/>
            <a:p>
              <a:endParaRPr lang="en-US"/>
            </a:p>
          </p:txBody>
        </p:sp>
        <p:sp>
          <p:nvSpPr>
            <p:cNvPr id="22537" name="Freeform 211"/>
            <p:cNvSpPr>
              <a:spLocks/>
            </p:cNvSpPr>
            <p:nvPr/>
          </p:nvSpPr>
          <p:spPr bwMode="auto">
            <a:xfrm>
              <a:off x="1250" y="942"/>
              <a:ext cx="24" cy="20"/>
            </a:xfrm>
            <a:custGeom>
              <a:avLst/>
              <a:gdLst>
                <a:gd name="T0" fmla="*/ 6 w 94"/>
                <a:gd name="T1" fmla="*/ 4 h 83"/>
                <a:gd name="T2" fmla="*/ 2 w 94"/>
                <a:gd name="T3" fmla="*/ 5 h 83"/>
                <a:gd name="T4" fmla="*/ 0 w 94"/>
                <a:gd name="T5" fmla="*/ 4 h 83"/>
                <a:gd name="T6" fmla="*/ 0 w 94"/>
                <a:gd name="T7" fmla="*/ 0 h 83"/>
                <a:gd name="T8" fmla="*/ 0 60000 65536"/>
                <a:gd name="T9" fmla="*/ 0 60000 65536"/>
                <a:gd name="T10" fmla="*/ 0 60000 65536"/>
                <a:gd name="T11" fmla="*/ 0 60000 65536"/>
                <a:gd name="T12" fmla="*/ 0 w 94"/>
                <a:gd name="T13" fmla="*/ 0 h 83"/>
                <a:gd name="T14" fmla="*/ 94 w 94"/>
                <a:gd name="T15" fmla="*/ 83 h 83"/>
              </a:gdLst>
              <a:ahLst/>
              <a:cxnLst>
                <a:cxn ang="T8">
                  <a:pos x="T0" y="T1"/>
                </a:cxn>
                <a:cxn ang="T9">
                  <a:pos x="T2" y="T3"/>
                </a:cxn>
                <a:cxn ang="T10">
                  <a:pos x="T4" y="T5"/>
                </a:cxn>
                <a:cxn ang="T11">
                  <a:pos x="T6" y="T7"/>
                </a:cxn>
              </a:cxnLst>
              <a:rect l="T12" t="T13" r="T14" b="T15"/>
              <a:pathLst>
                <a:path w="94" h="83">
                  <a:moveTo>
                    <a:pt x="94" y="62"/>
                  </a:moveTo>
                  <a:lnTo>
                    <a:pt x="24" y="83"/>
                  </a:lnTo>
                  <a:lnTo>
                    <a:pt x="0" y="67"/>
                  </a:lnTo>
                  <a:lnTo>
                    <a:pt x="0" y="0"/>
                  </a:lnTo>
                </a:path>
              </a:pathLst>
            </a:custGeom>
            <a:noFill/>
            <a:ln w="0">
              <a:solidFill>
                <a:srgbClr val="00FF00"/>
              </a:solidFill>
              <a:prstDash val="solid"/>
              <a:round/>
              <a:headEnd/>
              <a:tailEnd/>
            </a:ln>
          </p:spPr>
          <p:txBody>
            <a:bodyPr/>
            <a:lstStyle/>
            <a:p>
              <a:endParaRPr lang="en-US"/>
            </a:p>
          </p:txBody>
        </p:sp>
        <p:sp>
          <p:nvSpPr>
            <p:cNvPr id="22538" name="Freeform 212"/>
            <p:cNvSpPr>
              <a:spLocks/>
            </p:cNvSpPr>
            <p:nvPr/>
          </p:nvSpPr>
          <p:spPr bwMode="auto">
            <a:xfrm>
              <a:off x="1234" y="981"/>
              <a:ext cx="47" cy="8"/>
            </a:xfrm>
            <a:custGeom>
              <a:avLst/>
              <a:gdLst>
                <a:gd name="T0" fmla="*/ 12 w 189"/>
                <a:gd name="T1" fmla="*/ 0 h 31"/>
                <a:gd name="T2" fmla="*/ 9 w 189"/>
                <a:gd name="T3" fmla="*/ 2 h 31"/>
                <a:gd name="T4" fmla="*/ 7 w 189"/>
                <a:gd name="T5" fmla="*/ 2 h 31"/>
                <a:gd name="T6" fmla="*/ 3 w 189"/>
                <a:gd name="T7" fmla="*/ 2 h 31"/>
                <a:gd name="T8" fmla="*/ 2 w 189"/>
                <a:gd name="T9" fmla="*/ 2 h 31"/>
                <a:gd name="T10" fmla="*/ 0 w 189"/>
                <a:gd name="T11" fmla="*/ 0 h 31"/>
                <a:gd name="T12" fmla="*/ 0 60000 65536"/>
                <a:gd name="T13" fmla="*/ 0 60000 65536"/>
                <a:gd name="T14" fmla="*/ 0 60000 65536"/>
                <a:gd name="T15" fmla="*/ 0 60000 65536"/>
                <a:gd name="T16" fmla="*/ 0 60000 65536"/>
                <a:gd name="T17" fmla="*/ 0 60000 65536"/>
                <a:gd name="T18" fmla="*/ 0 w 189"/>
                <a:gd name="T19" fmla="*/ 0 h 31"/>
                <a:gd name="T20" fmla="*/ 189 w 189"/>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89" h="31">
                  <a:moveTo>
                    <a:pt x="189" y="0"/>
                  </a:moveTo>
                  <a:lnTo>
                    <a:pt x="147" y="23"/>
                  </a:lnTo>
                  <a:lnTo>
                    <a:pt x="122" y="27"/>
                  </a:lnTo>
                  <a:lnTo>
                    <a:pt x="55" y="31"/>
                  </a:lnTo>
                  <a:lnTo>
                    <a:pt x="30" y="23"/>
                  </a:lnTo>
                  <a:lnTo>
                    <a:pt x="0" y="0"/>
                  </a:lnTo>
                </a:path>
              </a:pathLst>
            </a:custGeom>
            <a:noFill/>
            <a:ln w="0">
              <a:solidFill>
                <a:srgbClr val="00FF00"/>
              </a:solidFill>
              <a:prstDash val="solid"/>
              <a:round/>
              <a:headEnd/>
              <a:tailEnd/>
            </a:ln>
          </p:spPr>
          <p:txBody>
            <a:bodyPr/>
            <a:lstStyle/>
            <a:p>
              <a:endParaRPr lang="en-US"/>
            </a:p>
          </p:txBody>
        </p:sp>
        <p:sp>
          <p:nvSpPr>
            <p:cNvPr id="22539" name="Freeform 213"/>
            <p:cNvSpPr>
              <a:spLocks/>
            </p:cNvSpPr>
            <p:nvPr/>
          </p:nvSpPr>
          <p:spPr bwMode="auto">
            <a:xfrm>
              <a:off x="1233" y="995"/>
              <a:ext cx="25" cy="13"/>
            </a:xfrm>
            <a:custGeom>
              <a:avLst/>
              <a:gdLst>
                <a:gd name="T0" fmla="*/ 6 w 98"/>
                <a:gd name="T1" fmla="*/ 1 h 55"/>
                <a:gd name="T2" fmla="*/ 4 w 98"/>
                <a:gd name="T3" fmla="*/ 2 h 55"/>
                <a:gd name="T4" fmla="*/ 3 w 98"/>
                <a:gd name="T5" fmla="*/ 3 h 55"/>
                <a:gd name="T6" fmla="*/ 1 w 98"/>
                <a:gd name="T7" fmla="*/ 3 h 55"/>
                <a:gd name="T8" fmla="*/ 0 w 98"/>
                <a:gd name="T9" fmla="*/ 0 h 55"/>
                <a:gd name="T10" fmla="*/ 0 60000 65536"/>
                <a:gd name="T11" fmla="*/ 0 60000 65536"/>
                <a:gd name="T12" fmla="*/ 0 60000 65536"/>
                <a:gd name="T13" fmla="*/ 0 60000 65536"/>
                <a:gd name="T14" fmla="*/ 0 60000 65536"/>
                <a:gd name="T15" fmla="*/ 0 w 98"/>
                <a:gd name="T16" fmla="*/ 0 h 55"/>
                <a:gd name="T17" fmla="*/ 98 w 98"/>
                <a:gd name="T18" fmla="*/ 55 h 55"/>
              </a:gdLst>
              <a:ahLst/>
              <a:cxnLst>
                <a:cxn ang="T10">
                  <a:pos x="T0" y="T1"/>
                </a:cxn>
                <a:cxn ang="T11">
                  <a:pos x="T2" y="T3"/>
                </a:cxn>
                <a:cxn ang="T12">
                  <a:pos x="T4" y="T5"/>
                </a:cxn>
                <a:cxn ang="T13">
                  <a:pos x="T6" y="T7"/>
                </a:cxn>
                <a:cxn ang="T14">
                  <a:pos x="T8" y="T9"/>
                </a:cxn>
              </a:cxnLst>
              <a:rect l="T15" t="T16" r="T17" b="T18"/>
              <a:pathLst>
                <a:path w="98" h="55">
                  <a:moveTo>
                    <a:pt x="98" y="27"/>
                  </a:moveTo>
                  <a:lnTo>
                    <a:pt x="67" y="31"/>
                  </a:lnTo>
                  <a:lnTo>
                    <a:pt x="42" y="55"/>
                  </a:lnTo>
                  <a:lnTo>
                    <a:pt x="10" y="55"/>
                  </a:lnTo>
                  <a:lnTo>
                    <a:pt x="0" y="0"/>
                  </a:lnTo>
                </a:path>
              </a:pathLst>
            </a:custGeom>
            <a:noFill/>
            <a:ln w="0">
              <a:solidFill>
                <a:srgbClr val="00FF00"/>
              </a:solidFill>
              <a:prstDash val="solid"/>
              <a:round/>
              <a:headEnd/>
              <a:tailEnd/>
            </a:ln>
          </p:spPr>
          <p:txBody>
            <a:bodyPr/>
            <a:lstStyle/>
            <a:p>
              <a:endParaRPr lang="en-US"/>
            </a:p>
          </p:txBody>
        </p:sp>
        <p:sp>
          <p:nvSpPr>
            <p:cNvPr id="22540" name="Line 214"/>
            <p:cNvSpPr>
              <a:spLocks noChangeShapeType="1"/>
            </p:cNvSpPr>
            <p:nvPr/>
          </p:nvSpPr>
          <p:spPr bwMode="auto">
            <a:xfrm flipV="1">
              <a:off x="1232" y="1008"/>
              <a:ext cx="11" cy="10"/>
            </a:xfrm>
            <a:prstGeom prst="line">
              <a:avLst/>
            </a:prstGeom>
            <a:noFill/>
            <a:ln w="0">
              <a:solidFill>
                <a:srgbClr val="00FF00"/>
              </a:solidFill>
              <a:round/>
              <a:headEnd/>
              <a:tailEnd/>
            </a:ln>
          </p:spPr>
          <p:txBody>
            <a:bodyPr/>
            <a:lstStyle/>
            <a:p>
              <a:endParaRPr lang="en-US"/>
            </a:p>
          </p:txBody>
        </p:sp>
        <p:sp>
          <p:nvSpPr>
            <p:cNvPr id="22541" name="Freeform 215"/>
            <p:cNvSpPr>
              <a:spLocks/>
            </p:cNvSpPr>
            <p:nvPr/>
          </p:nvSpPr>
          <p:spPr bwMode="auto">
            <a:xfrm>
              <a:off x="1325" y="999"/>
              <a:ext cx="16" cy="15"/>
            </a:xfrm>
            <a:custGeom>
              <a:avLst/>
              <a:gdLst>
                <a:gd name="T0" fmla="*/ 0 w 67"/>
                <a:gd name="T1" fmla="*/ 2 h 59"/>
                <a:gd name="T2" fmla="*/ 2 w 67"/>
                <a:gd name="T3" fmla="*/ 4 h 59"/>
                <a:gd name="T4" fmla="*/ 4 w 67"/>
                <a:gd name="T5" fmla="*/ 2 h 59"/>
                <a:gd name="T6" fmla="*/ 4 w 67"/>
                <a:gd name="T7" fmla="*/ 0 h 59"/>
                <a:gd name="T8" fmla="*/ 0 60000 65536"/>
                <a:gd name="T9" fmla="*/ 0 60000 65536"/>
                <a:gd name="T10" fmla="*/ 0 60000 65536"/>
                <a:gd name="T11" fmla="*/ 0 60000 65536"/>
                <a:gd name="T12" fmla="*/ 0 w 67"/>
                <a:gd name="T13" fmla="*/ 0 h 59"/>
                <a:gd name="T14" fmla="*/ 67 w 67"/>
                <a:gd name="T15" fmla="*/ 59 h 59"/>
              </a:gdLst>
              <a:ahLst/>
              <a:cxnLst>
                <a:cxn ang="T8">
                  <a:pos x="T0" y="T1"/>
                </a:cxn>
                <a:cxn ang="T9">
                  <a:pos x="T2" y="T3"/>
                </a:cxn>
                <a:cxn ang="T10">
                  <a:pos x="T4" y="T5"/>
                </a:cxn>
                <a:cxn ang="T11">
                  <a:pos x="T6" y="T7"/>
                </a:cxn>
              </a:cxnLst>
              <a:rect l="T12" t="T13" r="T14" b="T15"/>
              <a:pathLst>
                <a:path w="67" h="59">
                  <a:moveTo>
                    <a:pt x="0" y="32"/>
                  </a:moveTo>
                  <a:lnTo>
                    <a:pt x="39" y="59"/>
                  </a:lnTo>
                  <a:lnTo>
                    <a:pt x="67" y="22"/>
                  </a:lnTo>
                  <a:lnTo>
                    <a:pt x="67" y="0"/>
                  </a:lnTo>
                </a:path>
              </a:pathLst>
            </a:custGeom>
            <a:noFill/>
            <a:ln w="0">
              <a:solidFill>
                <a:srgbClr val="00FF00"/>
              </a:solidFill>
              <a:prstDash val="solid"/>
              <a:round/>
              <a:headEnd/>
              <a:tailEnd/>
            </a:ln>
          </p:spPr>
          <p:txBody>
            <a:bodyPr/>
            <a:lstStyle/>
            <a:p>
              <a:endParaRPr lang="en-US"/>
            </a:p>
          </p:txBody>
        </p:sp>
        <p:sp>
          <p:nvSpPr>
            <p:cNvPr id="22542" name="Freeform 216"/>
            <p:cNvSpPr>
              <a:spLocks/>
            </p:cNvSpPr>
            <p:nvPr/>
          </p:nvSpPr>
          <p:spPr bwMode="auto">
            <a:xfrm>
              <a:off x="1341" y="1000"/>
              <a:ext cx="18" cy="10"/>
            </a:xfrm>
            <a:custGeom>
              <a:avLst/>
              <a:gdLst>
                <a:gd name="T0" fmla="*/ 0 w 71"/>
                <a:gd name="T1" fmla="*/ 2 h 40"/>
                <a:gd name="T2" fmla="*/ 1 w 71"/>
                <a:gd name="T3" fmla="*/ 3 h 40"/>
                <a:gd name="T4" fmla="*/ 3 w 71"/>
                <a:gd name="T5" fmla="*/ 3 h 40"/>
                <a:gd name="T6" fmla="*/ 4 w 71"/>
                <a:gd name="T7" fmla="*/ 1 h 40"/>
                <a:gd name="T8" fmla="*/ 5 w 71"/>
                <a:gd name="T9" fmla="*/ 0 h 40"/>
                <a:gd name="T10" fmla="*/ 0 60000 65536"/>
                <a:gd name="T11" fmla="*/ 0 60000 65536"/>
                <a:gd name="T12" fmla="*/ 0 60000 65536"/>
                <a:gd name="T13" fmla="*/ 0 60000 65536"/>
                <a:gd name="T14" fmla="*/ 0 60000 65536"/>
                <a:gd name="T15" fmla="*/ 0 w 71"/>
                <a:gd name="T16" fmla="*/ 0 h 40"/>
                <a:gd name="T17" fmla="*/ 71 w 71"/>
                <a:gd name="T18" fmla="*/ 40 h 40"/>
              </a:gdLst>
              <a:ahLst/>
              <a:cxnLst>
                <a:cxn ang="T10">
                  <a:pos x="T0" y="T1"/>
                </a:cxn>
                <a:cxn ang="T11">
                  <a:pos x="T2" y="T3"/>
                </a:cxn>
                <a:cxn ang="T12">
                  <a:pos x="T4" y="T5"/>
                </a:cxn>
                <a:cxn ang="T13">
                  <a:pos x="T6" y="T7"/>
                </a:cxn>
                <a:cxn ang="T14">
                  <a:pos x="T8" y="T9"/>
                </a:cxn>
              </a:cxnLst>
              <a:rect l="T15" t="T16" r="T17" b="T18"/>
              <a:pathLst>
                <a:path w="71" h="40">
                  <a:moveTo>
                    <a:pt x="0" y="28"/>
                  </a:moveTo>
                  <a:lnTo>
                    <a:pt x="15" y="40"/>
                  </a:lnTo>
                  <a:lnTo>
                    <a:pt x="39" y="40"/>
                  </a:lnTo>
                  <a:lnTo>
                    <a:pt x="62" y="14"/>
                  </a:lnTo>
                  <a:lnTo>
                    <a:pt x="71" y="0"/>
                  </a:lnTo>
                </a:path>
              </a:pathLst>
            </a:custGeom>
            <a:noFill/>
            <a:ln w="0">
              <a:solidFill>
                <a:srgbClr val="00FF00"/>
              </a:solidFill>
              <a:prstDash val="solid"/>
              <a:round/>
              <a:headEnd/>
              <a:tailEnd/>
            </a:ln>
          </p:spPr>
          <p:txBody>
            <a:bodyPr/>
            <a:lstStyle/>
            <a:p>
              <a:endParaRPr lang="en-US"/>
            </a:p>
          </p:txBody>
        </p:sp>
        <p:sp>
          <p:nvSpPr>
            <p:cNvPr id="22543" name="Freeform 217"/>
            <p:cNvSpPr>
              <a:spLocks/>
            </p:cNvSpPr>
            <p:nvPr/>
          </p:nvSpPr>
          <p:spPr bwMode="auto">
            <a:xfrm>
              <a:off x="1361" y="1001"/>
              <a:ext cx="18" cy="14"/>
            </a:xfrm>
            <a:custGeom>
              <a:avLst/>
              <a:gdLst>
                <a:gd name="T0" fmla="*/ 0 w 72"/>
                <a:gd name="T1" fmla="*/ 0 h 56"/>
                <a:gd name="T2" fmla="*/ 0 w 72"/>
                <a:gd name="T3" fmla="*/ 2 h 56"/>
                <a:gd name="T4" fmla="*/ 2 w 72"/>
                <a:gd name="T5" fmla="*/ 4 h 56"/>
                <a:gd name="T6" fmla="*/ 4 w 72"/>
                <a:gd name="T7" fmla="*/ 3 h 56"/>
                <a:gd name="T8" fmla="*/ 5 w 72"/>
                <a:gd name="T9" fmla="*/ 1 h 56"/>
                <a:gd name="T10" fmla="*/ 0 60000 65536"/>
                <a:gd name="T11" fmla="*/ 0 60000 65536"/>
                <a:gd name="T12" fmla="*/ 0 60000 65536"/>
                <a:gd name="T13" fmla="*/ 0 60000 65536"/>
                <a:gd name="T14" fmla="*/ 0 60000 65536"/>
                <a:gd name="T15" fmla="*/ 0 w 72"/>
                <a:gd name="T16" fmla="*/ 0 h 56"/>
                <a:gd name="T17" fmla="*/ 72 w 72"/>
                <a:gd name="T18" fmla="*/ 56 h 56"/>
              </a:gdLst>
              <a:ahLst/>
              <a:cxnLst>
                <a:cxn ang="T10">
                  <a:pos x="T0" y="T1"/>
                </a:cxn>
                <a:cxn ang="T11">
                  <a:pos x="T2" y="T3"/>
                </a:cxn>
                <a:cxn ang="T12">
                  <a:pos x="T4" y="T5"/>
                </a:cxn>
                <a:cxn ang="T13">
                  <a:pos x="T6" y="T7"/>
                </a:cxn>
                <a:cxn ang="T14">
                  <a:pos x="T8" y="T9"/>
                </a:cxn>
              </a:cxnLst>
              <a:rect l="T15" t="T16" r="T17" b="T18"/>
              <a:pathLst>
                <a:path w="72" h="56">
                  <a:moveTo>
                    <a:pt x="0" y="0"/>
                  </a:moveTo>
                  <a:lnTo>
                    <a:pt x="0" y="33"/>
                  </a:lnTo>
                  <a:lnTo>
                    <a:pt x="40" y="56"/>
                  </a:lnTo>
                  <a:lnTo>
                    <a:pt x="66" y="40"/>
                  </a:lnTo>
                  <a:lnTo>
                    <a:pt x="72" y="12"/>
                  </a:lnTo>
                </a:path>
              </a:pathLst>
            </a:custGeom>
            <a:noFill/>
            <a:ln w="0">
              <a:solidFill>
                <a:srgbClr val="00FF00"/>
              </a:solidFill>
              <a:prstDash val="solid"/>
              <a:round/>
              <a:headEnd/>
              <a:tailEnd/>
            </a:ln>
          </p:spPr>
          <p:txBody>
            <a:bodyPr/>
            <a:lstStyle/>
            <a:p>
              <a:endParaRPr lang="en-US"/>
            </a:p>
          </p:txBody>
        </p:sp>
        <p:sp>
          <p:nvSpPr>
            <p:cNvPr id="22544" name="Freeform 218"/>
            <p:cNvSpPr>
              <a:spLocks/>
            </p:cNvSpPr>
            <p:nvPr/>
          </p:nvSpPr>
          <p:spPr bwMode="auto">
            <a:xfrm>
              <a:off x="1329" y="1014"/>
              <a:ext cx="19" cy="13"/>
            </a:xfrm>
            <a:custGeom>
              <a:avLst/>
              <a:gdLst>
                <a:gd name="T0" fmla="*/ 0 w 76"/>
                <a:gd name="T1" fmla="*/ 0 h 51"/>
                <a:gd name="T2" fmla="*/ 1 w 76"/>
                <a:gd name="T3" fmla="*/ 2 h 51"/>
                <a:gd name="T4" fmla="*/ 2 w 76"/>
                <a:gd name="T5" fmla="*/ 3 h 51"/>
                <a:gd name="T6" fmla="*/ 4 w 76"/>
                <a:gd name="T7" fmla="*/ 3 h 51"/>
                <a:gd name="T8" fmla="*/ 5 w 76"/>
                <a:gd name="T9" fmla="*/ 1 h 51"/>
                <a:gd name="T10" fmla="*/ 0 60000 65536"/>
                <a:gd name="T11" fmla="*/ 0 60000 65536"/>
                <a:gd name="T12" fmla="*/ 0 60000 65536"/>
                <a:gd name="T13" fmla="*/ 0 60000 65536"/>
                <a:gd name="T14" fmla="*/ 0 60000 65536"/>
                <a:gd name="T15" fmla="*/ 0 w 76"/>
                <a:gd name="T16" fmla="*/ 0 h 51"/>
                <a:gd name="T17" fmla="*/ 76 w 76"/>
                <a:gd name="T18" fmla="*/ 51 h 51"/>
              </a:gdLst>
              <a:ahLst/>
              <a:cxnLst>
                <a:cxn ang="T10">
                  <a:pos x="T0" y="T1"/>
                </a:cxn>
                <a:cxn ang="T11">
                  <a:pos x="T2" y="T3"/>
                </a:cxn>
                <a:cxn ang="T12">
                  <a:pos x="T4" y="T5"/>
                </a:cxn>
                <a:cxn ang="T13">
                  <a:pos x="T6" y="T7"/>
                </a:cxn>
                <a:cxn ang="T14">
                  <a:pos x="T8" y="T9"/>
                </a:cxn>
              </a:cxnLst>
              <a:rect l="T15" t="T16" r="T17" b="T18"/>
              <a:pathLst>
                <a:path w="76" h="51">
                  <a:moveTo>
                    <a:pt x="0" y="0"/>
                  </a:moveTo>
                  <a:lnTo>
                    <a:pt x="16" y="37"/>
                  </a:lnTo>
                  <a:lnTo>
                    <a:pt x="35" y="51"/>
                  </a:lnTo>
                  <a:lnTo>
                    <a:pt x="60" y="49"/>
                  </a:lnTo>
                  <a:lnTo>
                    <a:pt x="76" y="14"/>
                  </a:lnTo>
                </a:path>
              </a:pathLst>
            </a:custGeom>
            <a:noFill/>
            <a:ln w="0">
              <a:solidFill>
                <a:srgbClr val="00FF00"/>
              </a:solidFill>
              <a:prstDash val="solid"/>
              <a:round/>
              <a:headEnd/>
              <a:tailEnd/>
            </a:ln>
          </p:spPr>
          <p:txBody>
            <a:bodyPr/>
            <a:lstStyle/>
            <a:p>
              <a:endParaRPr lang="en-US"/>
            </a:p>
          </p:txBody>
        </p:sp>
        <p:sp>
          <p:nvSpPr>
            <p:cNvPr id="22545" name="Freeform 219"/>
            <p:cNvSpPr>
              <a:spLocks/>
            </p:cNvSpPr>
            <p:nvPr/>
          </p:nvSpPr>
          <p:spPr bwMode="auto">
            <a:xfrm>
              <a:off x="1342" y="1022"/>
              <a:ext cx="17" cy="15"/>
            </a:xfrm>
            <a:custGeom>
              <a:avLst/>
              <a:gdLst>
                <a:gd name="T0" fmla="*/ 0 w 69"/>
                <a:gd name="T1" fmla="*/ 2 h 58"/>
                <a:gd name="T2" fmla="*/ 0 w 69"/>
                <a:gd name="T3" fmla="*/ 3 h 58"/>
                <a:gd name="T4" fmla="*/ 1 w 69"/>
                <a:gd name="T5" fmla="*/ 4 h 58"/>
                <a:gd name="T6" fmla="*/ 3 w 69"/>
                <a:gd name="T7" fmla="*/ 2 h 58"/>
                <a:gd name="T8" fmla="*/ 4 w 69"/>
                <a:gd name="T9" fmla="*/ 0 h 58"/>
                <a:gd name="T10" fmla="*/ 0 60000 65536"/>
                <a:gd name="T11" fmla="*/ 0 60000 65536"/>
                <a:gd name="T12" fmla="*/ 0 60000 65536"/>
                <a:gd name="T13" fmla="*/ 0 60000 65536"/>
                <a:gd name="T14" fmla="*/ 0 60000 65536"/>
                <a:gd name="T15" fmla="*/ 0 w 69"/>
                <a:gd name="T16" fmla="*/ 0 h 58"/>
                <a:gd name="T17" fmla="*/ 69 w 69"/>
                <a:gd name="T18" fmla="*/ 58 h 58"/>
              </a:gdLst>
              <a:ahLst/>
              <a:cxnLst>
                <a:cxn ang="T10">
                  <a:pos x="T0" y="T1"/>
                </a:cxn>
                <a:cxn ang="T11">
                  <a:pos x="T2" y="T3"/>
                </a:cxn>
                <a:cxn ang="T12">
                  <a:pos x="T4" y="T5"/>
                </a:cxn>
                <a:cxn ang="T13">
                  <a:pos x="T6" y="T7"/>
                </a:cxn>
                <a:cxn ang="T14">
                  <a:pos x="T8" y="T9"/>
                </a:cxn>
              </a:cxnLst>
              <a:rect l="T15" t="T16" r="T17" b="T18"/>
              <a:pathLst>
                <a:path w="69" h="58">
                  <a:moveTo>
                    <a:pt x="0" y="22"/>
                  </a:moveTo>
                  <a:lnTo>
                    <a:pt x="6" y="46"/>
                  </a:lnTo>
                  <a:lnTo>
                    <a:pt x="25" y="58"/>
                  </a:lnTo>
                  <a:lnTo>
                    <a:pt x="55" y="36"/>
                  </a:lnTo>
                  <a:lnTo>
                    <a:pt x="69" y="0"/>
                  </a:lnTo>
                </a:path>
              </a:pathLst>
            </a:custGeom>
            <a:noFill/>
            <a:ln w="0">
              <a:solidFill>
                <a:srgbClr val="00FF00"/>
              </a:solidFill>
              <a:prstDash val="solid"/>
              <a:round/>
              <a:headEnd/>
              <a:tailEnd/>
            </a:ln>
          </p:spPr>
          <p:txBody>
            <a:bodyPr/>
            <a:lstStyle/>
            <a:p>
              <a:endParaRPr lang="en-US"/>
            </a:p>
          </p:txBody>
        </p:sp>
        <p:sp>
          <p:nvSpPr>
            <p:cNvPr id="22546" name="Freeform 220"/>
            <p:cNvSpPr>
              <a:spLocks/>
            </p:cNvSpPr>
            <p:nvPr/>
          </p:nvSpPr>
          <p:spPr bwMode="auto">
            <a:xfrm>
              <a:off x="1354" y="1035"/>
              <a:ext cx="22" cy="11"/>
            </a:xfrm>
            <a:custGeom>
              <a:avLst/>
              <a:gdLst>
                <a:gd name="T0" fmla="*/ 0 w 87"/>
                <a:gd name="T1" fmla="*/ 0 h 46"/>
                <a:gd name="T2" fmla="*/ 1 w 87"/>
                <a:gd name="T3" fmla="*/ 3 h 46"/>
                <a:gd name="T4" fmla="*/ 3 w 87"/>
                <a:gd name="T5" fmla="*/ 3 h 46"/>
                <a:gd name="T6" fmla="*/ 5 w 87"/>
                <a:gd name="T7" fmla="*/ 2 h 46"/>
                <a:gd name="T8" fmla="*/ 6 w 87"/>
                <a:gd name="T9" fmla="*/ 0 h 46"/>
                <a:gd name="T10" fmla="*/ 0 60000 65536"/>
                <a:gd name="T11" fmla="*/ 0 60000 65536"/>
                <a:gd name="T12" fmla="*/ 0 60000 65536"/>
                <a:gd name="T13" fmla="*/ 0 60000 65536"/>
                <a:gd name="T14" fmla="*/ 0 60000 65536"/>
                <a:gd name="T15" fmla="*/ 0 w 87"/>
                <a:gd name="T16" fmla="*/ 0 h 46"/>
                <a:gd name="T17" fmla="*/ 87 w 87"/>
                <a:gd name="T18" fmla="*/ 46 h 46"/>
              </a:gdLst>
              <a:ahLst/>
              <a:cxnLst>
                <a:cxn ang="T10">
                  <a:pos x="T0" y="T1"/>
                </a:cxn>
                <a:cxn ang="T11">
                  <a:pos x="T2" y="T3"/>
                </a:cxn>
                <a:cxn ang="T12">
                  <a:pos x="T4" y="T5"/>
                </a:cxn>
                <a:cxn ang="T13">
                  <a:pos x="T6" y="T7"/>
                </a:cxn>
                <a:cxn ang="T14">
                  <a:pos x="T8" y="T9"/>
                </a:cxn>
              </a:cxnLst>
              <a:rect l="T15" t="T16" r="T17" b="T18"/>
              <a:pathLst>
                <a:path w="87" h="46">
                  <a:moveTo>
                    <a:pt x="0" y="8"/>
                  </a:moveTo>
                  <a:lnTo>
                    <a:pt x="12" y="46"/>
                  </a:lnTo>
                  <a:lnTo>
                    <a:pt x="53" y="46"/>
                  </a:lnTo>
                  <a:lnTo>
                    <a:pt x="76" y="30"/>
                  </a:lnTo>
                  <a:lnTo>
                    <a:pt x="87" y="0"/>
                  </a:lnTo>
                </a:path>
              </a:pathLst>
            </a:custGeom>
            <a:noFill/>
            <a:ln w="0">
              <a:solidFill>
                <a:srgbClr val="00FF00"/>
              </a:solidFill>
              <a:prstDash val="solid"/>
              <a:round/>
              <a:headEnd/>
              <a:tailEnd/>
            </a:ln>
          </p:spPr>
          <p:txBody>
            <a:bodyPr/>
            <a:lstStyle/>
            <a:p>
              <a:endParaRPr lang="en-US"/>
            </a:p>
          </p:txBody>
        </p:sp>
        <p:sp>
          <p:nvSpPr>
            <p:cNvPr id="22547" name="Freeform 221"/>
            <p:cNvSpPr>
              <a:spLocks/>
            </p:cNvSpPr>
            <p:nvPr/>
          </p:nvSpPr>
          <p:spPr bwMode="auto">
            <a:xfrm>
              <a:off x="1086" y="384"/>
              <a:ext cx="242" cy="272"/>
            </a:xfrm>
            <a:custGeom>
              <a:avLst/>
              <a:gdLst>
                <a:gd name="T0" fmla="*/ 6 w 968"/>
                <a:gd name="T1" fmla="*/ 8 h 1087"/>
                <a:gd name="T2" fmla="*/ 6 w 968"/>
                <a:gd name="T3" fmla="*/ 3 h 1087"/>
                <a:gd name="T4" fmla="*/ 3 w 968"/>
                <a:gd name="T5" fmla="*/ 0 h 1087"/>
                <a:gd name="T6" fmla="*/ 0 w 968"/>
                <a:gd name="T7" fmla="*/ 2 h 1087"/>
                <a:gd name="T8" fmla="*/ 1 w 968"/>
                <a:gd name="T9" fmla="*/ 6 h 1087"/>
                <a:gd name="T10" fmla="*/ 5 w 968"/>
                <a:gd name="T11" fmla="*/ 10 h 1087"/>
                <a:gd name="T12" fmla="*/ 8 w 968"/>
                <a:gd name="T13" fmla="*/ 13 h 1087"/>
                <a:gd name="T14" fmla="*/ 13 w 968"/>
                <a:gd name="T15" fmla="*/ 14 h 1087"/>
                <a:gd name="T16" fmla="*/ 18 w 968"/>
                <a:gd name="T17" fmla="*/ 15 h 1087"/>
                <a:gd name="T18" fmla="*/ 24 w 968"/>
                <a:gd name="T19" fmla="*/ 13 h 1087"/>
                <a:gd name="T20" fmla="*/ 28 w 968"/>
                <a:gd name="T21" fmla="*/ 15 h 1087"/>
                <a:gd name="T22" fmla="*/ 27 w 968"/>
                <a:gd name="T23" fmla="*/ 19 h 1087"/>
                <a:gd name="T24" fmla="*/ 21 w 968"/>
                <a:gd name="T25" fmla="*/ 20 h 1087"/>
                <a:gd name="T26" fmla="*/ 18 w 968"/>
                <a:gd name="T27" fmla="*/ 18 h 1087"/>
                <a:gd name="T28" fmla="*/ 14 w 968"/>
                <a:gd name="T29" fmla="*/ 19 h 1087"/>
                <a:gd name="T30" fmla="*/ 13 w 968"/>
                <a:gd name="T31" fmla="*/ 23 h 1087"/>
                <a:gd name="T32" fmla="*/ 17 w 968"/>
                <a:gd name="T33" fmla="*/ 24 h 1087"/>
                <a:gd name="T34" fmla="*/ 28 w 968"/>
                <a:gd name="T35" fmla="*/ 25 h 1087"/>
                <a:gd name="T36" fmla="*/ 34 w 968"/>
                <a:gd name="T37" fmla="*/ 27 h 1087"/>
                <a:gd name="T38" fmla="*/ 41 w 968"/>
                <a:gd name="T39" fmla="*/ 29 h 1087"/>
                <a:gd name="T40" fmla="*/ 45 w 968"/>
                <a:gd name="T41" fmla="*/ 32 h 1087"/>
                <a:gd name="T42" fmla="*/ 50 w 968"/>
                <a:gd name="T43" fmla="*/ 36 h 1087"/>
                <a:gd name="T44" fmla="*/ 54 w 968"/>
                <a:gd name="T45" fmla="*/ 40 h 1087"/>
                <a:gd name="T46" fmla="*/ 57 w 968"/>
                <a:gd name="T47" fmla="*/ 43 h 1087"/>
                <a:gd name="T48" fmla="*/ 58 w 968"/>
                <a:gd name="T49" fmla="*/ 46 h 1087"/>
                <a:gd name="T50" fmla="*/ 53 w 968"/>
                <a:gd name="T51" fmla="*/ 50 h 1087"/>
                <a:gd name="T52" fmla="*/ 48 w 968"/>
                <a:gd name="T53" fmla="*/ 50 h 1087"/>
                <a:gd name="T54" fmla="*/ 50 w 968"/>
                <a:gd name="T55" fmla="*/ 53 h 1087"/>
                <a:gd name="T56" fmla="*/ 53 w 968"/>
                <a:gd name="T57" fmla="*/ 54 h 1087"/>
                <a:gd name="T58" fmla="*/ 55 w 968"/>
                <a:gd name="T59" fmla="*/ 56 h 1087"/>
                <a:gd name="T60" fmla="*/ 57 w 968"/>
                <a:gd name="T61" fmla="*/ 60 h 1087"/>
                <a:gd name="T62" fmla="*/ 58 w 968"/>
                <a:gd name="T63" fmla="*/ 66 h 10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68"/>
                <a:gd name="T97" fmla="*/ 0 h 1087"/>
                <a:gd name="T98" fmla="*/ 968 w 968"/>
                <a:gd name="T99" fmla="*/ 1087 h 108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68" h="1087">
                  <a:moveTo>
                    <a:pt x="79" y="163"/>
                  </a:moveTo>
                  <a:lnTo>
                    <a:pt x="93" y="131"/>
                  </a:lnTo>
                  <a:lnTo>
                    <a:pt x="101" y="99"/>
                  </a:lnTo>
                  <a:lnTo>
                    <a:pt x="97" y="44"/>
                  </a:lnTo>
                  <a:lnTo>
                    <a:pt x="85" y="12"/>
                  </a:lnTo>
                  <a:lnTo>
                    <a:pt x="47" y="0"/>
                  </a:lnTo>
                  <a:lnTo>
                    <a:pt x="19" y="11"/>
                  </a:lnTo>
                  <a:lnTo>
                    <a:pt x="0" y="35"/>
                  </a:lnTo>
                  <a:lnTo>
                    <a:pt x="3" y="55"/>
                  </a:lnTo>
                  <a:lnTo>
                    <a:pt x="10" y="97"/>
                  </a:lnTo>
                  <a:lnTo>
                    <a:pt x="23" y="126"/>
                  </a:lnTo>
                  <a:lnTo>
                    <a:pt x="72" y="163"/>
                  </a:lnTo>
                  <a:lnTo>
                    <a:pt x="98" y="187"/>
                  </a:lnTo>
                  <a:lnTo>
                    <a:pt x="130" y="207"/>
                  </a:lnTo>
                  <a:lnTo>
                    <a:pt x="187" y="227"/>
                  </a:lnTo>
                  <a:lnTo>
                    <a:pt x="209" y="228"/>
                  </a:lnTo>
                  <a:lnTo>
                    <a:pt x="250" y="231"/>
                  </a:lnTo>
                  <a:lnTo>
                    <a:pt x="284" y="231"/>
                  </a:lnTo>
                  <a:lnTo>
                    <a:pt x="333" y="214"/>
                  </a:lnTo>
                  <a:lnTo>
                    <a:pt x="380" y="207"/>
                  </a:lnTo>
                  <a:lnTo>
                    <a:pt x="416" y="216"/>
                  </a:lnTo>
                  <a:lnTo>
                    <a:pt x="438" y="240"/>
                  </a:lnTo>
                  <a:lnTo>
                    <a:pt x="449" y="279"/>
                  </a:lnTo>
                  <a:lnTo>
                    <a:pt x="429" y="306"/>
                  </a:lnTo>
                  <a:lnTo>
                    <a:pt x="402" y="314"/>
                  </a:lnTo>
                  <a:lnTo>
                    <a:pt x="334" y="310"/>
                  </a:lnTo>
                  <a:lnTo>
                    <a:pt x="306" y="293"/>
                  </a:lnTo>
                  <a:lnTo>
                    <a:pt x="282" y="290"/>
                  </a:lnTo>
                  <a:lnTo>
                    <a:pt x="250" y="288"/>
                  </a:lnTo>
                  <a:lnTo>
                    <a:pt x="218" y="302"/>
                  </a:lnTo>
                  <a:lnTo>
                    <a:pt x="205" y="324"/>
                  </a:lnTo>
                  <a:lnTo>
                    <a:pt x="209" y="359"/>
                  </a:lnTo>
                  <a:lnTo>
                    <a:pt x="226" y="382"/>
                  </a:lnTo>
                  <a:lnTo>
                    <a:pt x="270" y="389"/>
                  </a:lnTo>
                  <a:lnTo>
                    <a:pt x="375" y="389"/>
                  </a:lnTo>
                  <a:lnTo>
                    <a:pt x="449" y="396"/>
                  </a:lnTo>
                  <a:lnTo>
                    <a:pt x="503" y="415"/>
                  </a:lnTo>
                  <a:lnTo>
                    <a:pt x="545" y="422"/>
                  </a:lnTo>
                  <a:lnTo>
                    <a:pt x="601" y="447"/>
                  </a:lnTo>
                  <a:lnTo>
                    <a:pt x="654" y="467"/>
                  </a:lnTo>
                  <a:lnTo>
                    <a:pt x="688" y="489"/>
                  </a:lnTo>
                  <a:lnTo>
                    <a:pt x="721" y="507"/>
                  </a:lnTo>
                  <a:lnTo>
                    <a:pt x="769" y="542"/>
                  </a:lnTo>
                  <a:lnTo>
                    <a:pt x="799" y="568"/>
                  </a:lnTo>
                  <a:lnTo>
                    <a:pt x="840" y="605"/>
                  </a:lnTo>
                  <a:lnTo>
                    <a:pt x="868" y="636"/>
                  </a:lnTo>
                  <a:lnTo>
                    <a:pt x="887" y="659"/>
                  </a:lnTo>
                  <a:lnTo>
                    <a:pt x="903" y="683"/>
                  </a:lnTo>
                  <a:lnTo>
                    <a:pt x="921" y="708"/>
                  </a:lnTo>
                  <a:lnTo>
                    <a:pt x="921" y="733"/>
                  </a:lnTo>
                  <a:lnTo>
                    <a:pt x="887" y="765"/>
                  </a:lnTo>
                  <a:lnTo>
                    <a:pt x="839" y="794"/>
                  </a:lnTo>
                  <a:lnTo>
                    <a:pt x="811" y="799"/>
                  </a:lnTo>
                  <a:lnTo>
                    <a:pt x="772" y="800"/>
                  </a:lnTo>
                  <a:lnTo>
                    <a:pt x="757" y="809"/>
                  </a:lnTo>
                  <a:lnTo>
                    <a:pt x="792" y="848"/>
                  </a:lnTo>
                  <a:lnTo>
                    <a:pt x="808" y="850"/>
                  </a:lnTo>
                  <a:lnTo>
                    <a:pt x="852" y="859"/>
                  </a:lnTo>
                  <a:lnTo>
                    <a:pt x="868" y="869"/>
                  </a:lnTo>
                  <a:lnTo>
                    <a:pt x="880" y="886"/>
                  </a:lnTo>
                  <a:lnTo>
                    <a:pt x="898" y="915"/>
                  </a:lnTo>
                  <a:lnTo>
                    <a:pt x="910" y="959"/>
                  </a:lnTo>
                  <a:lnTo>
                    <a:pt x="900" y="1014"/>
                  </a:lnTo>
                  <a:lnTo>
                    <a:pt x="922" y="1056"/>
                  </a:lnTo>
                  <a:lnTo>
                    <a:pt x="968" y="1087"/>
                  </a:lnTo>
                </a:path>
              </a:pathLst>
            </a:custGeom>
            <a:noFill/>
            <a:ln w="0">
              <a:solidFill>
                <a:srgbClr val="00FF00"/>
              </a:solidFill>
              <a:prstDash val="solid"/>
              <a:round/>
              <a:headEnd/>
              <a:tailEnd/>
            </a:ln>
          </p:spPr>
          <p:txBody>
            <a:bodyPr/>
            <a:lstStyle/>
            <a:p>
              <a:endParaRPr lang="en-US"/>
            </a:p>
          </p:txBody>
        </p:sp>
        <p:sp>
          <p:nvSpPr>
            <p:cNvPr id="22548" name="Freeform 222"/>
            <p:cNvSpPr>
              <a:spLocks/>
            </p:cNvSpPr>
            <p:nvPr/>
          </p:nvSpPr>
          <p:spPr bwMode="auto">
            <a:xfrm>
              <a:off x="1262" y="585"/>
              <a:ext cx="75" cy="81"/>
            </a:xfrm>
            <a:custGeom>
              <a:avLst/>
              <a:gdLst>
                <a:gd name="T0" fmla="*/ 19 w 300"/>
                <a:gd name="T1" fmla="*/ 8 h 324"/>
                <a:gd name="T2" fmla="*/ 18 w 300"/>
                <a:gd name="T3" fmla="*/ 10 h 324"/>
                <a:gd name="T4" fmla="*/ 18 w 300"/>
                <a:gd name="T5" fmla="*/ 12 h 324"/>
                <a:gd name="T6" fmla="*/ 18 w 300"/>
                <a:gd name="T7" fmla="*/ 15 h 324"/>
                <a:gd name="T8" fmla="*/ 17 w 300"/>
                <a:gd name="T9" fmla="*/ 17 h 324"/>
                <a:gd name="T10" fmla="*/ 16 w 300"/>
                <a:gd name="T11" fmla="*/ 18 h 324"/>
                <a:gd name="T12" fmla="*/ 13 w 300"/>
                <a:gd name="T13" fmla="*/ 20 h 324"/>
                <a:gd name="T14" fmla="*/ 11 w 300"/>
                <a:gd name="T15" fmla="*/ 20 h 324"/>
                <a:gd name="T16" fmla="*/ 9 w 300"/>
                <a:gd name="T17" fmla="*/ 19 h 324"/>
                <a:gd name="T18" fmla="*/ 7 w 300"/>
                <a:gd name="T19" fmla="*/ 16 h 324"/>
                <a:gd name="T20" fmla="*/ 7 w 300"/>
                <a:gd name="T21" fmla="*/ 14 h 324"/>
                <a:gd name="T22" fmla="*/ 7 w 300"/>
                <a:gd name="T23" fmla="*/ 12 h 324"/>
                <a:gd name="T24" fmla="*/ 7 w 300"/>
                <a:gd name="T25" fmla="*/ 10 h 324"/>
                <a:gd name="T26" fmla="*/ 5 w 300"/>
                <a:gd name="T27" fmla="*/ 7 h 324"/>
                <a:gd name="T28" fmla="*/ 3 w 300"/>
                <a:gd name="T29" fmla="*/ 7 h 324"/>
                <a:gd name="T30" fmla="*/ 2 w 300"/>
                <a:gd name="T31" fmla="*/ 6 h 324"/>
                <a:gd name="T32" fmla="*/ 1 w 300"/>
                <a:gd name="T33" fmla="*/ 6 h 324"/>
                <a:gd name="T34" fmla="*/ 0 w 300"/>
                <a:gd name="T35" fmla="*/ 4 h 324"/>
                <a:gd name="T36" fmla="*/ 0 w 300"/>
                <a:gd name="T37" fmla="*/ 2 h 324"/>
                <a:gd name="T38" fmla="*/ 2 w 300"/>
                <a:gd name="T39" fmla="*/ 0 h 324"/>
                <a:gd name="T40" fmla="*/ 4 w 300"/>
                <a:gd name="T41" fmla="*/ 0 h 3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0"/>
                <a:gd name="T64" fmla="*/ 0 h 324"/>
                <a:gd name="T65" fmla="*/ 300 w 300"/>
                <a:gd name="T66" fmla="*/ 324 h 3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0" h="324">
                  <a:moveTo>
                    <a:pt x="300" y="125"/>
                  </a:moveTo>
                  <a:lnTo>
                    <a:pt x="285" y="153"/>
                  </a:lnTo>
                  <a:lnTo>
                    <a:pt x="285" y="202"/>
                  </a:lnTo>
                  <a:lnTo>
                    <a:pt x="281" y="239"/>
                  </a:lnTo>
                  <a:lnTo>
                    <a:pt x="275" y="264"/>
                  </a:lnTo>
                  <a:lnTo>
                    <a:pt x="254" y="292"/>
                  </a:lnTo>
                  <a:lnTo>
                    <a:pt x="212" y="324"/>
                  </a:lnTo>
                  <a:lnTo>
                    <a:pt x="174" y="322"/>
                  </a:lnTo>
                  <a:lnTo>
                    <a:pt x="141" y="295"/>
                  </a:lnTo>
                  <a:lnTo>
                    <a:pt x="118" y="259"/>
                  </a:lnTo>
                  <a:lnTo>
                    <a:pt x="112" y="232"/>
                  </a:lnTo>
                  <a:lnTo>
                    <a:pt x="118" y="188"/>
                  </a:lnTo>
                  <a:lnTo>
                    <a:pt x="107" y="152"/>
                  </a:lnTo>
                  <a:lnTo>
                    <a:pt x="86" y="121"/>
                  </a:lnTo>
                  <a:lnTo>
                    <a:pt x="45" y="114"/>
                  </a:lnTo>
                  <a:lnTo>
                    <a:pt x="28" y="102"/>
                  </a:lnTo>
                  <a:lnTo>
                    <a:pt x="14" y="93"/>
                  </a:lnTo>
                  <a:lnTo>
                    <a:pt x="0" y="68"/>
                  </a:lnTo>
                  <a:lnTo>
                    <a:pt x="5" y="34"/>
                  </a:lnTo>
                  <a:lnTo>
                    <a:pt x="41" y="6"/>
                  </a:lnTo>
                  <a:lnTo>
                    <a:pt x="59" y="0"/>
                  </a:lnTo>
                </a:path>
              </a:pathLst>
            </a:custGeom>
            <a:noFill/>
            <a:ln w="0">
              <a:solidFill>
                <a:srgbClr val="00FF00"/>
              </a:solidFill>
              <a:prstDash val="solid"/>
              <a:round/>
              <a:headEnd/>
              <a:tailEnd/>
            </a:ln>
          </p:spPr>
          <p:txBody>
            <a:bodyPr/>
            <a:lstStyle/>
            <a:p>
              <a:endParaRPr lang="en-US"/>
            </a:p>
          </p:txBody>
        </p:sp>
        <p:sp>
          <p:nvSpPr>
            <p:cNvPr id="22549" name="Freeform 223"/>
            <p:cNvSpPr>
              <a:spLocks/>
            </p:cNvSpPr>
            <p:nvPr/>
          </p:nvSpPr>
          <p:spPr bwMode="auto">
            <a:xfrm>
              <a:off x="1307" y="642"/>
              <a:ext cx="40" cy="34"/>
            </a:xfrm>
            <a:custGeom>
              <a:avLst/>
              <a:gdLst>
                <a:gd name="T0" fmla="*/ 10 w 160"/>
                <a:gd name="T1" fmla="*/ 0 h 138"/>
                <a:gd name="T2" fmla="*/ 10 w 160"/>
                <a:gd name="T3" fmla="*/ 1 h 138"/>
                <a:gd name="T4" fmla="*/ 9 w 160"/>
                <a:gd name="T5" fmla="*/ 4 h 138"/>
                <a:gd name="T6" fmla="*/ 9 w 160"/>
                <a:gd name="T7" fmla="*/ 6 h 138"/>
                <a:gd name="T8" fmla="*/ 8 w 160"/>
                <a:gd name="T9" fmla="*/ 7 h 138"/>
                <a:gd name="T10" fmla="*/ 7 w 160"/>
                <a:gd name="T11" fmla="*/ 8 h 138"/>
                <a:gd name="T12" fmla="*/ 5 w 160"/>
                <a:gd name="T13" fmla="*/ 8 h 138"/>
                <a:gd name="T14" fmla="*/ 5 w 160"/>
                <a:gd name="T15" fmla="*/ 8 h 138"/>
                <a:gd name="T16" fmla="*/ 3 w 160"/>
                <a:gd name="T17" fmla="*/ 8 h 138"/>
                <a:gd name="T18" fmla="*/ 0 w 160"/>
                <a:gd name="T19" fmla="*/ 6 h 1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0"/>
                <a:gd name="T31" fmla="*/ 0 h 138"/>
                <a:gd name="T32" fmla="*/ 160 w 160"/>
                <a:gd name="T33" fmla="*/ 138 h 13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0" h="138">
                  <a:moveTo>
                    <a:pt x="160" y="0"/>
                  </a:moveTo>
                  <a:lnTo>
                    <a:pt x="150" y="24"/>
                  </a:lnTo>
                  <a:lnTo>
                    <a:pt x="146" y="65"/>
                  </a:lnTo>
                  <a:lnTo>
                    <a:pt x="137" y="98"/>
                  </a:lnTo>
                  <a:lnTo>
                    <a:pt x="132" y="109"/>
                  </a:lnTo>
                  <a:lnTo>
                    <a:pt x="113" y="125"/>
                  </a:lnTo>
                  <a:lnTo>
                    <a:pt x="90" y="135"/>
                  </a:lnTo>
                  <a:lnTo>
                    <a:pt x="76" y="138"/>
                  </a:lnTo>
                  <a:lnTo>
                    <a:pt x="44" y="129"/>
                  </a:lnTo>
                  <a:lnTo>
                    <a:pt x="0" y="98"/>
                  </a:lnTo>
                </a:path>
              </a:pathLst>
            </a:custGeom>
            <a:noFill/>
            <a:ln w="0">
              <a:solidFill>
                <a:srgbClr val="00FF00"/>
              </a:solidFill>
              <a:prstDash val="solid"/>
              <a:round/>
              <a:headEnd/>
              <a:tailEnd/>
            </a:ln>
          </p:spPr>
          <p:txBody>
            <a:bodyPr/>
            <a:lstStyle/>
            <a:p>
              <a:endParaRPr lang="en-US"/>
            </a:p>
          </p:txBody>
        </p:sp>
        <p:sp>
          <p:nvSpPr>
            <p:cNvPr id="22550" name="Freeform 224"/>
            <p:cNvSpPr>
              <a:spLocks/>
            </p:cNvSpPr>
            <p:nvPr/>
          </p:nvSpPr>
          <p:spPr bwMode="auto">
            <a:xfrm>
              <a:off x="1083" y="403"/>
              <a:ext cx="54" cy="74"/>
            </a:xfrm>
            <a:custGeom>
              <a:avLst/>
              <a:gdLst>
                <a:gd name="T0" fmla="*/ 1 w 218"/>
                <a:gd name="T1" fmla="*/ 0 h 295"/>
                <a:gd name="T2" fmla="*/ 1 w 218"/>
                <a:gd name="T3" fmla="*/ 5 h 295"/>
                <a:gd name="T4" fmla="*/ 1 w 218"/>
                <a:gd name="T5" fmla="*/ 6 h 295"/>
                <a:gd name="T6" fmla="*/ 0 w 218"/>
                <a:gd name="T7" fmla="*/ 9 h 295"/>
                <a:gd name="T8" fmla="*/ 0 w 218"/>
                <a:gd name="T9" fmla="*/ 10 h 295"/>
                <a:gd name="T10" fmla="*/ 1 w 218"/>
                <a:gd name="T11" fmla="*/ 13 h 295"/>
                <a:gd name="T12" fmla="*/ 3 w 218"/>
                <a:gd name="T13" fmla="*/ 15 h 295"/>
                <a:gd name="T14" fmla="*/ 4 w 218"/>
                <a:gd name="T15" fmla="*/ 16 h 295"/>
                <a:gd name="T16" fmla="*/ 7 w 218"/>
                <a:gd name="T17" fmla="*/ 17 h 295"/>
                <a:gd name="T18" fmla="*/ 9 w 218"/>
                <a:gd name="T19" fmla="*/ 17 h 295"/>
                <a:gd name="T20" fmla="*/ 10 w 218"/>
                <a:gd name="T21" fmla="*/ 18 h 295"/>
                <a:gd name="T22" fmla="*/ 12 w 218"/>
                <a:gd name="T23" fmla="*/ 18 h 295"/>
                <a:gd name="T24" fmla="*/ 13 w 218"/>
                <a:gd name="T25" fmla="*/ 19 h 2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8"/>
                <a:gd name="T40" fmla="*/ 0 h 295"/>
                <a:gd name="T41" fmla="*/ 218 w 218"/>
                <a:gd name="T42" fmla="*/ 295 h 2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8" h="295">
                  <a:moveTo>
                    <a:pt x="16" y="0"/>
                  </a:moveTo>
                  <a:lnTo>
                    <a:pt x="12" y="73"/>
                  </a:lnTo>
                  <a:lnTo>
                    <a:pt x="12" y="101"/>
                  </a:lnTo>
                  <a:lnTo>
                    <a:pt x="0" y="140"/>
                  </a:lnTo>
                  <a:lnTo>
                    <a:pt x="4" y="165"/>
                  </a:lnTo>
                  <a:lnTo>
                    <a:pt x="17" y="205"/>
                  </a:lnTo>
                  <a:lnTo>
                    <a:pt x="57" y="236"/>
                  </a:lnTo>
                  <a:lnTo>
                    <a:pt x="74" y="249"/>
                  </a:lnTo>
                  <a:lnTo>
                    <a:pt x="112" y="265"/>
                  </a:lnTo>
                  <a:lnTo>
                    <a:pt x="151" y="273"/>
                  </a:lnTo>
                  <a:lnTo>
                    <a:pt x="169" y="279"/>
                  </a:lnTo>
                  <a:lnTo>
                    <a:pt x="191" y="283"/>
                  </a:lnTo>
                  <a:lnTo>
                    <a:pt x="218" y="295"/>
                  </a:lnTo>
                </a:path>
              </a:pathLst>
            </a:custGeom>
            <a:noFill/>
            <a:ln w="0">
              <a:solidFill>
                <a:srgbClr val="00FF00"/>
              </a:solidFill>
              <a:prstDash val="solid"/>
              <a:round/>
              <a:headEnd/>
              <a:tailEnd/>
            </a:ln>
          </p:spPr>
          <p:txBody>
            <a:bodyPr/>
            <a:lstStyle/>
            <a:p>
              <a:endParaRPr lang="en-US"/>
            </a:p>
          </p:txBody>
        </p:sp>
        <p:sp>
          <p:nvSpPr>
            <p:cNvPr id="22551" name="Freeform 225"/>
            <p:cNvSpPr>
              <a:spLocks/>
            </p:cNvSpPr>
            <p:nvPr/>
          </p:nvSpPr>
          <p:spPr bwMode="auto">
            <a:xfrm>
              <a:off x="1193" y="453"/>
              <a:ext cx="4" cy="30"/>
            </a:xfrm>
            <a:custGeom>
              <a:avLst/>
              <a:gdLst>
                <a:gd name="T0" fmla="*/ 1 w 18"/>
                <a:gd name="T1" fmla="*/ 0 h 119"/>
                <a:gd name="T2" fmla="*/ 0 w 18"/>
                <a:gd name="T3" fmla="*/ 3 h 119"/>
                <a:gd name="T4" fmla="*/ 0 w 18"/>
                <a:gd name="T5" fmla="*/ 5 h 119"/>
                <a:gd name="T6" fmla="*/ 0 w 18"/>
                <a:gd name="T7" fmla="*/ 8 h 119"/>
                <a:gd name="T8" fmla="*/ 0 60000 65536"/>
                <a:gd name="T9" fmla="*/ 0 60000 65536"/>
                <a:gd name="T10" fmla="*/ 0 60000 65536"/>
                <a:gd name="T11" fmla="*/ 0 60000 65536"/>
                <a:gd name="T12" fmla="*/ 0 w 18"/>
                <a:gd name="T13" fmla="*/ 0 h 119"/>
                <a:gd name="T14" fmla="*/ 18 w 18"/>
                <a:gd name="T15" fmla="*/ 119 h 119"/>
              </a:gdLst>
              <a:ahLst/>
              <a:cxnLst>
                <a:cxn ang="T8">
                  <a:pos x="T0" y="T1"/>
                </a:cxn>
                <a:cxn ang="T9">
                  <a:pos x="T2" y="T3"/>
                </a:cxn>
                <a:cxn ang="T10">
                  <a:pos x="T4" y="T5"/>
                </a:cxn>
                <a:cxn ang="T11">
                  <a:pos x="T6" y="T7"/>
                </a:cxn>
              </a:cxnLst>
              <a:rect l="T12" t="T13" r="T14" b="T15"/>
              <a:pathLst>
                <a:path w="18" h="119">
                  <a:moveTo>
                    <a:pt x="18" y="0"/>
                  </a:moveTo>
                  <a:lnTo>
                    <a:pt x="1" y="53"/>
                  </a:lnTo>
                  <a:lnTo>
                    <a:pt x="0" y="85"/>
                  </a:lnTo>
                  <a:lnTo>
                    <a:pt x="11" y="119"/>
                  </a:lnTo>
                </a:path>
              </a:pathLst>
            </a:custGeom>
            <a:noFill/>
            <a:ln w="0">
              <a:solidFill>
                <a:srgbClr val="00FF00"/>
              </a:solidFill>
              <a:prstDash val="solid"/>
              <a:round/>
              <a:headEnd/>
              <a:tailEnd/>
            </a:ln>
          </p:spPr>
          <p:txBody>
            <a:bodyPr/>
            <a:lstStyle/>
            <a:p>
              <a:endParaRPr lang="en-US"/>
            </a:p>
          </p:txBody>
        </p:sp>
        <p:sp>
          <p:nvSpPr>
            <p:cNvPr id="22552" name="Freeform 226"/>
            <p:cNvSpPr>
              <a:spLocks/>
            </p:cNvSpPr>
            <p:nvPr/>
          </p:nvSpPr>
          <p:spPr bwMode="auto">
            <a:xfrm>
              <a:off x="1139" y="477"/>
              <a:ext cx="140" cy="109"/>
            </a:xfrm>
            <a:custGeom>
              <a:avLst/>
              <a:gdLst>
                <a:gd name="T0" fmla="*/ 0 w 559"/>
                <a:gd name="T1" fmla="*/ 0 h 433"/>
                <a:gd name="T2" fmla="*/ 1 w 559"/>
                <a:gd name="T3" fmla="*/ 3 h 433"/>
                <a:gd name="T4" fmla="*/ 2 w 559"/>
                <a:gd name="T5" fmla="*/ 4 h 433"/>
                <a:gd name="T6" fmla="*/ 3 w 559"/>
                <a:gd name="T7" fmla="*/ 6 h 433"/>
                <a:gd name="T8" fmla="*/ 3 w 559"/>
                <a:gd name="T9" fmla="*/ 9 h 433"/>
                <a:gd name="T10" fmla="*/ 4 w 559"/>
                <a:gd name="T11" fmla="*/ 11 h 433"/>
                <a:gd name="T12" fmla="*/ 8 w 559"/>
                <a:gd name="T13" fmla="*/ 11 h 433"/>
                <a:gd name="T14" fmla="*/ 12 w 559"/>
                <a:gd name="T15" fmla="*/ 11 h 433"/>
                <a:gd name="T16" fmla="*/ 17 w 559"/>
                <a:gd name="T17" fmla="*/ 11 h 433"/>
                <a:gd name="T18" fmla="*/ 19 w 559"/>
                <a:gd name="T19" fmla="*/ 12 h 433"/>
                <a:gd name="T20" fmla="*/ 20 w 559"/>
                <a:gd name="T21" fmla="*/ 13 h 433"/>
                <a:gd name="T22" fmla="*/ 22 w 559"/>
                <a:gd name="T23" fmla="*/ 14 h 433"/>
                <a:gd name="T24" fmla="*/ 25 w 559"/>
                <a:gd name="T25" fmla="*/ 15 h 433"/>
                <a:gd name="T26" fmla="*/ 26 w 559"/>
                <a:gd name="T27" fmla="*/ 16 h 433"/>
                <a:gd name="T28" fmla="*/ 29 w 559"/>
                <a:gd name="T29" fmla="*/ 18 h 433"/>
                <a:gd name="T30" fmla="*/ 30 w 559"/>
                <a:gd name="T31" fmla="*/ 19 h 433"/>
                <a:gd name="T32" fmla="*/ 33 w 559"/>
                <a:gd name="T33" fmla="*/ 22 h 433"/>
                <a:gd name="T34" fmla="*/ 34 w 559"/>
                <a:gd name="T35" fmla="*/ 24 h 433"/>
                <a:gd name="T36" fmla="*/ 35 w 559"/>
                <a:gd name="T37" fmla="*/ 26 h 433"/>
                <a:gd name="T38" fmla="*/ 34 w 559"/>
                <a:gd name="T39" fmla="*/ 27 h 4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59"/>
                <a:gd name="T61" fmla="*/ 0 h 433"/>
                <a:gd name="T62" fmla="*/ 559 w 559"/>
                <a:gd name="T63" fmla="*/ 433 h 4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59" h="433">
                  <a:moveTo>
                    <a:pt x="0" y="0"/>
                  </a:moveTo>
                  <a:lnTo>
                    <a:pt x="14" y="39"/>
                  </a:lnTo>
                  <a:lnTo>
                    <a:pt x="29" y="57"/>
                  </a:lnTo>
                  <a:lnTo>
                    <a:pt x="46" y="91"/>
                  </a:lnTo>
                  <a:lnTo>
                    <a:pt x="52" y="137"/>
                  </a:lnTo>
                  <a:lnTo>
                    <a:pt x="64" y="165"/>
                  </a:lnTo>
                  <a:lnTo>
                    <a:pt x="133" y="169"/>
                  </a:lnTo>
                  <a:lnTo>
                    <a:pt x="195" y="177"/>
                  </a:lnTo>
                  <a:lnTo>
                    <a:pt x="262" y="180"/>
                  </a:lnTo>
                  <a:lnTo>
                    <a:pt x="296" y="193"/>
                  </a:lnTo>
                  <a:lnTo>
                    <a:pt x="318" y="202"/>
                  </a:lnTo>
                  <a:lnTo>
                    <a:pt x="353" y="214"/>
                  </a:lnTo>
                  <a:lnTo>
                    <a:pt x="402" y="242"/>
                  </a:lnTo>
                  <a:lnTo>
                    <a:pt x="416" y="249"/>
                  </a:lnTo>
                  <a:lnTo>
                    <a:pt x="459" y="279"/>
                  </a:lnTo>
                  <a:lnTo>
                    <a:pt x="479" y="302"/>
                  </a:lnTo>
                  <a:lnTo>
                    <a:pt x="519" y="345"/>
                  </a:lnTo>
                  <a:lnTo>
                    <a:pt x="547" y="381"/>
                  </a:lnTo>
                  <a:lnTo>
                    <a:pt x="559" y="405"/>
                  </a:lnTo>
                  <a:lnTo>
                    <a:pt x="548" y="433"/>
                  </a:lnTo>
                </a:path>
              </a:pathLst>
            </a:custGeom>
            <a:noFill/>
            <a:ln w="0">
              <a:solidFill>
                <a:srgbClr val="00FF00"/>
              </a:solidFill>
              <a:prstDash val="solid"/>
              <a:round/>
              <a:headEnd/>
              <a:tailEnd/>
            </a:ln>
          </p:spPr>
          <p:txBody>
            <a:bodyPr/>
            <a:lstStyle/>
            <a:p>
              <a:endParaRPr lang="en-US"/>
            </a:p>
          </p:txBody>
        </p:sp>
        <p:sp>
          <p:nvSpPr>
            <p:cNvPr id="22553" name="Freeform 227"/>
            <p:cNvSpPr>
              <a:spLocks/>
            </p:cNvSpPr>
            <p:nvPr/>
          </p:nvSpPr>
          <p:spPr bwMode="auto">
            <a:xfrm>
              <a:off x="1265" y="573"/>
              <a:ext cx="10" cy="21"/>
            </a:xfrm>
            <a:custGeom>
              <a:avLst/>
              <a:gdLst>
                <a:gd name="T0" fmla="*/ 0 w 40"/>
                <a:gd name="T1" fmla="*/ 5 h 83"/>
                <a:gd name="T2" fmla="*/ 1 w 40"/>
                <a:gd name="T3" fmla="*/ 2 h 83"/>
                <a:gd name="T4" fmla="*/ 3 w 40"/>
                <a:gd name="T5" fmla="*/ 0 h 83"/>
                <a:gd name="T6" fmla="*/ 0 60000 65536"/>
                <a:gd name="T7" fmla="*/ 0 60000 65536"/>
                <a:gd name="T8" fmla="*/ 0 60000 65536"/>
                <a:gd name="T9" fmla="*/ 0 w 40"/>
                <a:gd name="T10" fmla="*/ 0 h 83"/>
                <a:gd name="T11" fmla="*/ 40 w 40"/>
                <a:gd name="T12" fmla="*/ 83 h 83"/>
              </a:gdLst>
              <a:ahLst/>
              <a:cxnLst>
                <a:cxn ang="T6">
                  <a:pos x="T0" y="T1"/>
                </a:cxn>
                <a:cxn ang="T7">
                  <a:pos x="T2" y="T3"/>
                </a:cxn>
                <a:cxn ang="T8">
                  <a:pos x="T4" y="T5"/>
                </a:cxn>
              </a:cxnLst>
              <a:rect l="T9" t="T10" r="T11" b="T12"/>
              <a:pathLst>
                <a:path w="40" h="83">
                  <a:moveTo>
                    <a:pt x="0" y="83"/>
                  </a:moveTo>
                  <a:lnTo>
                    <a:pt x="16" y="35"/>
                  </a:lnTo>
                  <a:lnTo>
                    <a:pt x="40" y="0"/>
                  </a:lnTo>
                </a:path>
              </a:pathLst>
            </a:custGeom>
            <a:noFill/>
            <a:ln w="0">
              <a:solidFill>
                <a:srgbClr val="00FF00"/>
              </a:solidFill>
              <a:prstDash val="solid"/>
              <a:round/>
              <a:headEnd/>
              <a:tailEnd/>
            </a:ln>
          </p:spPr>
          <p:txBody>
            <a:bodyPr/>
            <a:lstStyle/>
            <a:p>
              <a:endParaRPr lang="en-US"/>
            </a:p>
          </p:txBody>
        </p:sp>
        <p:sp>
          <p:nvSpPr>
            <p:cNvPr id="22554" name="Freeform 228"/>
            <p:cNvSpPr>
              <a:spLocks/>
            </p:cNvSpPr>
            <p:nvPr/>
          </p:nvSpPr>
          <p:spPr bwMode="auto">
            <a:xfrm>
              <a:off x="1606" y="562"/>
              <a:ext cx="74" cy="38"/>
            </a:xfrm>
            <a:custGeom>
              <a:avLst/>
              <a:gdLst>
                <a:gd name="T0" fmla="*/ 17 w 295"/>
                <a:gd name="T1" fmla="*/ 0 h 152"/>
                <a:gd name="T2" fmla="*/ 18 w 295"/>
                <a:gd name="T3" fmla="*/ 0 h 152"/>
                <a:gd name="T4" fmla="*/ 19 w 295"/>
                <a:gd name="T5" fmla="*/ 2 h 152"/>
                <a:gd name="T6" fmla="*/ 18 w 295"/>
                <a:gd name="T7" fmla="*/ 5 h 152"/>
                <a:gd name="T8" fmla="*/ 17 w 295"/>
                <a:gd name="T9" fmla="*/ 6 h 152"/>
                <a:gd name="T10" fmla="*/ 14 w 295"/>
                <a:gd name="T11" fmla="*/ 7 h 152"/>
                <a:gd name="T12" fmla="*/ 0 w 295"/>
                <a:gd name="T13" fmla="*/ 10 h 152"/>
                <a:gd name="T14" fmla="*/ 0 60000 65536"/>
                <a:gd name="T15" fmla="*/ 0 60000 65536"/>
                <a:gd name="T16" fmla="*/ 0 60000 65536"/>
                <a:gd name="T17" fmla="*/ 0 60000 65536"/>
                <a:gd name="T18" fmla="*/ 0 60000 65536"/>
                <a:gd name="T19" fmla="*/ 0 60000 65536"/>
                <a:gd name="T20" fmla="*/ 0 60000 65536"/>
                <a:gd name="T21" fmla="*/ 0 w 295"/>
                <a:gd name="T22" fmla="*/ 0 h 152"/>
                <a:gd name="T23" fmla="*/ 295 w 295"/>
                <a:gd name="T24" fmla="*/ 152 h 1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5" h="152">
                  <a:moveTo>
                    <a:pt x="264" y="0"/>
                  </a:moveTo>
                  <a:lnTo>
                    <a:pt x="282" y="4"/>
                  </a:lnTo>
                  <a:lnTo>
                    <a:pt x="295" y="34"/>
                  </a:lnTo>
                  <a:lnTo>
                    <a:pt x="287" y="70"/>
                  </a:lnTo>
                  <a:lnTo>
                    <a:pt x="264" y="96"/>
                  </a:lnTo>
                  <a:lnTo>
                    <a:pt x="227" y="111"/>
                  </a:lnTo>
                  <a:lnTo>
                    <a:pt x="0" y="152"/>
                  </a:lnTo>
                </a:path>
              </a:pathLst>
            </a:custGeom>
            <a:noFill/>
            <a:ln w="0">
              <a:solidFill>
                <a:srgbClr val="00FF00"/>
              </a:solidFill>
              <a:prstDash val="solid"/>
              <a:round/>
              <a:headEnd/>
              <a:tailEnd/>
            </a:ln>
          </p:spPr>
          <p:txBody>
            <a:bodyPr/>
            <a:lstStyle/>
            <a:p>
              <a:endParaRPr lang="en-US"/>
            </a:p>
          </p:txBody>
        </p:sp>
        <p:sp>
          <p:nvSpPr>
            <p:cNvPr id="22555" name="Freeform 229"/>
            <p:cNvSpPr>
              <a:spLocks/>
            </p:cNvSpPr>
            <p:nvPr/>
          </p:nvSpPr>
          <p:spPr bwMode="auto">
            <a:xfrm>
              <a:off x="1594" y="594"/>
              <a:ext cx="70" cy="34"/>
            </a:xfrm>
            <a:custGeom>
              <a:avLst/>
              <a:gdLst>
                <a:gd name="T0" fmla="*/ 15 w 278"/>
                <a:gd name="T1" fmla="*/ 0 h 138"/>
                <a:gd name="T2" fmla="*/ 17 w 278"/>
                <a:gd name="T3" fmla="*/ 1 h 138"/>
                <a:gd name="T4" fmla="*/ 18 w 278"/>
                <a:gd name="T5" fmla="*/ 3 h 138"/>
                <a:gd name="T6" fmla="*/ 18 w 278"/>
                <a:gd name="T7" fmla="*/ 4 h 138"/>
                <a:gd name="T8" fmla="*/ 17 w 278"/>
                <a:gd name="T9" fmla="*/ 5 h 138"/>
                <a:gd name="T10" fmla="*/ 13 w 278"/>
                <a:gd name="T11" fmla="*/ 7 h 138"/>
                <a:gd name="T12" fmla="*/ 0 w 278"/>
                <a:gd name="T13" fmla="*/ 8 h 138"/>
                <a:gd name="T14" fmla="*/ 0 60000 65536"/>
                <a:gd name="T15" fmla="*/ 0 60000 65536"/>
                <a:gd name="T16" fmla="*/ 0 60000 65536"/>
                <a:gd name="T17" fmla="*/ 0 60000 65536"/>
                <a:gd name="T18" fmla="*/ 0 60000 65536"/>
                <a:gd name="T19" fmla="*/ 0 60000 65536"/>
                <a:gd name="T20" fmla="*/ 0 60000 65536"/>
                <a:gd name="T21" fmla="*/ 0 w 278"/>
                <a:gd name="T22" fmla="*/ 0 h 138"/>
                <a:gd name="T23" fmla="*/ 278 w 278"/>
                <a:gd name="T24" fmla="*/ 138 h 1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8" h="138">
                  <a:moveTo>
                    <a:pt x="231" y="0"/>
                  </a:moveTo>
                  <a:lnTo>
                    <a:pt x="262" y="17"/>
                  </a:lnTo>
                  <a:lnTo>
                    <a:pt x="278" y="44"/>
                  </a:lnTo>
                  <a:lnTo>
                    <a:pt x="278" y="68"/>
                  </a:lnTo>
                  <a:lnTo>
                    <a:pt x="262" y="91"/>
                  </a:lnTo>
                  <a:lnTo>
                    <a:pt x="208" y="112"/>
                  </a:lnTo>
                  <a:lnTo>
                    <a:pt x="0" y="138"/>
                  </a:lnTo>
                </a:path>
              </a:pathLst>
            </a:custGeom>
            <a:noFill/>
            <a:ln w="0">
              <a:solidFill>
                <a:srgbClr val="00FF00"/>
              </a:solidFill>
              <a:prstDash val="solid"/>
              <a:round/>
              <a:headEnd/>
              <a:tailEnd/>
            </a:ln>
          </p:spPr>
          <p:txBody>
            <a:bodyPr/>
            <a:lstStyle/>
            <a:p>
              <a:endParaRPr lang="en-US"/>
            </a:p>
          </p:txBody>
        </p:sp>
        <p:sp>
          <p:nvSpPr>
            <p:cNvPr id="22556" name="Freeform 230"/>
            <p:cNvSpPr>
              <a:spLocks/>
            </p:cNvSpPr>
            <p:nvPr/>
          </p:nvSpPr>
          <p:spPr bwMode="auto">
            <a:xfrm>
              <a:off x="1599" y="623"/>
              <a:ext cx="50" cy="27"/>
            </a:xfrm>
            <a:custGeom>
              <a:avLst/>
              <a:gdLst>
                <a:gd name="T0" fmla="*/ 9 w 202"/>
                <a:gd name="T1" fmla="*/ 0 h 107"/>
                <a:gd name="T2" fmla="*/ 11 w 202"/>
                <a:gd name="T3" fmla="*/ 2 h 107"/>
                <a:gd name="T4" fmla="*/ 12 w 202"/>
                <a:gd name="T5" fmla="*/ 4 h 107"/>
                <a:gd name="T6" fmla="*/ 11 w 202"/>
                <a:gd name="T7" fmla="*/ 6 h 107"/>
                <a:gd name="T8" fmla="*/ 10 w 202"/>
                <a:gd name="T9" fmla="*/ 6 h 107"/>
                <a:gd name="T10" fmla="*/ 0 w 202"/>
                <a:gd name="T11" fmla="*/ 7 h 107"/>
                <a:gd name="T12" fmla="*/ 0 60000 65536"/>
                <a:gd name="T13" fmla="*/ 0 60000 65536"/>
                <a:gd name="T14" fmla="*/ 0 60000 65536"/>
                <a:gd name="T15" fmla="*/ 0 60000 65536"/>
                <a:gd name="T16" fmla="*/ 0 60000 65536"/>
                <a:gd name="T17" fmla="*/ 0 60000 65536"/>
                <a:gd name="T18" fmla="*/ 0 w 202"/>
                <a:gd name="T19" fmla="*/ 0 h 107"/>
                <a:gd name="T20" fmla="*/ 202 w 202"/>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202" h="107">
                  <a:moveTo>
                    <a:pt x="154" y="0"/>
                  </a:moveTo>
                  <a:lnTo>
                    <a:pt x="187" y="27"/>
                  </a:lnTo>
                  <a:lnTo>
                    <a:pt x="202" y="57"/>
                  </a:lnTo>
                  <a:lnTo>
                    <a:pt x="187" y="87"/>
                  </a:lnTo>
                  <a:lnTo>
                    <a:pt x="157" y="100"/>
                  </a:lnTo>
                  <a:lnTo>
                    <a:pt x="0" y="107"/>
                  </a:lnTo>
                </a:path>
              </a:pathLst>
            </a:custGeom>
            <a:noFill/>
            <a:ln w="0">
              <a:solidFill>
                <a:srgbClr val="00FF00"/>
              </a:solidFill>
              <a:prstDash val="solid"/>
              <a:round/>
              <a:headEnd/>
              <a:tailEnd/>
            </a:ln>
          </p:spPr>
          <p:txBody>
            <a:bodyPr/>
            <a:lstStyle/>
            <a:p>
              <a:endParaRPr lang="en-US"/>
            </a:p>
          </p:txBody>
        </p:sp>
        <p:sp>
          <p:nvSpPr>
            <p:cNvPr id="22557" name="Freeform 231"/>
            <p:cNvSpPr>
              <a:spLocks/>
            </p:cNvSpPr>
            <p:nvPr/>
          </p:nvSpPr>
          <p:spPr bwMode="auto">
            <a:xfrm>
              <a:off x="1601" y="648"/>
              <a:ext cx="46" cy="22"/>
            </a:xfrm>
            <a:custGeom>
              <a:avLst/>
              <a:gdLst>
                <a:gd name="T0" fmla="*/ 7 w 182"/>
                <a:gd name="T1" fmla="*/ 0 h 87"/>
                <a:gd name="T2" fmla="*/ 10 w 182"/>
                <a:gd name="T3" fmla="*/ 1 h 87"/>
                <a:gd name="T4" fmla="*/ 12 w 182"/>
                <a:gd name="T5" fmla="*/ 1 h 87"/>
                <a:gd name="T6" fmla="*/ 11 w 182"/>
                <a:gd name="T7" fmla="*/ 4 h 87"/>
                <a:gd name="T8" fmla="*/ 9 w 182"/>
                <a:gd name="T9" fmla="*/ 6 h 87"/>
                <a:gd name="T10" fmla="*/ 0 w 182"/>
                <a:gd name="T11" fmla="*/ 6 h 87"/>
                <a:gd name="T12" fmla="*/ 0 60000 65536"/>
                <a:gd name="T13" fmla="*/ 0 60000 65536"/>
                <a:gd name="T14" fmla="*/ 0 60000 65536"/>
                <a:gd name="T15" fmla="*/ 0 60000 65536"/>
                <a:gd name="T16" fmla="*/ 0 60000 65536"/>
                <a:gd name="T17" fmla="*/ 0 60000 65536"/>
                <a:gd name="T18" fmla="*/ 0 w 182"/>
                <a:gd name="T19" fmla="*/ 0 h 87"/>
                <a:gd name="T20" fmla="*/ 182 w 182"/>
                <a:gd name="T21" fmla="*/ 87 h 87"/>
              </a:gdLst>
              <a:ahLst/>
              <a:cxnLst>
                <a:cxn ang="T12">
                  <a:pos x="T0" y="T1"/>
                </a:cxn>
                <a:cxn ang="T13">
                  <a:pos x="T2" y="T3"/>
                </a:cxn>
                <a:cxn ang="T14">
                  <a:pos x="T4" y="T5"/>
                </a:cxn>
                <a:cxn ang="T15">
                  <a:pos x="T6" y="T7"/>
                </a:cxn>
                <a:cxn ang="T16">
                  <a:pos x="T8" y="T9"/>
                </a:cxn>
                <a:cxn ang="T17">
                  <a:pos x="T10" y="T11"/>
                </a:cxn>
              </a:cxnLst>
              <a:rect l="T18" t="T19" r="T20" b="T21"/>
              <a:pathLst>
                <a:path w="182" h="87">
                  <a:moveTo>
                    <a:pt x="110" y="0"/>
                  </a:moveTo>
                  <a:lnTo>
                    <a:pt x="163" y="6"/>
                  </a:lnTo>
                  <a:lnTo>
                    <a:pt x="182" y="19"/>
                  </a:lnTo>
                  <a:lnTo>
                    <a:pt x="180" y="69"/>
                  </a:lnTo>
                  <a:lnTo>
                    <a:pt x="142" y="87"/>
                  </a:lnTo>
                  <a:lnTo>
                    <a:pt x="0" y="87"/>
                  </a:lnTo>
                </a:path>
              </a:pathLst>
            </a:custGeom>
            <a:noFill/>
            <a:ln w="0">
              <a:solidFill>
                <a:srgbClr val="00FF00"/>
              </a:solidFill>
              <a:prstDash val="solid"/>
              <a:round/>
              <a:headEnd/>
              <a:tailEnd/>
            </a:ln>
          </p:spPr>
          <p:txBody>
            <a:bodyPr/>
            <a:lstStyle/>
            <a:p>
              <a:endParaRPr lang="en-US"/>
            </a:p>
          </p:txBody>
        </p:sp>
        <p:sp>
          <p:nvSpPr>
            <p:cNvPr id="22558" name="Freeform 232"/>
            <p:cNvSpPr>
              <a:spLocks/>
            </p:cNvSpPr>
            <p:nvPr/>
          </p:nvSpPr>
          <p:spPr bwMode="auto">
            <a:xfrm>
              <a:off x="1600" y="672"/>
              <a:ext cx="45" cy="23"/>
            </a:xfrm>
            <a:custGeom>
              <a:avLst/>
              <a:gdLst>
                <a:gd name="T0" fmla="*/ 9 w 180"/>
                <a:gd name="T1" fmla="*/ 0 h 92"/>
                <a:gd name="T2" fmla="*/ 10 w 180"/>
                <a:gd name="T3" fmla="*/ 1 h 92"/>
                <a:gd name="T4" fmla="*/ 11 w 180"/>
                <a:gd name="T5" fmla="*/ 2 h 92"/>
                <a:gd name="T6" fmla="*/ 11 w 180"/>
                <a:gd name="T7" fmla="*/ 4 h 92"/>
                <a:gd name="T8" fmla="*/ 9 w 180"/>
                <a:gd name="T9" fmla="*/ 5 h 92"/>
                <a:gd name="T10" fmla="*/ 0 w 180"/>
                <a:gd name="T11" fmla="*/ 6 h 92"/>
                <a:gd name="T12" fmla="*/ 0 60000 65536"/>
                <a:gd name="T13" fmla="*/ 0 60000 65536"/>
                <a:gd name="T14" fmla="*/ 0 60000 65536"/>
                <a:gd name="T15" fmla="*/ 0 60000 65536"/>
                <a:gd name="T16" fmla="*/ 0 60000 65536"/>
                <a:gd name="T17" fmla="*/ 0 60000 65536"/>
                <a:gd name="T18" fmla="*/ 0 w 180"/>
                <a:gd name="T19" fmla="*/ 0 h 92"/>
                <a:gd name="T20" fmla="*/ 180 w 180"/>
                <a:gd name="T21" fmla="*/ 92 h 92"/>
              </a:gdLst>
              <a:ahLst/>
              <a:cxnLst>
                <a:cxn ang="T12">
                  <a:pos x="T0" y="T1"/>
                </a:cxn>
                <a:cxn ang="T13">
                  <a:pos x="T2" y="T3"/>
                </a:cxn>
                <a:cxn ang="T14">
                  <a:pos x="T4" y="T5"/>
                </a:cxn>
                <a:cxn ang="T15">
                  <a:pos x="T6" y="T7"/>
                </a:cxn>
                <a:cxn ang="T16">
                  <a:pos x="T8" y="T9"/>
                </a:cxn>
                <a:cxn ang="T17">
                  <a:pos x="T10" y="T11"/>
                </a:cxn>
              </a:cxnLst>
              <a:rect l="T18" t="T19" r="T20" b="T21"/>
              <a:pathLst>
                <a:path w="180" h="92">
                  <a:moveTo>
                    <a:pt x="143" y="0"/>
                  </a:moveTo>
                  <a:lnTo>
                    <a:pt x="159" y="9"/>
                  </a:lnTo>
                  <a:lnTo>
                    <a:pt x="180" y="32"/>
                  </a:lnTo>
                  <a:lnTo>
                    <a:pt x="180" y="60"/>
                  </a:lnTo>
                  <a:lnTo>
                    <a:pt x="149" y="85"/>
                  </a:lnTo>
                  <a:lnTo>
                    <a:pt x="0" y="92"/>
                  </a:lnTo>
                </a:path>
              </a:pathLst>
            </a:custGeom>
            <a:noFill/>
            <a:ln w="0">
              <a:solidFill>
                <a:srgbClr val="00FF00"/>
              </a:solidFill>
              <a:prstDash val="solid"/>
              <a:round/>
              <a:headEnd/>
              <a:tailEnd/>
            </a:ln>
          </p:spPr>
          <p:txBody>
            <a:bodyPr/>
            <a:lstStyle/>
            <a:p>
              <a:endParaRPr lang="en-US"/>
            </a:p>
          </p:txBody>
        </p:sp>
        <p:sp>
          <p:nvSpPr>
            <p:cNvPr id="22559" name="Freeform 233"/>
            <p:cNvSpPr>
              <a:spLocks/>
            </p:cNvSpPr>
            <p:nvPr/>
          </p:nvSpPr>
          <p:spPr bwMode="auto">
            <a:xfrm>
              <a:off x="1604" y="695"/>
              <a:ext cx="42" cy="21"/>
            </a:xfrm>
            <a:custGeom>
              <a:avLst/>
              <a:gdLst>
                <a:gd name="T0" fmla="*/ 7 w 170"/>
                <a:gd name="T1" fmla="*/ 0 h 86"/>
                <a:gd name="T2" fmla="*/ 9 w 170"/>
                <a:gd name="T3" fmla="*/ 1 h 86"/>
                <a:gd name="T4" fmla="*/ 10 w 170"/>
                <a:gd name="T5" fmla="*/ 3 h 86"/>
                <a:gd name="T6" fmla="*/ 9 w 170"/>
                <a:gd name="T7" fmla="*/ 4 h 86"/>
                <a:gd name="T8" fmla="*/ 8 w 170"/>
                <a:gd name="T9" fmla="*/ 5 h 86"/>
                <a:gd name="T10" fmla="*/ 0 w 170"/>
                <a:gd name="T11" fmla="*/ 5 h 86"/>
                <a:gd name="T12" fmla="*/ 0 60000 65536"/>
                <a:gd name="T13" fmla="*/ 0 60000 65536"/>
                <a:gd name="T14" fmla="*/ 0 60000 65536"/>
                <a:gd name="T15" fmla="*/ 0 60000 65536"/>
                <a:gd name="T16" fmla="*/ 0 60000 65536"/>
                <a:gd name="T17" fmla="*/ 0 60000 65536"/>
                <a:gd name="T18" fmla="*/ 0 w 170"/>
                <a:gd name="T19" fmla="*/ 0 h 86"/>
                <a:gd name="T20" fmla="*/ 170 w 170"/>
                <a:gd name="T21" fmla="*/ 86 h 86"/>
              </a:gdLst>
              <a:ahLst/>
              <a:cxnLst>
                <a:cxn ang="T12">
                  <a:pos x="T0" y="T1"/>
                </a:cxn>
                <a:cxn ang="T13">
                  <a:pos x="T2" y="T3"/>
                </a:cxn>
                <a:cxn ang="T14">
                  <a:pos x="T4" y="T5"/>
                </a:cxn>
                <a:cxn ang="T15">
                  <a:pos x="T6" y="T7"/>
                </a:cxn>
                <a:cxn ang="T16">
                  <a:pos x="T8" y="T9"/>
                </a:cxn>
                <a:cxn ang="T17">
                  <a:pos x="T10" y="T11"/>
                </a:cxn>
              </a:cxnLst>
              <a:rect l="T18" t="T19" r="T20" b="T21"/>
              <a:pathLst>
                <a:path w="170" h="86">
                  <a:moveTo>
                    <a:pt x="118" y="0"/>
                  </a:moveTo>
                  <a:lnTo>
                    <a:pt x="154" y="14"/>
                  </a:lnTo>
                  <a:lnTo>
                    <a:pt x="170" y="51"/>
                  </a:lnTo>
                  <a:lnTo>
                    <a:pt x="154" y="75"/>
                  </a:lnTo>
                  <a:lnTo>
                    <a:pt x="134" y="86"/>
                  </a:lnTo>
                  <a:lnTo>
                    <a:pt x="0" y="86"/>
                  </a:lnTo>
                </a:path>
              </a:pathLst>
            </a:custGeom>
            <a:noFill/>
            <a:ln w="0">
              <a:solidFill>
                <a:srgbClr val="00FF00"/>
              </a:solidFill>
              <a:prstDash val="solid"/>
              <a:round/>
              <a:headEnd/>
              <a:tailEnd/>
            </a:ln>
          </p:spPr>
          <p:txBody>
            <a:bodyPr/>
            <a:lstStyle/>
            <a:p>
              <a:endParaRPr lang="en-US"/>
            </a:p>
          </p:txBody>
        </p:sp>
        <p:sp>
          <p:nvSpPr>
            <p:cNvPr id="22560" name="Freeform 234"/>
            <p:cNvSpPr>
              <a:spLocks/>
            </p:cNvSpPr>
            <p:nvPr/>
          </p:nvSpPr>
          <p:spPr bwMode="auto">
            <a:xfrm>
              <a:off x="1470" y="365"/>
              <a:ext cx="183" cy="323"/>
            </a:xfrm>
            <a:custGeom>
              <a:avLst/>
              <a:gdLst>
                <a:gd name="T0" fmla="*/ 41 w 732"/>
                <a:gd name="T1" fmla="*/ 9 h 1290"/>
                <a:gd name="T2" fmla="*/ 40 w 732"/>
                <a:gd name="T3" fmla="*/ 4 h 1290"/>
                <a:gd name="T4" fmla="*/ 42 w 732"/>
                <a:gd name="T5" fmla="*/ 0 h 1290"/>
                <a:gd name="T6" fmla="*/ 45 w 732"/>
                <a:gd name="T7" fmla="*/ 2 h 1290"/>
                <a:gd name="T8" fmla="*/ 46 w 732"/>
                <a:gd name="T9" fmla="*/ 5 h 1290"/>
                <a:gd name="T10" fmla="*/ 43 w 732"/>
                <a:gd name="T11" fmla="*/ 11 h 1290"/>
                <a:gd name="T12" fmla="*/ 40 w 732"/>
                <a:gd name="T13" fmla="*/ 14 h 1290"/>
                <a:gd name="T14" fmla="*/ 36 w 732"/>
                <a:gd name="T15" fmla="*/ 17 h 1290"/>
                <a:gd name="T16" fmla="*/ 31 w 732"/>
                <a:gd name="T17" fmla="*/ 18 h 1290"/>
                <a:gd name="T18" fmla="*/ 25 w 732"/>
                <a:gd name="T19" fmla="*/ 18 h 1290"/>
                <a:gd name="T20" fmla="*/ 22 w 732"/>
                <a:gd name="T21" fmla="*/ 21 h 1290"/>
                <a:gd name="T22" fmla="*/ 23 w 732"/>
                <a:gd name="T23" fmla="*/ 25 h 1290"/>
                <a:gd name="T24" fmla="*/ 29 w 732"/>
                <a:gd name="T25" fmla="*/ 23 h 1290"/>
                <a:gd name="T26" fmla="*/ 32 w 732"/>
                <a:gd name="T27" fmla="*/ 21 h 1290"/>
                <a:gd name="T28" fmla="*/ 36 w 732"/>
                <a:gd name="T29" fmla="*/ 21 h 1290"/>
                <a:gd name="T30" fmla="*/ 38 w 732"/>
                <a:gd name="T31" fmla="*/ 24 h 1290"/>
                <a:gd name="T32" fmla="*/ 35 w 732"/>
                <a:gd name="T33" fmla="*/ 27 h 1290"/>
                <a:gd name="T34" fmla="*/ 24 w 732"/>
                <a:gd name="T35" fmla="*/ 31 h 1290"/>
                <a:gd name="T36" fmla="*/ 18 w 732"/>
                <a:gd name="T37" fmla="*/ 34 h 1290"/>
                <a:gd name="T38" fmla="*/ 12 w 732"/>
                <a:gd name="T39" fmla="*/ 38 h 1290"/>
                <a:gd name="T40" fmla="*/ 9 w 732"/>
                <a:gd name="T41" fmla="*/ 42 h 1290"/>
                <a:gd name="T42" fmla="*/ 5 w 732"/>
                <a:gd name="T43" fmla="*/ 47 h 1290"/>
                <a:gd name="T44" fmla="*/ 2 w 732"/>
                <a:gd name="T45" fmla="*/ 52 h 1290"/>
                <a:gd name="T46" fmla="*/ 1 w 732"/>
                <a:gd name="T47" fmla="*/ 56 h 1290"/>
                <a:gd name="T48" fmla="*/ 0 w 732"/>
                <a:gd name="T49" fmla="*/ 59 h 1290"/>
                <a:gd name="T50" fmla="*/ 6 w 732"/>
                <a:gd name="T51" fmla="*/ 61 h 1290"/>
                <a:gd name="T52" fmla="*/ 11 w 732"/>
                <a:gd name="T53" fmla="*/ 60 h 1290"/>
                <a:gd name="T54" fmla="*/ 10 w 732"/>
                <a:gd name="T55" fmla="*/ 64 h 1290"/>
                <a:gd name="T56" fmla="*/ 6 w 732"/>
                <a:gd name="T57" fmla="*/ 65 h 1290"/>
                <a:gd name="T58" fmla="*/ 5 w 732"/>
                <a:gd name="T59" fmla="*/ 67 h 1290"/>
                <a:gd name="T60" fmla="*/ 5 w 732"/>
                <a:gd name="T61" fmla="*/ 72 h 1290"/>
                <a:gd name="T62" fmla="*/ 6 w 732"/>
                <a:gd name="T63" fmla="*/ 78 h 12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32"/>
                <a:gd name="T97" fmla="*/ 0 h 1290"/>
                <a:gd name="T98" fmla="*/ 732 w 732"/>
                <a:gd name="T99" fmla="*/ 1290 h 12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32" h="1290">
                  <a:moveTo>
                    <a:pt x="683" y="166"/>
                  </a:moveTo>
                  <a:lnTo>
                    <a:pt x="659" y="138"/>
                  </a:lnTo>
                  <a:lnTo>
                    <a:pt x="641" y="110"/>
                  </a:lnTo>
                  <a:lnTo>
                    <a:pt x="631" y="55"/>
                  </a:lnTo>
                  <a:lnTo>
                    <a:pt x="635" y="23"/>
                  </a:lnTo>
                  <a:lnTo>
                    <a:pt x="668" y="0"/>
                  </a:lnTo>
                  <a:lnTo>
                    <a:pt x="700" y="5"/>
                  </a:lnTo>
                  <a:lnTo>
                    <a:pt x="723" y="23"/>
                  </a:lnTo>
                  <a:lnTo>
                    <a:pt x="727" y="42"/>
                  </a:lnTo>
                  <a:lnTo>
                    <a:pt x="732" y="84"/>
                  </a:lnTo>
                  <a:lnTo>
                    <a:pt x="723" y="116"/>
                  </a:lnTo>
                  <a:lnTo>
                    <a:pt x="688" y="166"/>
                  </a:lnTo>
                  <a:lnTo>
                    <a:pt x="668" y="195"/>
                  </a:lnTo>
                  <a:lnTo>
                    <a:pt x="641" y="221"/>
                  </a:lnTo>
                  <a:lnTo>
                    <a:pt x="589" y="254"/>
                  </a:lnTo>
                  <a:lnTo>
                    <a:pt x="571" y="264"/>
                  </a:lnTo>
                  <a:lnTo>
                    <a:pt x="530" y="276"/>
                  </a:lnTo>
                  <a:lnTo>
                    <a:pt x="497" y="287"/>
                  </a:lnTo>
                  <a:lnTo>
                    <a:pt x="446" y="281"/>
                  </a:lnTo>
                  <a:lnTo>
                    <a:pt x="398" y="287"/>
                  </a:lnTo>
                  <a:lnTo>
                    <a:pt x="364" y="304"/>
                  </a:lnTo>
                  <a:lnTo>
                    <a:pt x="348" y="333"/>
                  </a:lnTo>
                  <a:lnTo>
                    <a:pt x="348" y="373"/>
                  </a:lnTo>
                  <a:lnTo>
                    <a:pt x="373" y="393"/>
                  </a:lnTo>
                  <a:lnTo>
                    <a:pt x="403" y="393"/>
                  </a:lnTo>
                  <a:lnTo>
                    <a:pt x="470" y="373"/>
                  </a:lnTo>
                  <a:lnTo>
                    <a:pt x="492" y="351"/>
                  </a:lnTo>
                  <a:lnTo>
                    <a:pt x="516" y="341"/>
                  </a:lnTo>
                  <a:lnTo>
                    <a:pt x="548" y="333"/>
                  </a:lnTo>
                  <a:lnTo>
                    <a:pt x="581" y="336"/>
                  </a:lnTo>
                  <a:lnTo>
                    <a:pt x="598" y="355"/>
                  </a:lnTo>
                  <a:lnTo>
                    <a:pt x="603" y="387"/>
                  </a:lnTo>
                  <a:lnTo>
                    <a:pt x="592" y="415"/>
                  </a:lnTo>
                  <a:lnTo>
                    <a:pt x="553" y="434"/>
                  </a:lnTo>
                  <a:lnTo>
                    <a:pt x="451" y="462"/>
                  </a:lnTo>
                  <a:lnTo>
                    <a:pt x="382" y="488"/>
                  </a:lnTo>
                  <a:lnTo>
                    <a:pt x="325" y="516"/>
                  </a:lnTo>
                  <a:lnTo>
                    <a:pt x="290" y="536"/>
                  </a:lnTo>
                  <a:lnTo>
                    <a:pt x="244" y="572"/>
                  </a:lnTo>
                  <a:lnTo>
                    <a:pt x="200" y="607"/>
                  </a:lnTo>
                  <a:lnTo>
                    <a:pt x="171" y="635"/>
                  </a:lnTo>
                  <a:lnTo>
                    <a:pt x="141" y="663"/>
                  </a:lnTo>
                  <a:lnTo>
                    <a:pt x="104" y="709"/>
                  </a:lnTo>
                  <a:lnTo>
                    <a:pt x="83" y="741"/>
                  </a:lnTo>
                  <a:lnTo>
                    <a:pt x="51" y="793"/>
                  </a:lnTo>
                  <a:lnTo>
                    <a:pt x="30" y="830"/>
                  </a:lnTo>
                  <a:lnTo>
                    <a:pt x="19" y="857"/>
                  </a:lnTo>
                  <a:lnTo>
                    <a:pt x="10" y="885"/>
                  </a:lnTo>
                  <a:lnTo>
                    <a:pt x="0" y="913"/>
                  </a:lnTo>
                  <a:lnTo>
                    <a:pt x="6" y="940"/>
                  </a:lnTo>
                  <a:lnTo>
                    <a:pt x="47" y="958"/>
                  </a:lnTo>
                  <a:lnTo>
                    <a:pt x="101" y="973"/>
                  </a:lnTo>
                  <a:lnTo>
                    <a:pt x="129" y="973"/>
                  </a:lnTo>
                  <a:lnTo>
                    <a:pt x="166" y="964"/>
                  </a:lnTo>
                  <a:lnTo>
                    <a:pt x="184" y="969"/>
                  </a:lnTo>
                  <a:lnTo>
                    <a:pt x="161" y="1015"/>
                  </a:lnTo>
                  <a:lnTo>
                    <a:pt x="144" y="1023"/>
                  </a:lnTo>
                  <a:lnTo>
                    <a:pt x="104" y="1041"/>
                  </a:lnTo>
                  <a:lnTo>
                    <a:pt x="92" y="1056"/>
                  </a:lnTo>
                  <a:lnTo>
                    <a:pt x="83" y="1073"/>
                  </a:lnTo>
                  <a:lnTo>
                    <a:pt x="74" y="1106"/>
                  </a:lnTo>
                  <a:lnTo>
                    <a:pt x="74" y="1152"/>
                  </a:lnTo>
                  <a:lnTo>
                    <a:pt x="97" y="1203"/>
                  </a:lnTo>
                  <a:lnTo>
                    <a:pt x="88" y="1248"/>
                  </a:lnTo>
                  <a:lnTo>
                    <a:pt x="51" y="1290"/>
                  </a:lnTo>
                </a:path>
              </a:pathLst>
            </a:custGeom>
            <a:noFill/>
            <a:ln w="0">
              <a:solidFill>
                <a:srgbClr val="00FF00"/>
              </a:solidFill>
              <a:prstDash val="solid"/>
              <a:round/>
              <a:headEnd/>
              <a:tailEnd/>
            </a:ln>
          </p:spPr>
          <p:txBody>
            <a:bodyPr/>
            <a:lstStyle/>
            <a:p>
              <a:endParaRPr lang="en-US"/>
            </a:p>
          </p:txBody>
        </p:sp>
        <p:sp>
          <p:nvSpPr>
            <p:cNvPr id="22561" name="Freeform 235"/>
            <p:cNvSpPr>
              <a:spLocks/>
            </p:cNvSpPr>
            <p:nvPr/>
          </p:nvSpPr>
          <p:spPr bwMode="auto">
            <a:xfrm>
              <a:off x="1460" y="606"/>
              <a:ext cx="72" cy="88"/>
            </a:xfrm>
            <a:custGeom>
              <a:avLst/>
              <a:gdLst>
                <a:gd name="T0" fmla="*/ 0 w 290"/>
                <a:gd name="T1" fmla="*/ 11 h 353"/>
                <a:gd name="T2" fmla="*/ 2 w 290"/>
                <a:gd name="T3" fmla="*/ 13 h 353"/>
                <a:gd name="T4" fmla="*/ 3 w 290"/>
                <a:gd name="T5" fmla="*/ 16 h 353"/>
                <a:gd name="T6" fmla="*/ 4 w 290"/>
                <a:gd name="T7" fmla="*/ 18 h 353"/>
                <a:gd name="T8" fmla="*/ 5 w 290"/>
                <a:gd name="T9" fmla="*/ 19 h 353"/>
                <a:gd name="T10" fmla="*/ 6 w 290"/>
                <a:gd name="T11" fmla="*/ 21 h 353"/>
                <a:gd name="T12" fmla="*/ 9 w 290"/>
                <a:gd name="T13" fmla="*/ 22 h 353"/>
                <a:gd name="T14" fmla="*/ 12 w 290"/>
                <a:gd name="T15" fmla="*/ 21 h 353"/>
                <a:gd name="T16" fmla="*/ 13 w 290"/>
                <a:gd name="T17" fmla="*/ 19 h 353"/>
                <a:gd name="T18" fmla="*/ 14 w 290"/>
                <a:gd name="T19" fmla="*/ 16 h 353"/>
                <a:gd name="T20" fmla="*/ 14 w 290"/>
                <a:gd name="T21" fmla="*/ 15 h 353"/>
                <a:gd name="T22" fmla="*/ 13 w 290"/>
                <a:gd name="T23" fmla="*/ 12 h 353"/>
                <a:gd name="T24" fmla="*/ 13 w 290"/>
                <a:gd name="T25" fmla="*/ 10 h 353"/>
                <a:gd name="T26" fmla="*/ 14 w 290"/>
                <a:gd name="T27" fmla="*/ 8 h 353"/>
                <a:gd name="T28" fmla="*/ 16 w 290"/>
                <a:gd name="T29" fmla="*/ 6 h 353"/>
                <a:gd name="T30" fmla="*/ 17 w 290"/>
                <a:gd name="T31" fmla="*/ 6 h 353"/>
                <a:gd name="T32" fmla="*/ 18 w 290"/>
                <a:gd name="T33" fmla="*/ 5 h 353"/>
                <a:gd name="T34" fmla="*/ 18 w 290"/>
                <a:gd name="T35" fmla="*/ 3 h 353"/>
                <a:gd name="T36" fmla="*/ 17 w 290"/>
                <a:gd name="T37" fmla="*/ 1 h 353"/>
                <a:gd name="T38" fmla="*/ 14 w 290"/>
                <a:gd name="T39" fmla="*/ 0 h 353"/>
                <a:gd name="T40" fmla="*/ 13 w 290"/>
                <a:gd name="T41" fmla="*/ 0 h 3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90"/>
                <a:gd name="T64" fmla="*/ 0 h 353"/>
                <a:gd name="T65" fmla="*/ 290 w 290"/>
                <a:gd name="T66" fmla="*/ 353 h 3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90" h="353">
                  <a:moveTo>
                    <a:pt x="0" y="173"/>
                  </a:moveTo>
                  <a:lnTo>
                    <a:pt x="36" y="207"/>
                  </a:lnTo>
                  <a:lnTo>
                    <a:pt x="51" y="252"/>
                  </a:lnTo>
                  <a:lnTo>
                    <a:pt x="62" y="289"/>
                  </a:lnTo>
                  <a:lnTo>
                    <a:pt x="78" y="312"/>
                  </a:lnTo>
                  <a:lnTo>
                    <a:pt x="99" y="335"/>
                  </a:lnTo>
                  <a:lnTo>
                    <a:pt x="151" y="353"/>
                  </a:lnTo>
                  <a:lnTo>
                    <a:pt x="188" y="340"/>
                  </a:lnTo>
                  <a:lnTo>
                    <a:pt x="212" y="307"/>
                  </a:lnTo>
                  <a:lnTo>
                    <a:pt x="225" y="266"/>
                  </a:lnTo>
                  <a:lnTo>
                    <a:pt x="225" y="239"/>
                  </a:lnTo>
                  <a:lnTo>
                    <a:pt x="207" y="197"/>
                  </a:lnTo>
                  <a:lnTo>
                    <a:pt x="207" y="160"/>
                  </a:lnTo>
                  <a:lnTo>
                    <a:pt x="220" y="124"/>
                  </a:lnTo>
                  <a:lnTo>
                    <a:pt x="258" y="105"/>
                  </a:lnTo>
                  <a:lnTo>
                    <a:pt x="269" y="92"/>
                  </a:lnTo>
                  <a:lnTo>
                    <a:pt x="285" y="77"/>
                  </a:lnTo>
                  <a:lnTo>
                    <a:pt x="290" y="51"/>
                  </a:lnTo>
                  <a:lnTo>
                    <a:pt x="277" y="18"/>
                  </a:lnTo>
                  <a:lnTo>
                    <a:pt x="234" y="0"/>
                  </a:lnTo>
                  <a:lnTo>
                    <a:pt x="214" y="0"/>
                  </a:lnTo>
                </a:path>
              </a:pathLst>
            </a:custGeom>
            <a:noFill/>
            <a:ln w="0">
              <a:solidFill>
                <a:srgbClr val="00FF00"/>
              </a:solidFill>
              <a:prstDash val="solid"/>
              <a:round/>
              <a:headEnd/>
              <a:tailEnd/>
            </a:ln>
          </p:spPr>
          <p:txBody>
            <a:bodyPr/>
            <a:lstStyle/>
            <a:p>
              <a:endParaRPr lang="en-US"/>
            </a:p>
          </p:txBody>
        </p:sp>
        <p:sp>
          <p:nvSpPr>
            <p:cNvPr id="22562" name="Freeform 236"/>
            <p:cNvSpPr>
              <a:spLocks/>
            </p:cNvSpPr>
            <p:nvPr/>
          </p:nvSpPr>
          <p:spPr bwMode="auto">
            <a:xfrm>
              <a:off x="1458" y="673"/>
              <a:ext cx="48" cy="34"/>
            </a:xfrm>
            <a:custGeom>
              <a:avLst/>
              <a:gdLst>
                <a:gd name="T0" fmla="*/ 0 w 191"/>
                <a:gd name="T1" fmla="*/ 0 h 136"/>
                <a:gd name="T2" fmla="*/ 1 w 191"/>
                <a:gd name="T3" fmla="*/ 1 h 136"/>
                <a:gd name="T4" fmla="*/ 3 w 191"/>
                <a:gd name="T5" fmla="*/ 5 h 136"/>
                <a:gd name="T6" fmla="*/ 4 w 191"/>
                <a:gd name="T7" fmla="*/ 7 h 136"/>
                <a:gd name="T8" fmla="*/ 5 w 191"/>
                <a:gd name="T9" fmla="*/ 7 h 136"/>
                <a:gd name="T10" fmla="*/ 6 w 191"/>
                <a:gd name="T11" fmla="*/ 8 h 136"/>
                <a:gd name="T12" fmla="*/ 7 w 191"/>
                <a:gd name="T13" fmla="*/ 9 h 136"/>
                <a:gd name="T14" fmla="*/ 8 w 191"/>
                <a:gd name="T15" fmla="*/ 9 h 136"/>
                <a:gd name="T16" fmla="*/ 10 w 191"/>
                <a:gd name="T17" fmla="*/ 7 h 136"/>
                <a:gd name="T18" fmla="*/ 12 w 191"/>
                <a:gd name="T19" fmla="*/ 5 h 1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1"/>
                <a:gd name="T31" fmla="*/ 0 h 136"/>
                <a:gd name="T32" fmla="*/ 191 w 191"/>
                <a:gd name="T33" fmla="*/ 136 h 1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1" h="136">
                  <a:moveTo>
                    <a:pt x="0" y="0"/>
                  </a:moveTo>
                  <a:lnTo>
                    <a:pt x="14" y="12"/>
                  </a:lnTo>
                  <a:lnTo>
                    <a:pt x="39" y="80"/>
                  </a:lnTo>
                  <a:lnTo>
                    <a:pt x="60" y="113"/>
                  </a:lnTo>
                  <a:lnTo>
                    <a:pt x="70" y="122"/>
                  </a:lnTo>
                  <a:lnTo>
                    <a:pt x="91" y="132"/>
                  </a:lnTo>
                  <a:lnTo>
                    <a:pt x="114" y="136"/>
                  </a:lnTo>
                  <a:lnTo>
                    <a:pt x="128" y="136"/>
                  </a:lnTo>
                  <a:lnTo>
                    <a:pt x="154" y="118"/>
                  </a:lnTo>
                  <a:lnTo>
                    <a:pt x="191" y="76"/>
                  </a:lnTo>
                </a:path>
              </a:pathLst>
            </a:custGeom>
            <a:noFill/>
            <a:ln w="0">
              <a:solidFill>
                <a:srgbClr val="00FF00"/>
              </a:solidFill>
              <a:prstDash val="solid"/>
              <a:round/>
              <a:headEnd/>
              <a:tailEnd/>
            </a:ln>
          </p:spPr>
          <p:txBody>
            <a:bodyPr/>
            <a:lstStyle/>
            <a:p>
              <a:endParaRPr lang="en-US"/>
            </a:p>
          </p:txBody>
        </p:sp>
        <p:sp>
          <p:nvSpPr>
            <p:cNvPr id="22563" name="Freeform 237"/>
            <p:cNvSpPr>
              <a:spLocks/>
            </p:cNvSpPr>
            <p:nvPr/>
          </p:nvSpPr>
          <p:spPr bwMode="auto">
            <a:xfrm>
              <a:off x="1623" y="380"/>
              <a:ext cx="43" cy="85"/>
            </a:xfrm>
            <a:custGeom>
              <a:avLst/>
              <a:gdLst>
                <a:gd name="T0" fmla="*/ 8 w 173"/>
                <a:gd name="T1" fmla="*/ 0 h 337"/>
                <a:gd name="T2" fmla="*/ 9 w 173"/>
                <a:gd name="T3" fmla="*/ 4 h 337"/>
                <a:gd name="T4" fmla="*/ 9 w 173"/>
                <a:gd name="T5" fmla="*/ 6 h 337"/>
                <a:gd name="T6" fmla="*/ 11 w 173"/>
                <a:gd name="T7" fmla="*/ 9 h 337"/>
                <a:gd name="T8" fmla="*/ 11 w 173"/>
                <a:gd name="T9" fmla="*/ 10 h 337"/>
                <a:gd name="T10" fmla="*/ 11 w 173"/>
                <a:gd name="T11" fmla="*/ 13 h 337"/>
                <a:gd name="T12" fmla="*/ 9 w 173"/>
                <a:gd name="T13" fmla="*/ 15 h 337"/>
                <a:gd name="T14" fmla="*/ 8 w 173"/>
                <a:gd name="T15" fmla="*/ 16 h 337"/>
                <a:gd name="T16" fmla="*/ 6 w 173"/>
                <a:gd name="T17" fmla="*/ 18 h 337"/>
                <a:gd name="T18" fmla="*/ 4 w 173"/>
                <a:gd name="T19" fmla="*/ 19 h 337"/>
                <a:gd name="T20" fmla="*/ 3 w 173"/>
                <a:gd name="T21" fmla="*/ 20 h 337"/>
                <a:gd name="T22" fmla="*/ 1 w 173"/>
                <a:gd name="T23" fmla="*/ 20 h 337"/>
                <a:gd name="T24" fmla="*/ 0 w 173"/>
                <a:gd name="T25" fmla="*/ 21 h 3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3"/>
                <a:gd name="T40" fmla="*/ 0 h 337"/>
                <a:gd name="T41" fmla="*/ 173 w 173"/>
                <a:gd name="T42" fmla="*/ 337 h 3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3" h="337">
                  <a:moveTo>
                    <a:pt x="123" y="0"/>
                  </a:moveTo>
                  <a:lnTo>
                    <a:pt x="142" y="68"/>
                  </a:lnTo>
                  <a:lnTo>
                    <a:pt x="150" y="98"/>
                  </a:lnTo>
                  <a:lnTo>
                    <a:pt x="171" y="134"/>
                  </a:lnTo>
                  <a:lnTo>
                    <a:pt x="173" y="156"/>
                  </a:lnTo>
                  <a:lnTo>
                    <a:pt x="173" y="199"/>
                  </a:lnTo>
                  <a:lnTo>
                    <a:pt x="142" y="241"/>
                  </a:lnTo>
                  <a:lnTo>
                    <a:pt x="129" y="258"/>
                  </a:lnTo>
                  <a:lnTo>
                    <a:pt x="96" y="281"/>
                  </a:lnTo>
                  <a:lnTo>
                    <a:pt x="60" y="299"/>
                  </a:lnTo>
                  <a:lnTo>
                    <a:pt x="43" y="310"/>
                  </a:lnTo>
                  <a:lnTo>
                    <a:pt x="22" y="319"/>
                  </a:lnTo>
                  <a:lnTo>
                    <a:pt x="0" y="337"/>
                  </a:lnTo>
                </a:path>
              </a:pathLst>
            </a:custGeom>
            <a:noFill/>
            <a:ln w="0">
              <a:solidFill>
                <a:srgbClr val="00FF00"/>
              </a:solidFill>
              <a:prstDash val="solid"/>
              <a:round/>
              <a:headEnd/>
              <a:tailEnd/>
            </a:ln>
          </p:spPr>
          <p:txBody>
            <a:bodyPr/>
            <a:lstStyle/>
            <a:p>
              <a:endParaRPr lang="en-US"/>
            </a:p>
          </p:txBody>
        </p:sp>
        <p:sp>
          <p:nvSpPr>
            <p:cNvPr id="22564" name="Freeform 238"/>
            <p:cNvSpPr>
              <a:spLocks/>
            </p:cNvSpPr>
            <p:nvPr/>
          </p:nvSpPr>
          <p:spPr bwMode="auto">
            <a:xfrm>
              <a:off x="1557" y="458"/>
              <a:ext cx="11" cy="29"/>
            </a:xfrm>
            <a:custGeom>
              <a:avLst/>
              <a:gdLst>
                <a:gd name="T0" fmla="*/ 0 w 44"/>
                <a:gd name="T1" fmla="*/ 0 h 117"/>
                <a:gd name="T2" fmla="*/ 2 w 44"/>
                <a:gd name="T3" fmla="*/ 3 h 117"/>
                <a:gd name="T4" fmla="*/ 3 w 44"/>
                <a:gd name="T5" fmla="*/ 5 h 117"/>
                <a:gd name="T6" fmla="*/ 3 w 44"/>
                <a:gd name="T7" fmla="*/ 7 h 117"/>
                <a:gd name="T8" fmla="*/ 0 60000 65536"/>
                <a:gd name="T9" fmla="*/ 0 60000 65536"/>
                <a:gd name="T10" fmla="*/ 0 60000 65536"/>
                <a:gd name="T11" fmla="*/ 0 60000 65536"/>
                <a:gd name="T12" fmla="*/ 0 w 44"/>
                <a:gd name="T13" fmla="*/ 0 h 117"/>
                <a:gd name="T14" fmla="*/ 44 w 44"/>
                <a:gd name="T15" fmla="*/ 117 h 117"/>
              </a:gdLst>
              <a:ahLst/>
              <a:cxnLst>
                <a:cxn ang="T8">
                  <a:pos x="T0" y="T1"/>
                </a:cxn>
                <a:cxn ang="T9">
                  <a:pos x="T2" y="T3"/>
                </a:cxn>
                <a:cxn ang="T10">
                  <a:pos x="T4" y="T5"/>
                </a:cxn>
                <a:cxn ang="T11">
                  <a:pos x="T6" y="T7"/>
                </a:cxn>
              </a:cxnLst>
              <a:rect l="T12" t="T13" r="T14" b="T15"/>
              <a:pathLst>
                <a:path w="44" h="117">
                  <a:moveTo>
                    <a:pt x="0" y="0"/>
                  </a:moveTo>
                  <a:lnTo>
                    <a:pt x="34" y="45"/>
                  </a:lnTo>
                  <a:lnTo>
                    <a:pt x="44" y="78"/>
                  </a:lnTo>
                  <a:lnTo>
                    <a:pt x="44" y="117"/>
                  </a:lnTo>
                </a:path>
              </a:pathLst>
            </a:custGeom>
            <a:noFill/>
            <a:ln w="0">
              <a:solidFill>
                <a:srgbClr val="00FF00"/>
              </a:solidFill>
              <a:prstDash val="solid"/>
              <a:round/>
              <a:headEnd/>
              <a:tailEnd/>
            </a:ln>
          </p:spPr>
          <p:txBody>
            <a:bodyPr/>
            <a:lstStyle/>
            <a:p>
              <a:endParaRPr lang="en-US"/>
            </a:p>
          </p:txBody>
        </p:sp>
        <p:sp>
          <p:nvSpPr>
            <p:cNvPr id="22565" name="Freeform 239"/>
            <p:cNvSpPr>
              <a:spLocks/>
            </p:cNvSpPr>
            <p:nvPr/>
          </p:nvSpPr>
          <p:spPr bwMode="auto">
            <a:xfrm>
              <a:off x="1510" y="466"/>
              <a:ext cx="111" cy="140"/>
            </a:xfrm>
            <a:custGeom>
              <a:avLst/>
              <a:gdLst>
                <a:gd name="T0" fmla="*/ 28 w 442"/>
                <a:gd name="T1" fmla="*/ 0 h 563"/>
                <a:gd name="T2" fmla="*/ 28 w 442"/>
                <a:gd name="T3" fmla="*/ 2 h 563"/>
                <a:gd name="T4" fmla="*/ 27 w 442"/>
                <a:gd name="T5" fmla="*/ 4 h 563"/>
                <a:gd name="T6" fmla="*/ 26 w 442"/>
                <a:gd name="T7" fmla="*/ 6 h 563"/>
                <a:gd name="T8" fmla="*/ 27 w 442"/>
                <a:gd name="T9" fmla="*/ 9 h 563"/>
                <a:gd name="T10" fmla="*/ 27 w 442"/>
                <a:gd name="T11" fmla="*/ 11 h 563"/>
                <a:gd name="T12" fmla="*/ 23 w 442"/>
                <a:gd name="T13" fmla="*/ 12 h 563"/>
                <a:gd name="T14" fmla="*/ 19 w 442"/>
                <a:gd name="T15" fmla="*/ 14 h 563"/>
                <a:gd name="T16" fmla="*/ 15 w 442"/>
                <a:gd name="T17" fmla="*/ 15 h 563"/>
                <a:gd name="T18" fmla="*/ 13 w 442"/>
                <a:gd name="T19" fmla="*/ 16 h 563"/>
                <a:gd name="T20" fmla="*/ 11 w 442"/>
                <a:gd name="T21" fmla="*/ 17 h 563"/>
                <a:gd name="T22" fmla="*/ 10 w 442"/>
                <a:gd name="T23" fmla="*/ 18 h 563"/>
                <a:gd name="T24" fmla="*/ 7 w 442"/>
                <a:gd name="T25" fmla="*/ 21 h 563"/>
                <a:gd name="T26" fmla="*/ 6 w 442"/>
                <a:gd name="T27" fmla="*/ 22 h 563"/>
                <a:gd name="T28" fmla="*/ 4 w 442"/>
                <a:gd name="T29" fmla="*/ 24 h 563"/>
                <a:gd name="T30" fmla="*/ 3 w 442"/>
                <a:gd name="T31" fmla="*/ 26 h 563"/>
                <a:gd name="T32" fmla="*/ 2 w 442"/>
                <a:gd name="T33" fmla="*/ 29 h 563"/>
                <a:gd name="T34" fmla="*/ 0 w 442"/>
                <a:gd name="T35" fmla="*/ 32 h 563"/>
                <a:gd name="T36" fmla="*/ 0 w 442"/>
                <a:gd name="T37" fmla="*/ 33 h 563"/>
                <a:gd name="T38" fmla="*/ 1 w 442"/>
                <a:gd name="T39" fmla="*/ 35 h 56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2"/>
                <a:gd name="T61" fmla="*/ 0 h 563"/>
                <a:gd name="T62" fmla="*/ 442 w 442"/>
                <a:gd name="T63" fmla="*/ 563 h 56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2" h="563">
                  <a:moveTo>
                    <a:pt x="442" y="0"/>
                  </a:moveTo>
                  <a:lnTo>
                    <a:pt x="437" y="41"/>
                  </a:lnTo>
                  <a:lnTo>
                    <a:pt x="428" y="66"/>
                  </a:lnTo>
                  <a:lnTo>
                    <a:pt x="420" y="102"/>
                  </a:lnTo>
                  <a:lnTo>
                    <a:pt x="428" y="148"/>
                  </a:lnTo>
                  <a:lnTo>
                    <a:pt x="425" y="178"/>
                  </a:lnTo>
                  <a:lnTo>
                    <a:pt x="360" y="199"/>
                  </a:lnTo>
                  <a:lnTo>
                    <a:pt x="300" y="221"/>
                  </a:lnTo>
                  <a:lnTo>
                    <a:pt x="237" y="244"/>
                  </a:lnTo>
                  <a:lnTo>
                    <a:pt x="201" y="262"/>
                  </a:lnTo>
                  <a:lnTo>
                    <a:pt x="180" y="277"/>
                  </a:lnTo>
                  <a:lnTo>
                    <a:pt x="152" y="295"/>
                  </a:lnTo>
                  <a:lnTo>
                    <a:pt x="112" y="336"/>
                  </a:lnTo>
                  <a:lnTo>
                    <a:pt x="95" y="349"/>
                  </a:lnTo>
                  <a:lnTo>
                    <a:pt x="62" y="392"/>
                  </a:lnTo>
                  <a:lnTo>
                    <a:pt x="51" y="419"/>
                  </a:lnTo>
                  <a:lnTo>
                    <a:pt x="23" y="471"/>
                  </a:lnTo>
                  <a:lnTo>
                    <a:pt x="5" y="512"/>
                  </a:lnTo>
                  <a:lnTo>
                    <a:pt x="0" y="539"/>
                  </a:lnTo>
                  <a:lnTo>
                    <a:pt x="18" y="563"/>
                  </a:lnTo>
                </a:path>
              </a:pathLst>
            </a:custGeom>
            <a:noFill/>
            <a:ln w="0">
              <a:solidFill>
                <a:srgbClr val="00FF00"/>
              </a:solidFill>
              <a:prstDash val="solid"/>
              <a:round/>
              <a:headEnd/>
              <a:tailEnd/>
            </a:ln>
          </p:spPr>
          <p:txBody>
            <a:bodyPr/>
            <a:lstStyle/>
            <a:p>
              <a:endParaRPr lang="en-US"/>
            </a:p>
          </p:txBody>
        </p:sp>
        <p:sp>
          <p:nvSpPr>
            <p:cNvPr id="22566" name="Freeform 240"/>
            <p:cNvSpPr>
              <a:spLocks/>
            </p:cNvSpPr>
            <p:nvPr/>
          </p:nvSpPr>
          <p:spPr bwMode="auto">
            <a:xfrm>
              <a:off x="1513" y="594"/>
              <a:ext cx="14" cy="17"/>
            </a:xfrm>
            <a:custGeom>
              <a:avLst/>
              <a:gdLst>
                <a:gd name="T0" fmla="*/ 3 w 58"/>
                <a:gd name="T1" fmla="*/ 4 h 69"/>
                <a:gd name="T2" fmla="*/ 2 w 58"/>
                <a:gd name="T3" fmla="*/ 2 h 69"/>
                <a:gd name="T4" fmla="*/ 0 w 58"/>
                <a:gd name="T5" fmla="*/ 0 h 69"/>
                <a:gd name="T6" fmla="*/ 0 60000 65536"/>
                <a:gd name="T7" fmla="*/ 0 60000 65536"/>
                <a:gd name="T8" fmla="*/ 0 60000 65536"/>
                <a:gd name="T9" fmla="*/ 0 w 58"/>
                <a:gd name="T10" fmla="*/ 0 h 69"/>
                <a:gd name="T11" fmla="*/ 58 w 58"/>
                <a:gd name="T12" fmla="*/ 69 h 69"/>
              </a:gdLst>
              <a:ahLst/>
              <a:cxnLst>
                <a:cxn ang="T6">
                  <a:pos x="T0" y="T1"/>
                </a:cxn>
                <a:cxn ang="T7">
                  <a:pos x="T2" y="T3"/>
                </a:cxn>
                <a:cxn ang="T8">
                  <a:pos x="T4" y="T5"/>
                </a:cxn>
              </a:cxnLst>
              <a:rect l="T9" t="T10" r="T11" b="T12"/>
              <a:pathLst>
                <a:path w="58" h="69">
                  <a:moveTo>
                    <a:pt x="58" y="69"/>
                  </a:moveTo>
                  <a:lnTo>
                    <a:pt x="32" y="27"/>
                  </a:lnTo>
                  <a:lnTo>
                    <a:pt x="0" y="0"/>
                  </a:lnTo>
                </a:path>
              </a:pathLst>
            </a:custGeom>
            <a:noFill/>
            <a:ln w="0">
              <a:solidFill>
                <a:srgbClr val="00FF00"/>
              </a:solidFill>
              <a:prstDash val="solid"/>
              <a:round/>
              <a:headEnd/>
              <a:tailEnd/>
            </a:ln>
          </p:spPr>
          <p:txBody>
            <a:bodyPr/>
            <a:lstStyle/>
            <a:p>
              <a:endParaRPr lang="en-US"/>
            </a:p>
          </p:txBody>
        </p:sp>
        <p:sp>
          <p:nvSpPr>
            <p:cNvPr id="22567" name="Freeform 241"/>
            <p:cNvSpPr>
              <a:spLocks/>
            </p:cNvSpPr>
            <p:nvPr/>
          </p:nvSpPr>
          <p:spPr bwMode="auto">
            <a:xfrm>
              <a:off x="1313" y="577"/>
              <a:ext cx="172" cy="165"/>
            </a:xfrm>
            <a:custGeom>
              <a:avLst/>
              <a:gdLst>
                <a:gd name="T0" fmla="*/ 43 w 686"/>
                <a:gd name="T1" fmla="*/ 41 h 661"/>
                <a:gd name="T2" fmla="*/ 42 w 686"/>
                <a:gd name="T3" fmla="*/ 39 h 661"/>
                <a:gd name="T4" fmla="*/ 41 w 686"/>
                <a:gd name="T5" fmla="*/ 36 h 661"/>
                <a:gd name="T6" fmla="*/ 40 w 686"/>
                <a:gd name="T7" fmla="*/ 34 h 661"/>
                <a:gd name="T8" fmla="*/ 39 w 686"/>
                <a:gd name="T9" fmla="*/ 32 h 661"/>
                <a:gd name="T10" fmla="*/ 38 w 686"/>
                <a:gd name="T11" fmla="*/ 30 h 661"/>
                <a:gd name="T12" fmla="*/ 36 w 686"/>
                <a:gd name="T13" fmla="*/ 26 h 661"/>
                <a:gd name="T14" fmla="*/ 36 w 686"/>
                <a:gd name="T15" fmla="*/ 20 h 661"/>
                <a:gd name="T16" fmla="*/ 37 w 686"/>
                <a:gd name="T17" fmla="*/ 15 h 661"/>
                <a:gd name="T18" fmla="*/ 37 w 686"/>
                <a:gd name="T19" fmla="*/ 13 h 661"/>
                <a:gd name="T20" fmla="*/ 36 w 686"/>
                <a:gd name="T21" fmla="*/ 10 h 661"/>
                <a:gd name="T22" fmla="*/ 35 w 686"/>
                <a:gd name="T23" fmla="*/ 6 h 661"/>
                <a:gd name="T24" fmla="*/ 35 w 686"/>
                <a:gd name="T25" fmla="*/ 4 h 661"/>
                <a:gd name="T26" fmla="*/ 33 w 686"/>
                <a:gd name="T27" fmla="*/ 3 h 661"/>
                <a:gd name="T28" fmla="*/ 29 w 686"/>
                <a:gd name="T29" fmla="*/ 1 h 661"/>
                <a:gd name="T30" fmla="*/ 26 w 686"/>
                <a:gd name="T31" fmla="*/ 1 h 661"/>
                <a:gd name="T32" fmla="*/ 24 w 686"/>
                <a:gd name="T33" fmla="*/ 0 h 661"/>
                <a:gd name="T34" fmla="*/ 20 w 686"/>
                <a:gd name="T35" fmla="*/ 0 h 661"/>
                <a:gd name="T36" fmla="*/ 18 w 686"/>
                <a:gd name="T37" fmla="*/ 1 h 661"/>
                <a:gd name="T38" fmla="*/ 18 w 686"/>
                <a:gd name="T39" fmla="*/ 3 h 661"/>
                <a:gd name="T40" fmla="*/ 17 w 686"/>
                <a:gd name="T41" fmla="*/ 3 h 661"/>
                <a:gd name="T42" fmla="*/ 13 w 686"/>
                <a:gd name="T43" fmla="*/ 3 h 661"/>
                <a:gd name="T44" fmla="*/ 10 w 686"/>
                <a:gd name="T45" fmla="*/ 4 h 661"/>
                <a:gd name="T46" fmla="*/ 8 w 686"/>
                <a:gd name="T47" fmla="*/ 5 h 661"/>
                <a:gd name="T48" fmla="*/ 7 w 686"/>
                <a:gd name="T49" fmla="*/ 6 h 661"/>
                <a:gd name="T50" fmla="*/ 6 w 686"/>
                <a:gd name="T51" fmla="*/ 7 h 661"/>
                <a:gd name="T52" fmla="*/ 6 w 686"/>
                <a:gd name="T53" fmla="*/ 9 h 661"/>
                <a:gd name="T54" fmla="*/ 7 w 686"/>
                <a:gd name="T55" fmla="*/ 10 h 661"/>
                <a:gd name="T56" fmla="*/ 8 w 686"/>
                <a:gd name="T57" fmla="*/ 10 h 661"/>
                <a:gd name="T58" fmla="*/ 10 w 686"/>
                <a:gd name="T59" fmla="*/ 10 h 661"/>
                <a:gd name="T60" fmla="*/ 12 w 686"/>
                <a:gd name="T61" fmla="*/ 10 h 661"/>
                <a:gd name="T62" fmla="*/ 13 w 686"/>
                <a:gd name="T63" fmla="*/ 10 h 661"/>
                <a:gd name="T64" fmla="*/ 15 w 686"/>
                <a:gd name="T65" fmla="*/ 10 h 661"/>
                <a:gd name="T66" fmla="*/ 16 w 686"/>
                <a:gd name="T67" fmla="*/ 11 h 661"/>
                <a:gd name="T68" fmla="*/ 17 w 686"/>
                <a:gd name="T69" fmla="*/ 14 h 661"/>
                <a:gd name="T70" fmla="*/ 17 w 686"/>
                <a:gd name="T71" fmla="*/ 15 h 661"/>
                <a:gd name="T72" fmla="*/ 17 w 686"/>
                <a:gd name="T73" fmla="*/ 19 h 661"/>
                <a:gd name="T74" fmla="*/ 17 w 686"/>
                <a:gd name="T75" fmla="*/ 21 h 661"/>
                <a:gd name="T76" fmla="*/ 15 w 686"/>
                <a:gd name="T77" fmla="*/ 24 h 661"/>
                <a:gd name="T78" fmla="*/ 14 w 686"/>
                <a:gd name="T79" fmla="*/ 25 h 661"/>
                <a:gd name="T80" fmla="*/ 11 w 686"/>
                <a:gd name="T81" fmla="*/ 27 h 661"/>
                <a:gd name="T82" fmla="*/ 10 w 686"/>
                <a:gd name="T83" fmla="*/ 29 h 661"/>
                <a:gd name="T84" fmla="*/ 8 w 686"/>
                <a:gd name="T85" fmla="*/ 31 h 661"/>
                <a:gd name="T86" fmla="*/ 6 w 686"/>
                <a:gd name="T87" fmla="*/ 32 h 661"/>
                <a:gd name="T88" fmla="*/ 5 w 686"/>
                <a:gd name="T89" fmla="*/ 33 h 661"/>
                <a:gd name="T90" fmla="*/ 4 w 686"/>
                <a:gd name="T91" fmla="*/ 34 h 661"/>
                <a:gd name="T92" fmla="*/ 3 w 686"/>
                <a:gd name="T93" fmla="*/ 36 h 661"/>
                <a:gd name="T94" fmla="*/ 1 w 686"/>
                <a:gd name="T95" fmla="*/ 38 h 661"/>
                <a:gd name="T96" fmla="*/ 1 w 686"/>
                <a:gd name="T97" fmla="*/ 40 h 661"/>
                <a:gd name="T98" fmla="*/ 0 w 686"/>
                <a:gd name="T99" fmla="*/ 41 h 66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86"/>
                <a:gd name="T151" fmla="*/ 0 h 661"/>
                <a:gd name="T152" fmla="*/ 686 w 686"/>
                <a:gd name="T153" fmla="*/ 661 h 66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86" h="661">
                  <a:moveTo>
                    <a:pt x="686" y="661"/>
                  </a:moveTo>
                  <a:lnTo>
                    <a:pt x="667" y="623"/>
                  </a:lnTo>
                  <a:lnTo>
                    <a:pt x="654" y="581"/>
                  </a:lnTo>
                  <a:lnTo>
                    <a:pt x="636" y="545"/>
                  </a:lnTo>
                  <a:lnTo>
                    <a:pt x="613" y="513"/>
                  </a:lnTo>
                  <a:lnTo>
                    <a:pt x="608" y="488"/>
                  </a:lnTo>
                  <a:lnTo>
                    <a:pt x="575" y="414"/>
                  </a:lnTo>
                  <a:lnTo>
                    <a:pt x="580" y="328"/>
                  </a:lnTo>
                  <a:lnTo>
                    <a:pt x="589" y="236"/>
                  </a:lnTo>
                  <a:lnTo>
                    <a:pt x="584" y="209"/>
                  </a:lnTo>
                  <a:lnTo>
                    <a:pt x="575" y="167"/>
                  </a:lnTo>
                  <a:lnTo>
                    <a:pt x="564" y="99"/>
                  </a:lnTo>
                  <a:lnTo>
                    <a:pt x="557" y="70"/>
                  </a:lnTo>
                  <a:lnTo>
                    <a:pt x="529" y="45"/>
                  </a:lnTo>
                  <a:lnTo>
                    <a:pt x="468" y="25"/>
                  </a:lnTo>
                  <a:lnTo>
                    <a:pt x="419" y="11"/>
                  </a:lnTo>
                  <a:lnTo>
                    <a:pt x="378" y="0"/>
                  </a:lnTo>
                  <a:lnTo>
                    <a:pt x="322" y="0"/>
                  </a:lnTo>
                  <a:lnTo>
                    <a:pt x="289" y="25"/>
                  </a:lnTo>
                  <a:lnTo>
                    <a:pt x="285" y="48"/>
                  </a:lnTo>
                  <a:lnTo>
                    <a:pt x="270" y="56"/>
                  </a:lnTo>
                  <a:lnTo>
                    <a:pt x="213" y="56"/>
                  </a:lnTo>
                  <a:lnTo>
                    <a:pt x="152" y="62"/>
                  </a:lnTo>
                  <a:lnTo>
                    <a:pt x="125" y="80"/>
                  </a:lnTo>
                  <a:lnTo>
                    <a:pt x="107" y="93"/>
                  </a:lnTo>
                  <a:lnTo>
                    <a:pt x="97" y="107"/>
                  </a:lnTo>
                  <a:lnTo>
                    <a:pt x="97" y="144"/>
                  </a:lnTo>
                  <a:lnTo>
                    <a:pt x="102" y="167"/>
                  </a:lnTo>
                  <a:lnTo>
                    <a:pt x="129" y="162"/>
                  </a:lnTo>
                  <a:lnTo>
                    <a:pt x="156" y="158"/>
                  </a:lnTo>
                  <a:lnTo>
                    <a:pt x="184" y="158"/>
                  </a:lnTo>
                  <a:lnTo>
                    <a:pt x="211" y="162"/>
                  </a:lnTo>
                  <a:lnTo>
                    <a:pt x="240" y="167"/>
                  </a:lnTo>
                  <a:lnTo>
                    <a:pt x="258" y="177"/>
                  </a:lnTo>
                  <a:lnTo>
                    <a:pt x="270" y="221"/>
                  </a:lnTo>
                  <a:lnTo>
                    <a:pt x="270" y="249"/>
                  </a:lnTo>
                  <a:lnTo>
                    <a:pt x="262" y="309"/>
                  </a:lnTo>
                  <a:lnTo>
                    <a:pt x="262" y="332"/>
                  </a:lnTo>
                  <a:lnTo>
                    <a:pt x="240" y="388"/>
                  </a:lnTo>
                  <a:lnTo>
                    <a:pt x="221" y="407"/>
                  </a:lnTo>
                  <a:lnTo>
                    <a:pt x="180" y="439"/>
                  </a:lnTo>
                  <a:lnTo>
                    <a:pt x="152" y="465"/>
                  </a:lnTo>
                  <a:lnTo>
                    <a:pt x="125" y="493"/>
                  </a:lnTo>
                  <a:lnTo>
                    <a:pt x="101" y="507"/>
                  </a:lnTo>
                  <a:lnTo>
                    <a:pt x="79" y="531"/>
                  </a:lnTo>
                  <a:lnTo>
                    <a:pt x="65" y="545"/>
                  </a:lnTo>
                  <a:lnTo>
                    <a:pt x="44" y="576"/>
                  </a:lnTo>
                  <a:lnTo>
                    <a:pt x="18" y="606"/>
                  </a:lnTo>
                  <a:lnTo>
                    <a:pt x="10" y="635"/>
                  </a:lnTo>
                  <a:lnTo>
                    <a:pt x="0" y="661"/>
                  </a:lnTo>
                </a:path>
              </a:pathLst>
            </a:custGeom>
            <a:noFill/>
            <a:ln w="0">
              <a:solidFill>
                <a:srgbClr val="00FF00"/>
              </a:solidFill>
              <a:prstDash val="solid"/>
              <a:round/>
              <a:headEnd/>
              <a:tailEnd/>
            </a:ln>
          </p:spPr>
          <p:txBody>
            <a:bodyPr/>
            <a:lstStyle/>
            <a:p>
              <a:endParaRPr lang="en-US"/>
            </a:p>
          </p:txBody>
        </p:sp>
        <p:sp>
          <p:nvSpPr>
            <p:cNvPr id="22568" name="Freeform 242"/>
            <p:cNvSpPr>
              <a:spLocks/>
            </p:cNvSpPr>
            <p:nvPr/>
          </p:nvSpPr>
          <p:spPr bwMode="auto">
            <a:xfrm>
              <a:off x="1329" y="712"/>
              <a:ext cx="22" cy="17"/>
            </a:xfrm>
            <a:custGeom>
              <a:avLst/>
              <a:gdLst>
                <a:gd name="T0" fmla="*/ 0 w 87"/>
                <a:gd name="T1" fmla="*/ 2 h 67"/>
                <a:gd name="T2" fmla="*/ 2 w 87"/>
                <a:gd name="T3" fmla="*/ 4 h 67"/>
                <a:gd name="T4" fmla="*/ 4 w 87"/>
                <a:gd name="T5" fmla="*/ 3 h 67"/>
                <a:gd name="T6" fmla="*/ 6 w 87"/>
                <a:gd name="T7" fmla="*/ 0 h 67"/>
                <a:gd name="T8" fmla="*/ 0 60000 65536"/>
                <a:gd name="T9" fmla="*/ 0 60000 65536"/>
                <a:gd name="T10" fmla="*/ 0 60000 65536"/>
                <a:gd name="T11" fmla="*/ 0 60000 65536"/>
                <a:gd name="T12" fmla="*/ 0 w 87"/>
                <a:gd name="T13" fmla="*/ 0 h 67"/>
                <a:gd name="T14" fmla="*/ 87 w 87"/>
                <a:gd name="T15" fmla="*/ 67 h 67"/>
              </a:gdLst>
              <a:ahLst/>
              <a:cxnLst>
                <a:cxn ang="T8">
                  <a:pos x="T0" y="T1"/>
                </a:cxn>
                <a:cxn ang="T9">
                  <a:pos x="T2" y="T3"/>
                </a:cxn>
                <a:cxn ang="T10">
                  <a:pos x="T4" y="T5"/>
                </a:cxn>
                <a:cxn ang="T11">
                  <a:pos x="T6" y="T7"/>
                </a:cxn>
              </a:cxnLst>
              <a:rect l="T12" t="T13" r="T14" b="T15"/>
              <a:pathLst>
                <a:path w="87" h="67">
                  <a:moveTo>
                    <a:pt x="0" y="33"/>
                  </a:moveTo>
                  <a:lnTo>
                    <a:pt x="23" y="67"/>
                  </a:lnTo>
                  <a:lnTo>
                    <a:pt x="64" y="48"/>
                  </a:lnTo>
                  <a:lnTo>
                    <a:pt x="87" y="0"/>
                  </a:lnTo>
                </a:path>
              </a:pathLst>
            </a:custGeom>
            <a:noFill/>
            <a:ln w="0">
              <a:solidFill>
                <a:srgbClr val="00FF00"/>
              </a:solidFill>
              <a:prstDash val="solid"/>
              <a:round/>
              <a:headEnd/>
              <a:tailEnd/>
            </a:ln>
          </p:spPr>
          <p:txBody>
            <a:bodyPr/>
            <a:lstStyle/>
            <a:p>
              <a:endParaRPr lang="en-US"/>
            </a:p>
          </p:txBody>
        </p:sp>
        <p:sp>
          <p:nvSpPr>
            <p:cNvPr id="22569" name="Freeform 243"/>
            <p:cNvSpPr>
              <a:spLocks/>
            </p:cNvSpPr>
            <p:nvPr/>
          </p:nvSpPr>
          <p:spPr bwMode="auto">
            <a:xfrm>
              <a:off x="1356" y="706"/>
              <a:ext cx="28" cy="17"/>
            </a:xfrm>
            <a:custGeom>
              <a:avLst/>
              <a:gdLst>
                <a:gd name="T0" fmla="*/ 0 w 115"/>
                <a:gd name="T1" fmla="*/ 2 h 65"/>
                <a:gd name="T2" fmla="*/ 1 w 115"/>
                <a:gd name="T3" fmla="*/ 4 h 65"/>
                <a:gd name="T4" fmla="*/ 4 w 115"/>
                <a:gd name="T5" fmla="*/ 4 h 65"/>
                <a:gd name="T6" fmla="*/ 5 w 115"/>
                <a:gd name="T7" fmla="*/ 3 h 65"/>
                <a:gd name="T8" fmla="*/ 7 w 115"/>
                <a:gd name="T9" fmla="*/ 0 h 65"/>
                <a:gd name="T10" fmla="*/ 0 60000 65536"/>
                <a:gd name="T11" fmla="*/ 0 60000 65536"/>
                <a:gd name="T12" fmla="*/ 0 60000 65536"/>
                <a:gd name="T13" fmla="*/ 0 60000 65536"/>
                <a:gd name="T14" fmla="*/ 0 60000 65536"/>
                <a:gd name="T15" fmla="*/ 0 w 115"/>
                <a:gd name="T16" fmla="*/ 0 h 65"/>
                <a:gd name="T17" fmla="*/ 115 w 115"/>
                <a:gd name="T18" fmla="*/ 65 h 65"/>
              </a:gdLst>
              <a:ahLst/>
              <a:cxnLst>
                <a:cxn ang="T10">
                  <a:pos x="T0" y="T1"/>
                </a:cxn>
                <a:cxn ang="T11">
                  <a:pos x="T2" y="T3"/>
                </a:cxn>
                <a:cxn ang="T12">
                  <a:pos x="T4" y="T5"/>
                </a:cxn>
                <a:cxn ang="T13">
                  <a:pos x="T6" y="T7"/>
                </a:cxn>
                <a:cxn ang="T14">
                  <a:pos x="T8" y="T9"/>
                </a:cxn>
              </a:cxnLst>
              <a:rect l="T15" t="T16" r="T17" b="T18"/>
              <a:pathLst>
                <a:path w="115" h="65">
                  <a:moveTo>
                    <a:pt x="0" y="22"/>
                  </a:moveTo>
                  <a:lnTo>
                    <a:pt x="23" y="65"/>
                  </a:lnTo>
                  <a:lnTo>
                    <a:pt x="60" y="59"/>
                  </a:lnTo>
                  <a:lnTo>
                    <a:pt x="88" y="45"/>
                  </a:lnTo>
                  <a:lnTo>
                    <a:pt x="115" y="0"/>
                  </a:lnTo>
                </a:path>
              </a:pathLst>
            </a:custGeom>
            <a:noFill/>
            <a:ln w="0">
              <a:solidFill>
                <a:srgbClr val="00FF00"/>
              </a:solidFill>
              <a:prstDash val="solid"/>
              <a:round/>
              <a:headEnd/>
              <a:tailEnd/>
            </a:ln>
          </p:spPr>
          <p:txBody>
            <a:bodyPr/>
            <a:lstStyle/>
            <a:p>
              <a:endParaRPr lang="en-US"/>
            </a:p>
          </p:txBody>
        </p:sp>
        <p:sp>
          <p:nvSpPr>
            <p:cNvPr id="22570" name="Freeform 244"/>
            <p:cNvSpPr>
              <a:spLocks/>
            </p:cNvSpPr>
            <p:nvPr/>
          </p:nvSpPr>
          <p:spPr bwMode="auto">
            <a:xfrm>
              <a:off x="1386" y="708"/>
              <a:ext cx="23" cy="16"/>
            </a:xfrm>
            <a:custGeom>
              <a:avLst/>
              <a:gdLst>
                <a:gd name="T0" fmla="*/ 0 w 89"/>
                <a:gd name="T1" fmla="*/ 3 h 62"/>
                <a:gd name="T2" fmla="*/ 2 w 89"/>
                <a:gd name="T3" fmla="*/ 4 h 62"/>
                <a:gd name="T4" fmla="*/ 4 w 89"/>
                <a:gd name="T5" fmla="*/ 3 h 62"/>
                <a:gd name="T6" fmla="*/ 6 w 89"/>
                <a:gd name="T7" fmla="*/ 0 h 62"/>
                <a:gd name="T8" fmla="*/ 0 60000 65536"/>
                <a:gd name="T9" fmla="*/ 0 60000 65536"/>
                <a:gd name="T10" fmla="*/ 0 60000 65536"/>
                <a:gd name="T11" fmla="*/ 0 60000 65536"/>
                <a:gd name="T12" fmla="*/ 0 w 89"/>
                <a:gd name="T13" fmla="*/ 0 h 62"/>
                <a:gd name="T14" fmla="*/ 89 w 89"/>
                <a:gd name="T15" fmla="*/ 62 h 62"/>
              </a:gdLst>
              <a:ahLst/>
              <a:cxnLst>
                <a:cxn ang="T8">
                  <a:pos x="T0" y="T1"/>
                </a:cxn>
                <a:cxn ang="T9">
                  <a:pos x="T2" y="T3"/>
                </a:cxn>
                <a:cxn ang="T10">
                  <a:pos x="T4" y="T5"/>
                </a:cxn>
                <a:cxn ang="T11">
                  <a:pos x="T6" y="T7"/>
                </a:cxn>
              </a:cxnLst>
              <a:rect l="T12" t="T13" r="T14" b="T15"/>
              <a:pathLst>
                <a:path w="89" h="62">
                  <a:moveTo>
                    <a:pt x="0" y="37"/>
                  </a:moveTo>
                  <a:lnTo>
                    <a:pt x="29" y="62"/>
                  </a:lnTo>
                  <a:lnTo>
                    <a:pt x="66" y="51"/>
                  </a:lnTo>
                  <a:lnTo>
                    <a:pt x="89" y="0"/>
                  </a:lnTo>
                </a:path>
              </a:pathLst>
            </a:custGeom>
            <a:noFill/>
            <a:ln w="0">
              <a:solidFill>
                <a:srgbClr val="00FF00"/>
              </a:solidFill>
              <a:prstDash val="solid"/>
              <a:round/>
              <a:headEnd/>
              <a:tailEnd/>
            </a:ln>
          </p:spPr>
          <p:txBody>
            <a:bodyPr/>
            <a:lstStyle/>
            <a:p>
              <a:endParaRPr lang="en-US"/>
            </a:p>
          </p:txBody>
        </p:sp>
        <p:sp>
          <p:nvSpPr>
            <p:cNvPr id="22571" name="Freeform 245"/>
            <p:cNvSpPr>
              <a:spLocks/>
            </p:cNvSpPr>
            <p:nvPr/>
          </p:nvSpPr>
          <p:spPr bwMode="auto">
            <a:xfrm>
              <a:off x="1408" y="717"/>
              <a:ext cx="18" cy="15"/>
            </a:xfrm>
            <a:custGeom>
              <a:avLst/>
              <a:gdLst>
                <a:gd name="T0" fmla="*/ 0 w 74"/>
                <a:gd name="T1" fmla="*/ 2 h 57"/>
                <a:gd name="T2" fmla="*/ 1 w 74"/>
                <a:gd name="T3" fmla="*/ 4 h 57"/>
                <a:gd name="T4" fmla="*/ 3 w 74"/>
                <a:gd name="T5" fmla="*/ 2 h 57"/>
                <a:gd name="T6" fmla="*/ 4 w 74"/>
                <a:gd name="T7" fmla="*/ 0 h 57"/>
                <a:gd name="T8" fmla="*/ 0 60000 65536"/>
                <a:gd name="T9" fmla="*/ 0 60000 65536"/>
                <a:gd name="T10" fmla="*/ 0 60000 65536"/>
                <a:gd name="T11" fmla="*/ 0 60000 65536"/>
                <a:gd name="T12" fmla="*/ 0 w 74"/>
                <a:gd name="T13" fmla="*/ 0 h 57"/>
                <a:gd name="T14" fmla="*/ 74 w 74"/>
                <a:gd name="T15" fmla="*/ 57 h 57"/>
              </a:gdLst>
              <a:ahLst/>
              <a:cxnLst>
                <a:cxn ang="T8">
                  <a:pos x="T0" y="T1"/>
                </a:cxn>
                <a:cxn ang="T9">
                  <a:pos x="T2" y="T3"/>
                </a:cxn>
                <a:cxn ang="T10">
                  <a:pos x="T4" y="T5"/>
                </a:cxn>
                <a:cxn ang="T11">
                  <a:pos x="T6" y="T7"/>
                </a:cxn>
              </a:cxnLst>
              <a:rect l="T12" t="T13" r="T14" b="T15"/>
              <a:pathLst>
                <a:path w="74" h="57">
                  <a:moveTo>
                    <a:pt x="0" y="25"/>
                  </a:moveTo>
                  <a:lnTo>
                    <a:pt x="23" y="57"/>
                  </a:lnTo>
                  <a:lnTo>
                    <a:pt x="55" y="32"/>
                  </a:lnTo>
                  <a:lnTo>
                    <a:pt x="74" y="0"/>
                  </a:lnTo>
                </a:path>
              </a:pathLst>
            </a:custGeom>
            <a:noFill/>
            <a:ln w="0">
              <a:solidFill>
                <a:srgbClr val="00FF00"/>
              </a:solidFill>
              <a:prstDash val="solid"/>
              <a:round/>
              <a:headEnd/>
              <a:tailEnd/>
            </a:ln>
          </p:spPr>
          <p:txBody>
            <a:bodyPr/>
            <a:lstStyle/>
            <a:p>
              <a:endParaRPr lang="en-US"/>
            </a:p>
          </p:txBody>
        </p:sp>
        <p:sp>
          <p:nvSpPr>
            <p:cNvPr id="22572" name="Freeform 246"/>
            <p:cNvSpPr>
              <a:spLocks/>
            </p:cNvSpPr>
            <p:nvPr/>
          </p:nvSpPr>
          <p:spPr bwMode="auto">
            <a:xfrm>
              <a:off x="1429" y="720"/>
              <a:ext cx="22" cy="14"/>
            </a:xfrm>
            <a:custGeom>
              <a:avLst/>
              <a:gdLst>
                <a:gd name="T0" fmla="*/ 0 w 88"/>
                <a:gd name="T1" fmla="*/ 2 h 55"/>
                <a:gd name="T2" fmla="*/ 1 w 88"/>
                <a:gd name="T3" fmla="*/ 3 h 55"/>
                <a:gd name="T4" fmla="*/ 3 w 88"/>
                <a:gd name="T5" fmla="*/ 4 h 55"/>
                <a:gd name="T6" fmla="*/ 6 w 88"/>
                <a:gd name="T7" fmla="*/ 0 h 55"/>
                <a:gd name="T8" fmla="*/ 0 60000 65536"/>
                <a:gd name="T9" fmla="*/ 0 60000 65536"/>
                <a:gd name="T10" fmla="*/ 0 60000 65536"/>
                <a:gd name="T11" fmla="*/ 0 60000 65536"/>
                <a:gd name="T12" fmla="*/ 0 w 88"/>
                <a:gd name="T13" fmla="*/ 0 h 55"/>
                <a:gd name="T14" fmla="*/ 88 w 88"/>
                <a:gd name="T15" fmla="*/ 55 h 55"/>
              </a:gdLst>
              <a:ahLst/>
              <a:cxnLst>
                <a:cxn ang="T8">
                  <a:pos x="T0" y="T1"/>
                </a:cxn>
                <a:cxn ang="T9">
                  <a:pos x="T2" y="T3"/>
                </a:cxn>
                <a:cxn ang="T10">
                  <a:pos x="T4" y="T5"/>
                </a:cxn>
                <a:cxn ang="T11">
                  <a:pos x="T6" y="T7"/>
                </a:cxn>
              </a:cxnLst>
              <a:rect l="T12" t="T13" r="T14" b="T15"/>
              <a:pathLst>
                <a:path w="88" h="55">
                  <a:moveTo>
                    <a:pt x="0" y="34"/>
                  </a:moveTo>
                  <a:lnTo>
                    <a:pt x="22" y="51"/>
                  </a:lnTo>
                  <a:lnTo>
                    <a:pt x="54" y="55"/>
                  </a:lnTo>
                  <a:lnTo>
                    <a:pt x="88" y="0"/>
                  </a:lnTo>
                </a:path>
              </a:pathLst>
            </a:custGeom>
            <a:noFill/>
            <a:ln w="0">
              <a:solidFill>
                <a:srgbClr val="00FF00"/>
              </a:solidFill>
              <a:prstDash val="solid"/>
              <a:round/>
              <a:headEnd/>
              <a:tailEnd/>
            </a:ln>
          </p:spPr>
          <p:txBody>
            <a:bodyPr/>
            <a:lstStyle/>
            <a:p>
              <a:endParaRPr lang="en-US"/>
            </a:p>
          </p:txBody>
        </p:sp>
        <p:sp>
          <p:nvSpPr>
            <p:cNvPr id="22573" name="Freeform 247"/>
            <p:cNvSpPr>
              <a:spLocks/>
            </p:cNvSpPr>
            <p:nvPr/>
          </p:nvSpPr>
          <p:spPr bwMode="auto">
            <a:xfrm>
              <a:off x="1434" y="704"/>
              <a:ext cx="23" cy="15"/>
            </a:xfrm>
            <a:custGeom>
              <a:avLst/>
              <a:gdLst>
                <a:gd name="T0" fmla="*/ 0 w 94"/>
                <a:gd name="T1" fmla="*/ 1 h 60"/>
                <a:gd name="T2" fmla="*/ 1 w 94"/>
                <a:gd name="T3" fmla="*/ 3 h 60"/>
                <a:gd name="T4" fmla="*/ 2 w 94"/>
                <a:gd name="T5" fmla="*/ 4 h 60"/>
                <a:gd name="T6" fmla="*/ 4 w 94"/>
                <a:gd name="T7" fmla="*/ 3 h 60"/>
                <a:gd name="T8" fmla="*/ 6 w 94"/>
                <a:gd name="T9" fmla="*/ 0 h 60"/>
                <a:gd name="T10" fmla="*/ 0 60000 65536"/>
                <a:gd name="T11" fmla="*/ 0 60000 65536"/>
                <a:gd name="T12" fmla="*/ 0 60000 65536"/>
                <a:gd name="T13" fmla="*/ 0 60000 65536"/>
                <a:gd name="T14" fmla="*/ 0 60000 65536"/>
                <a:gd name="T15" fmla="*/ 0 w 94"/>
                <a:gd name="T16" fmla="*/ 0 h 60"/>
                <a:gd name="T17" fmla="*/ 94 w 94"/>
                <a:gd name="T18" fmla="*/ 60 h 60"/>
              </a:gdLst>
              <a:ahLst/>
              <a:cxnLst>
                <a:cxn ang="T10">
                  <a:pos x="T0" y="T1"/>
                </a:cxn>
                <a:cxn ang="T11">
                  <a:pos x="T2" y="T3"/>
                </a:cxn>
                <a:cxn ang="T12">
                  <a:pos x="T4" y="T5"/>
                </a:cxn>
                <a:cxn ang="T13">
                  <a:pos x="T6" y="T7"/>
                </a:cxn>
                <a:cxn ang="T14">
                  <a:pos x="T8" y="T9"/>
                </a:cxn>
              </a:cxnLst>
              <a:rect l="T15" t="T16" r="T17" b="T18"/>
              <a:pathLst>
                <a:path w="94" h="60">
                  <a:moveTo>
                    <a:pt x="0" y="18"/>
                  </a:moveTo>
                  <a:lnTo>
                    <a:pt x="16" y="51"/>
                  </a:lnTo>
                  <a:lnTo>
                    <a:pt x="42" y="60"/>
                  </a:lnTo>
                  <a:lnTo>
                    <a:pt x="68" y="47"/>
                  </a:lnTo>
                  <a:lnTo>
                    <a:pt x="94" y="0"/>
                  </a:lnTo>
                </a:path>
              </a:pathLst>
            </a:custGeom>
            <a:noFill/>
            <a:ln w="0">
              <a:solidFill>
                <a:srgbClr val="00FF00"/>
              </a:solidFill>
              <a:prstDash val="solid"/>
              <a:round/>
              <a:headEnd/>
              <a:tailEnd/>
            </a:ln>
          </p:spPr>
          <p:txBody>
            <a:bodyPr/>
            <a:lstStyle/>
            <a:p>
              <a:endParaRPr lang="en-US"/>
            </a:p>
          </p:txBody>
        </p:sp>
        <p:sp>
          <p:nvSpPr>
            <p:cNvPr id="22574" name="Freeform 248"/>
            <p:cNvSpPr>
              <a:spLocks/>
            </p:cNvSpPr>
            <p:nvPr/>
          </p:nvSpPr>
          <p:spPr bwMode="auto">
            <a:xfrm>
              <a:off x="1415" y="684"/>
              <a:ext cx="23" cy="15"/>
            </a:xfrm>
            <a:custGeom>
              <a:avLst/>
              <a:gdLst>
                <a:gd name="T0" fmla="*/ 0 w 91"/>
                <a:gd name="T1" fmla="*/ 3 h 59"/>
                <a:gd name="T2" fmla="*/ 2 w 91"/>
                <a:gd name="T3" fmla="*/ 4 h 59"/>
                <a:gd name="T4" fmla="*/ 5 w 91"/>
                <a:gd name="T5" fmla="*/ 4 h 59"/>
                <a:gd name="T6" fmla="*/ 6 w 91"/>
                <a:gd name="T7" fmla="*/ 0 h 59"/>
                <a:gd name="T8" fmla="*/ 0 60000 65536"/>
                <a:gd name="T9" fmla="*/ 0 60000 65536"/>
                <a:gd name="T10" fmla="*/ 0 60000 65536"/>
                <a:gd name="T11" fmla="*/ 0 60000 65536"/>
                <a:gd name="T12" fmla="*/ 0 w 91"/>
                <a:gd name="T13" fmla="*/ 0 h 59"/>
                <a:gd name="T14" fmla="*/ 91 w 91"/>
                <a:gd name="T15" fmla="*/ 59 h 59"/>
              </a:gdLst>
              <a:ahLst/>
              <a:cxnLst>
                <a:cxn ang="T8">
                  <a:pos x="T0" y="T1"/>
                </a:cxn>
                <a:cxn ang="T9">
                  <a:pos x="T2" y="T3"/>
                </a:cxn>
                <a:cxn ang="T10">
                  <a:pos x="T4" y="T5"/>
                </a:cxn>
                <a:cxn ang="T11">
                  <a:pos x="T6" y="T7"/>
                </a:cxn>
              </a:cxnLst>
              <a:rect l="T12" t="T13" r="T14" b="T15"/>
              <a:pathLst>
                <a:path w="91" h="59">
                  <a:moveTo>
                    <a:pt x="0" y="40"/>
                  </a:moveTo>
                  <a:lnTo>
                    <a:pt x="34" y="59"/>
                  </a:lnTo>
                  <a:lnTo>
                    <a:pt x="71" y="59"/>
                  </a:lnTo>
                  <a:lnTo>
                    <a:pt x="91" y="0"/>
                  </a:lnTo>
                </a:path>
              </a:pathLst>
            </a:custGeom>
            <a:noFill/>
            <a:ln w="0">
              <a:solidFill>
                <a:srgbClr val="00FF00"/>
              </a:solidFill>
              <a:prstDash val="solid"/>
              <a:round/>
              <a:headEnd/>
              <a:tailEnd/>
            </a:ln>
          </p:spPr>
          <p:txBody>
            <a:bodyPr/>
            <a:lstStyle/>
            <a:p>
              <a:endParaRPr lang="en-US"/>
            </a:p>
          </p:txBody>
        </p:sp>
        <p:sp>
          <p:nvSpPr>
            <p:cNvPr id="22575" name="Freeform 249"/>
            <p:cNvSpPr>
              <a:spLocks/>
            </p:cNvSpPr>
            <p:nvPr/>
          </p:nvSpPr>
          <p:spPr bwMode="auto">
            <a:xfrm>
              <a:off x="1380" y="674"/>
              <a:ext cx="25" cy="17"/>
            </a:xfrm>
            <a:custGeom>
              <a:avLst/>
              <a:gdLst>
                <a:gd name="T0" fmla="*/ 0 w 97"/>
                <a:gd name="T1" fmla="*/ 1 h 69"/>
                <a:gd name="T2" fmla="*/ 3 w 97"/>
                <a:gd name="T3" fmla="*/ 4 h 69"/>
                <a:gd name="T4" fmla="*/ 5 w 97"/>
                <a:gd name="T5" fmla="*/ 2 h 69"/>
                <a:gd name="T6" fmla="*/ 6 w 97"/>
                <a:gd name="T7" fmla="*/ 0 h 69"/>
                <a:gd name="T8" fmla="*/ 0 60000 65536"/>
                <a:gd name="T9" fmla="*/ 0 60000 65536"/>
                <a:gd name="T10" fmla="*/ 0 60000 65536"/>
                <a:gd name="T11" fmla="*/ 0 60000 65536"/>
                <a:gd name="T12" fmla="*/ 0 w 97"/>
                <a:gd name="T13" fmla="*/ 0 h 69"/>
                <a:gd name="T14" fmla="*/ 97 w 97"/>
                <a:gd name="T15" fmla="*/ 69 h 69"/>
              </a:gdLst>
              <a:ahLst/>
              <a:cxnLst>
                <a:cxn ang="T8">
                  <a:pos x="T0" y="T1"/>
                </a:cxn>
                <a:cxn ang="T9">
                  <a:pos x="T2" y="T3"/>
                </a:cxn>
                <a:cxn ang="T10">
                  <a:pos x="T4" y="T5"/>
                </a:cxn>
                <a:cxn ang="T11">
                  <a:pos x="T6" y="T7"/>
                </a:cxn>
              </a:cxnLst>
              <a:rect l="T12" t="T13" r="T14" b="T15"/>
              <a:pathLst>
                <a:path w="97" h="69">
                  <a:moveTo>
                    <a:pt x="0" y="26"/>
                  </a:moveTo>
                  <a:lnTo>
                    <a:pt x="38" y="69"/>
                  </a:lnTo>
                  <a:lnTo>
                    <a:pt x="79" y="40"/>
                  </a:lnTo>
                  <a:lnTo>
                    <a:pt x="97" y="0"/>
                  </a:lnTo>
                </a:path>
              </a:pathLst>
            </a:custGeom>
            <a:noFill/>
            <a:ln w="0">
              <a:solidFill>
                <a:srgbClr val="00FF00"/>
              </a:solidFill>
              <a:prstDash val="solid"/>
              <a:round/>
              <a:headEnd/>
              <a:tailEnd/>
            </a:ln>
          </p:spPr>
          <p:txBody>
            <a:bodyPr/>
            <a:lstStyle/>
            <a:p>
              <a:endParaRPr lang="en-US"/>
            </a:p>
          </p:txBody>
        </p:sp>
        <p:sp>
          <p:nvSpPr>
            <p:cNvPr id="22576" name="Freeform 250"/>
            <p:cNvSpPr>
              <a:spLocks/>
            </p:cNvSpPr>
            <p:nvPr/>
          </p:nvSpPr>
          <p:spPr bwMode="auto">
            <a:xfrm>
              <a:off x="1425" y="665"/>
              <a:ext cx="16" cy="15"/>
            </a:xfrm>
            <a:custGeom>
              <a:avLst/>
              <a:gdLst>
                <a:gd name="T0" fmla="*/ 0 w 63"/>
                <a:gd name="T1" fmla="*/ 2 h 63"/>
                <a:gd name="T2" fmla="*/ 1 w 63"/>
                <a:gd name="T3" fmla="*/ 4 h 63"/>
                <a:gd name="T4" fmla="*/ 3 w 63"/>
                <a:gd name="T5" fmla="*/ 2 h 63"/>
                <a:gd name="T6" fmla="*/ 4 w 63"/>
                <a:gd name="T7" fmla="*/ 0 h 63"/>
                <a:gd name="T8" fmla="*/ 0 60000 65536"/>
                <a:gd name="T9" fmla="*/ 0 60000 65536"/>
                <a:gd name="T10" fmla="*/ 0 60000 65536"/>
                <a:gd name="T11" fmla="*/ 0 60000 65536"/>
                <a:gd name="T12" fmla="*/ 0 w 63"/>
                <a:gd name="T13" fmla="*/ 0 h 63"/>
                <a:gd name="T14" fmla="*/ 63 w 63"/>
                <a:gd name="T15" fmla="*/ 63 h 63"/>
              </a:gdLst>
              <a:ahLst/>
              <a:cxnLst>
                <a:cxn ang="T8">
                  <a:pos x="T0" y="T1"/>
                </a:cxn>
                <a:cxn ang="T9">
                  <a:pos x="T2" y="T3"/>
                </a:cxn>
                <a:cxn ang="T10">
                  <a:pos x="T4" y="T5"/>
                </a:cxn>
                <a:cxn ang="T11">
                  <a:pos x="T6" y="T7"/>
                </a:cxn>
              </a:cxnLst>
              <a:rect l="T12" t="T13" r="T14" b="T15"/>
              <a:pathLst>
                <a:path w="63" h="63">
                  <a:moveTo>
                    <a:pt x="0" y="37"/>
                  </a:moveTo>
                  <a:lnTo>
                    <a:pt x="15" y="63"/>
                  </a:lnTo>
                  <a:lnTo>
                    <a:pt x="44" y="42"/>
                  </a:lnTo>
                  <a:lnTo>
                    <a:pt x="63" y="0"/>
                  </a:lnTo>
                </a:path>
              </a:pathLst>
            </a:custGeom>
            <a:noFill/>
            <a:ln w="0">
              <a:solidFill>
                <a:srgbClr val="00FF00"/>
              </a:solidFill>
              <a:prstDash val="solid"/>
              <a:round/>
              <a:headEnd/>
              <a:tailEnd/>
            </a:ln>
          </p:spPr>
          <p:txBody>
            <a:bodyPr/>
            <a:lstStyle/>
            <a:p>
              <a:endParaRPr lang="en-US"/>
            </a:p>
          </p:txBody>
        </p:sp>
        <p:sp>
          <p:nvSpPr>
            <p:cNvPr id="22577" name="Freeform 251"/>
            <p:cNvSpPr>
              <a:spLocks/>
            </p:cNvSpPr>
            <p:nvPr/>
          </p:nvSpPr>
          <p:spPr bwMode="auto">
            <a:xfrm>
              <a:off x="1390" y="588"/>
              <a:ext cx="42" cy="10"/>
            </a:xfrm>
            <a:custGeom>
              <a:avLst/>
              <a:gdLst>
                <a:gd name="T0" fmla="*/ 0 w 166"/>
                <a:gd name="T1" fmla="*/ 0 h 42"/>
                <a:gd name="T2" fmla="*/ 3 w 166"/>
                <a:gd name="T3" fmla="*/ 1 h 42"/>
                <a:gd name="T4" fmla="*/ 5 w 166"/>
                <a:gd name="T5" fmla="*/ 0 h 42"/>
                <a:gd name="T6" fmla="*/ 6 w 166"/>
                <a:gd name="T7" fmla="*/ 0 h 42"/>
                <a:gd name="T8" fmla="*/ 8 w 166"/>
                <a:gd name="T9" fmla="*/ 1 h 42"/>
                <a:gd name="T10" fmla="*/ 9 w 166"/>
                <a:gd name="T11" fmla="*/ 1 h 42"/>
                <a:gd name="T12" fmla="*/ 11 w 166"/>
                <a:gd name="T13" fmla="*/ 2 h 42"/>
                <a:gd name="T14" fmla="*/ 0 60000 65536"/>
                <a:gd name="T15" fmla="*/ 0 60000 65536"/>
                <a:gd name="T16" fmla="*/ 0 60000 65536"/>
                <a:gd name="T17" fmla="*/ 0 60000 65536"/>
                <a:gd name="T18" fmla="*/ 0 60000 65536"/>
                <a:gd name="T19" fmla="*/ 0 60000 65536"/>
                <a:gd name="T20" fmla="*/ 0 60000 65536"/>
                <a:gd name="T21" fmla="*/ 0 w 166"/>
                <a:gd name="T22" fmla="*/ 0 h 42"/>
                <a:gd name="T23" fmla="*/ 166 w 166"/>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6" h="42">
                  <a:moveTo>
                    <a:pt x="0" y="9"/>
                  </a:moveTo>
                  <a:lnTo>
                    <a:pt x="48" y="14"/>
                  </a:lnTo>
                  <a:lnTo>
                    <a:pt x="71" y="0"/>
                  </a:lnTo>
                  <a:lnTo>
                    <a:pt x="97" y="0"/>
                  </a:lnTo>
                  <a:lnTo>
                    <a:pt x="120" y="14"/>
                  </a:lnTo>
                  <a:lnTo>
                    <a:pt x="140" y="27"/>
                  </a:lnTo>
                  <a:lnTo>
                    <a:pt x="166" y="42"/>
                  </a:lnTo>
                </a:path>
              </a:pathLst>
            </a:custGeom>
            <a:noFill/>
            <a:ln w="0">
              <a:solidFill>
                <a:srgbClr val="00FF00"/>
              </a:solidFill>
              <a:prstDash val="solid"/>
              <a:round/>
              <a:headEnd/>
              <a:tailEnd/>
            </a:ln>
          </p:spPr>
          <p:txBody>
            <a:bodyPr/>
            <a:lstStyle/>
            <a:p>
              <a:endParaRPr lang="en-US"/>
            </a:p>
          </p:txBody>
        </p:sp>
        <p:sp>
          <p:nvSpPr>
            <p:cNvPr id="22578" name="Freeform 252"/>
            <p:cNvSpPr>
              <a:spLocks/>
            </p:cNvSpPr>
            <p:nvPr/>
          </p:nvSpPr>
          <p:spPr bwMode="auto">
            <a:xfrm>
              <a:off x="1400" y="589"/>
              <a:ext cx="15" cy="10"/>
            </a:xfrm>
            <a:custGeom>
              <a:avLst/>
              <a:gdLst>
                <a:gd name="T0" fmla="*/ 0 w 60"/>
                <a:gd name="T1" fmla="*/ 0 h 41"/>
                <a:gd name="T2" fmla="*/ 1 w 60"/>
                <a:gd name="T3" fmla="*/ 2 h 41"/>
                <a:gd name="T4" fmla="*/ 1 w 60"/>
                <a:gd name="T5" fmla="*/ 2 h 41"/>
                <a:gd name="T6" fmla="*/ 3 w 60"/>
                <a:gd name="T7" fmla="*/ 2 h 41"/>
                <a:gd name="T8" fmla="*/ 3 w 60"/>
                <a:gd name="T9" fmla="*/ 1 h 41"/>
                <a:gd name="T10" fmla="*/ 4 w 60"/>
                <a:gd name="T11" fmla="*/ 0 h 41"/>
                <a:gd name="T12" fmla="*/ 4 w 60"/>
                <a:gd name="T13" fmla="*/ 0 h 41"/>
                <a:gd name="T14" fmla="*/ 0 60000 65536"/>
                <a:gd name="T15" fmla="*/ 0 60000 65536"/>
                <a:gd name="T16" fmla="*/ 0 60000 65536"/>
                <a:gd name="T17" fmla="*/ 0 60000 65536"/>
                <a:gd name="T18" fmla="*/ 0 60000 65536"/>
                <a:gd name="T19" fmla="*/ 0 60000 65536"/>
                <a:gd name="T20" fmla="*/ 0 60000 65536"/>
                <a:gd name="T21" fmla="*/ 0 w 60"/>
                <a:gd name="T22" fmla="*/ 0 h 41"/>
                <a:gd name="T23" fmla="*/ 60 w 60"/>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 h="41">
                  <a:moveTo>
                    <a:pt x="0" y="9"/>
                  </a:moveTo>
                  <a:lnTo>
                    <a:pt x="6" y="32"/>
                  </a:lnTo>
                  <a:lnTo>
                    <a:pt x="18" y="41"/>
                  </a:lnTo>
                  <a:lnTo>
                    <a:pt x="43" y="32"/>
                  </a:lnTo>
                  <a:lnTo>
                    <a:pt x="52" y="26"/>
                  </a:lnTo>
                  <a:lnTo>
                    <a:pt x="60" y="8"/>
                  </a:lnTo>
                  <a:lnTo>
                    <a:pt x="57" y="0"/>
                  </a:lnTo>
                </a:path>
              </a:pathLst>
            </a:custGeom>
            <a:noFill/>
            <a:ln w="0">
              <a:solidFill>
                <a:srgbClr val="00FF00"/>
              </a:solidFill>
              <a:prstDash val="solid"/>
              <a:round/>
              <a:headEnd/>
              <a:tailEnd/>
            </a:ln>
          </p:spPr>
          <p:txBody>
            <a:bodyPr/>
            <a:lstStyle/>
            <a:p>
              <a:endParaRPr lang="en-US"/>
            </a:p>
          </p:txBody>
        </p:sp>
        <p:sp>
          <p:nvSpPr>
            <p:cNvPr id="22579" name="Freeform 253"/>
            <p:cNvSpPr>
              <a:spLocks/>
            </p:cNvSpPr>
            <p:nvPr/>
          </p:nvSpPr>
          <p:spPr bwMode="auto">
            <a:xfrm>
              <a:off x="1345" y="618"/>
              <a:ext cx="2" cy="23"/>
            </a:xfrm>
            <a:custGeom>
              <a:avLst/>
              <a:gdLst>
                <a:gd name="T0" fmla="*/ 1 w 8"/>
                <a:gd name="T1" fmla="*/ 6 h 95"/>
                <a:gd name="T2" fmla="*/ 1 w 8"/>
                <a:gd name="T3" fmla="*/ 4 h 95"/>
                <a:gd name="T4" fmla="*/ 1 w 8"/>
                <a:gd name="T5" fmla="*/ 2 h 95"/>
                <a:gd name="T6" fmla="*/ 1 w 8"/>
                <a:gd name="T7" fmla="*/ 1 h 95"/>
                <a:gd name="T8" fmla="*/ 0 w 8"/>
                <a:gd name="T9" fmla="*/ 0 h 95"/>
                <a:gd name="T10" fmla="*/ 0 60000 65536"/>
                <a:gd name="T11" fmla="*/ 0 60000 65536"/>
                <a:gd name="T12" fmla="*/ 0 60000 65536"/>
                <a:gd name="T13" fmla="*/ 0 60000 65536"/>
                <a:gd name="T14" fmla="*/ 0 60000 65536"/>
                <a:gd name="T15" fmla="*/ 0 w 8"/>
                <a:gd name="T16" fmla="*/ 0 h 95"/>
                <a:gd name="T17" fmla="*/ 8 w 8"/>
                <a:gd name="T18" fmla="*/ 95 h 95"/>
              </a:gdLst>
              <a:ahLst/>
              <a:cxnLst>
                <a:cxn ang="T10">
                  <a:pos x="T0" y="T1"/>
                </a:cxn>
                <a:cxn ang="T11">
                  <a:pos x="T2" y="T3"/>
                </a:cxn>
                <a:cxn ang="T12">
                  <a:pos x="T4" y="T5"/>
                </a:cxn>
                <a:cxn ang="T13">
                  <a:pos x="T6" y="T7"/>
                </a:cxn>
                <a:cxn ang="T14">
                  <a:pos x="T8" y="T9"/>
                </a:cxn>
              </a:cxnLst>
              <a:rect l="T15" t="T16" r="T17" b="T18"/>
              <a:pathLst>
                <a:path w="8" h="95">
                  <a:moveTo>
                    <a:pt x="8" y="95"/>
                  </a:moveTo>
                  <a:lnTo>
                    <a:pt x="8" y="63"/>
                  </a:lnTo>
                  <a:lnTo>
                    <a:pt x="8" y="40"/>
                  </a:lnTo>
                  <a:lnTo>
                    <a:pt x="8" y="25"/>
                  </a:lnTo>
                  <a:lnTo>
                    <a:pt x="0" y="0"/>
                  </a:lnTo>
                </a:path>
              </a:pathLst>
            </a:custGeom>
            <a:noFill/>
            <a:ln w="0">
              <a:solidFill>
                <a:srgbClr val="00FF00"/>
              </a:solidFill>
              <a:prstDash val="solid"/>
              <a:round/>
              <a:headEnd/>
              <a:tailEnd/>
            </a:ln>
          </p:spPr>
          <p:txBody>
            <a:bodyPr/>
            <a:lstStyle/>
            <a:p>
              <a:endParaRPr lang="en-US"/>
            </a:p>
          </p:txBody>
        </p:sp>
        <p:sp>
          <p:nvSpPr>
            <p:cNvPr id="22580" name="Freeform 254"/>
            <p:cNvSpPr>
              <a:spLocks/>
            </p:cNvSpPr>
            <p:nvPr/>
          </p:nvSpPr>
          <p:spPr bwMode="auto">
            <a:xfrm>
              <a:off x="1332" y="618"/>
              <a:ext cx="38" cy="88"/>
            </a:xfrm>
            <a:custGeom>
              <a:avLst/>
              <a:gdLst>
                <a:gd name="T0" fmla="*/ 8 w 150"/>
                <a:gd name="T1" fmla="*/ 0 h 353"/>
                <a:gd name="T2" fmla="*/ 9 w 150"/>
                <a:gd name="T3" fmla="*/ 1 h 353"/>
                <a:gd name="T4" fmla="*/ 10 w 150"/>
                <a:gd name="T5" fmla="*/ 3 h 353"/>
                <a:gd name="T6" fmla="*/ 9 w 150"/>
                <a:gd name="T7" fmla="*/ 5 h 353"/>
                <a:gd name="T8" fmla="*/ 9 w 150"/>
                <a:gd name="T9" fmla="*/ 7 h 353"/>
                <a:gd name="T10" fmla="*/ 7 w 150"/>
                <a:gd name="T11" fmla="*/ 9 h 353"/>
                <a:gd name="T12" fmla="*/ 6 w 150"/>
                <a:gd name="T13" fmla="*/ 11 h 353"/>
                <a:gd name="T14" fmla="*/ 5 w 150"/>
                <a:gd name="T15" fmla="*/ 13 h 353"/>
                <a:gd name="T16" fmla="*/ 3 w 150"/>
                <a:gd name="T17" fmla="*/ 14 h 353"/>
                <a:gd name="T18" fmla="*/ 1 w 150"/>
                <a:gd name="T19" fmla="*/ 16 h 353"/>
                <a:gd name="T20" fmla="*/ 0 w 150"/>
                <a:gd name="T21" fmla="*/ 19 h 353"/>
                <a:gd name="T22" fmla="*/ 1 w 150"/>
                <a:gd name="T23" fmla="*/ 21 h 353"/>
                <a:gd name="T24" fmla="*/ 1 w 150"/>
                <a:gd name="T25" fmla="*/ 22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353"/>
                <a:gd name="T41" fmla="*/ 150 w 150"/>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353">
                  <a:moveTo>
                    <a:pt x="131" y="0"/>
                  </a:moveTo>
                  <a:lnTo>
                    <a:pt x="145" y="22"/>
                  </a:lnTo>
                  <a:lnTo>
                    <a:pt x="150" y="51"/>
                  </a:lnTo>
                  <a:lnTo>
                    <a:pt x="139" y="87"/>
                  </a:lnTo>
                  <a:lnTo>
                    <a:pt x="135" y="118"/>
                  </a:lnTo>
                  <a:lnTo>
                    <a:pt x="116" y="147"/>
                  </a:lnTo>
                  <a:lnTo>
                    <a:pt x="100" y="173"/>
                  </a:lnTo>
                  <a:lnTo>
                    <a:pt x="75" y="206"/>
                  </a:lnTo>
                  <a:lnTo>
                    <a:pt x="53" y="230"/>
                  </a:lnTo>
                  <a:lnTo>
                    <a:pt x="15" y="262"/>
                  </a:lnTo>
                  <a:lnTo>
                    <a:pt x="0" y="300"/>
                  </a:lnTo>
                  <a:lnTo>
                    <a:pt x="7" y="331"/>
                  </a:lnTo>
                  <a:lnTo>
                    <a:pt x="11" y="353"/>
                  </a:lnTo>
                </a:path>
              </a:pathLst>
            </a:custGeom>
            <a:noFill/>
            <a:ln w="0">
              <a:solidFill>
                <a:srgbClr val="00FF00"/>
              </a:solidFill>
              <a:prstDash val="solid"/>
              <a:round/>
              <a:headEnd/>
              <a:tailEnd/>
            </a:ln>
          </p:spPr>
          <p:txBody>
            <a:bodyPr/>
            <a:lstStyle/>
            <a:p>
              <a:endParaRPr lang="en-US"/>
            </a:p>
          </p:txBody>
        </p:sp>
        <p:sp>
          <p:nvSpPr>
            <p:cNvPr id="22581" name="Freeform 255"/>
            <p:cNvSpPr>
              <a:spLocks/>
            </p:cNvSpPr>
            <p:nvPr/>
          </p:nvSpPr>
          <p:spPr bwMode="auto">
            <a:xfrm>
              <a:off x="1351" y="635"/>
              <a:ext cx="29" cy="58"/>
            </a:xfrm>
            <a:custGeom>
              <a:avLst/>
              <a:gdLst>
                <a:gd name="T0" fmla="*/ 7 w 116"/>
                <a:gd name="T1" fmla="*/ 0 h 234"/>
                <a:gd name="T2" fmla="*/ 7 w 116"/>
                <a:gd name="T3" fmla="*/ 2 h 234"/>
                <a:gd name="T4" fmla="*/ 6 w 116"/>
                <a:gd name="T5" fmla="*/ 4 h 234"/>
                <a:gd name="T6" fmla="*/ 5 w 116"/>
                <a:gd name="T7" fmla="*/ 6 h 234"/>
                <a:gd name="T8" fmla="*/ 4 w 116"/>
                <a:gd name="T9" fmla="*/ 8 h 234"/>
                <a:gd name="T10" fmla="*/ 3 w 116"/>
                <a:gd name="T11" fmla="*/ 9 h 234"/>
                <a:gd name="T12" fmla="*/ 1 w 116"/>
                <a:gd name="T13" fmla="*/ 11 h 234"/>
                <a:gd name="T14" fmla="*/ 1 w 116"/>
                <a:gd name="T15" fmla="*/ 12 h 234"/>
                <a:gd name="T16" fmla="*/ 0 w 116"/>
                <a:gd name="T17" fmla="*/ 14 h 234"/>
                <a:gd name="T18" fmla="*/ 0 w 116"/>
                <a:gd name="T19" fmla="*/ 14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6"/>
                <a:gd name="T31" fmla="*/ 0 h 234"/>
                <a:gd name="T32" fmla="*/ 116 w 116"/>
                <a:gd name="T33" fmla="*/ 234 h 2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6" h="234">
                  <a:moveTo>
                    <a:pt x="116" y="0"/>
                  </a:moveTo>
                  <a:lnTo>
                    <a:pt x="110" y="36"/>
                  </a:lnTo>
                  <a:lnTo>
                    <a:pt x="100" y="70"/>
                  </a:lnTo>
                  <a:lnTo>
                    <a:pt x="85" y="106"/>
                  </a:lnTo>
                  <a:lnTo>
                    <a:pt x="60" y="134"/>
                  </a:lnTo>
                  <a:lnTo>
                    <a:pt x="42" y="153"/>
                  </a:lnTo>
                  <a:lnTo>
                    <a:pt x="20" y="175"/>
                  </a:lnTo>
                  <a:lnTo>
                    <a:pt x="6" y="197"/>
                  </a:lnTo>
                  <a:lnTo>
                    <a:pt x="1" y="223"/>
                  </a:lnTo>
                  <a:lnTo>
                    <a:pt x="0" y="234"/>
                  </a:lnTo>
                </a:path>
              </a:pathLst>
            </a:custGeom>
            <a:noFill/>
            <a:ln w="0">
              <a:solidFill>
                <a:srgbClr val="00FF00"/>
              </a:solidFill>
              <a:prstDash val="solid"/>
              <a:round/>
              <a:headEnd/>
              <a:tailEnd/>
            </a:ln>
          </p:spPr>
          <p:txBody>
            <a:bodyPr/>
            <a:lstStyle/>
            <a:p>
              <a:endParaRPr lang="en-US"/>
            </a:p>
          </p:txBody>
        </p:sp>
        <p:sp>
          <p:nvSpPr>
            <p:cNvPr id="22582" name="Freeform 256"/>
            <p:cNvSpPr>
              <a:spLocks/>
            </p:cNvSpPr>
            <p:nvPr/>
          </p:nvSpPr>
          <p:spPr bwMode="auto">
            <a:xfrm>
              <a:off x="1005" y="985"/>
              <a:ext cx="67" cy="76"/>
            </a:xfrm>
            <a:custGeom>
              <a:avLst/>
              <a:gdLst>
                <a:gd name="T0" fmla="*/ 10 w 267"/>
                <a:gd name="T1" fmla="*/ 5 h 302"/>
                <a:gd name="T2" fmla="*/ 10 w 267"/>
                <a:gd name="T3" fmla="*/ 6 h 302"/>
                <a:gd name="T4" fmla="*/ 11 w 267"/>
                <a:gd name="T5" fmla="*/ 9 h 302"/>
                <a:gd name="T6" fmla="*/ 9 w 267"/>
                <a:gd name="T7" fmla="*/ 14 h 302"/>
                <a:gd name="T8" fmla="*/ 7 w 267"/>
                <a:gd name="T9" fmla="*/ 16 h 302"/>
                <a:gd name="T10" fmla="*/ 4 w 267"/>
                <a:gd name="T11" fmla="*/ 17 h 302"/>
                <a:gd name="T12" fmla="*/ 1 w 267"/>
                <a:gd name="T13" fmla="*/ 19 h 302"/>
                <a:gd name="T14" fmla="*/ 1 w 267"/>
                <a:gd name="T15" fmla="*/ 17 h 302"/>
                <a:gd name="T16" fmla="*/ 0 w 267"/>
                <a:gd name="T17" fmla="*/ 13 h 302"/>
                <a:gd name="T18" fmla="*/ 1 w 267"/>
                <a:gd name="T19" fmla="*/ 9 h 302"/>
                <a:gd name="T20" fmla="*/ 2 w 267"/>
                <a:gd name="T21" fmla="*/ 7 h 302"/>
                <a:gd name="T22" fmla="*/ 4 w 267"/>
                <a:gd name="T23" fmla="*/ 4 h 302"/>
                <a:gd name="T24" fmla="*/ 7 w 267"/>
                <a:gd name="T25" fmla="*/ 1 h 302"/>
                <a:gd name="T26" fmla="*/ 10 w 267"/>
                <a:gd name="T27" fmla="*/ 0 h 302"/>
                <a:gd name="T28" fmla="*/ 13 w 267"/>
                <a:gd name="T29" fmla="*/ 0 h 302"/>
                <a:gd name="T30" fmla="*/ 17 w 267"/>
                <a:gd name="T31" fmla="*/ 1 h 3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7"/>
                <a:gd name="T49" fmla="*/ 0 h 302"/>
                <a:gd name="T50" fmla="*/ 267 w 267"/>
                <a:gd name="T51" fmla="*/ 302 h 3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7" h="302">
                  <a:moveTo>
                    <a:pt x="165" y="82"/>
                  </a:moveTo>
                  <a:lnTo>
                    <a:pt x="165" y="93"/>
                  </a:lnTo>
                  <a:lnTo>
                    <a:pt x="170" y="137"/>
                  </a:lnTo>
                  <a:lnTo>
                    <a:pt x="149" y="215"/>
                  </a:lnTo>
                  <a:lnTo>
                    <a:pt x="105" y="260"/>
                  </a:lnTo>
                  <a:lnTo>
                    <a:pt x="68" y="274"/>
                  </a:lnTo>
                  <a:lnTo>
                    <a:pt x="12" y="302"/>
                  </a:lnTo>
                  <a:lnTo>
                    <a:pt x="8" y="265"/>
                  </a:lnTo>
                  <a:lnTo>
                    <a:pt x="0" y="203"/>
                  </a:lnTo>
                  <a:lnTo>
                    <a:pt x="11" y="143"/>
                  </a:lnTo>
                  <a:lnTo>
                    <a:pt x="34" y="104"/>
                  </a:lnTo>
                  <a:lnTo>
                    <a:pt x="67" y="54"/>
                  </a:lnTo>
                  <a:lnTo>
                    <a:pt x="110" y="17"/>
                  </a:lnTo>
                  <a:lnTo>
                    <a:pt x="165" y="0"/>
                  </a:lnTo>
                  <a:lnTo>
                    <a:pt x="209" y="0"/>
                  </a:lnTo>
                  <a:lnTo>
                    <a:pt x="267" y="10"/>
                  </a:lnTo>
                </a:path>
              </a:pathLst>
            </a:custGeom>
            <a:noFill/>
            <a:ln w="0">
              <a:solidFill>
                <a:srgbClr val="00FF00"/>
              </a:solidFill>
              <a:prstDash val="solid"/>
              <a:round/>
              <a:headEnd/>
              <a:tailEnd/>
            </a:ln>
          </p:spPr>
          <p:txBody>
            <a:bodyPr/>
            <a:lstStyle/>
            <a:p>
              <a:endParaRPr lang="en-US"/>
            </a:p>
          </p:txBody>
        </p:sp>
        <p:sp>
          <p:nvSpPr>
            <p:cNvPr id="22583" name="Freeform 257"/>
            <p:cNvSpPr>
              <a:spLocks/>
            </p:cNvSpPr>
            <p:nvPr/>
          </p:nvSpPr>
          <p:spPr bwMode="auto">
            <a:xfrm>
              <a:off x="967" y="944"/>
              <a:ext cx="100" cy="71"/>
            </a:xfrm>
            <a:custGeom>
              <a:avLst/>
              <a:gdLst>
                <a:gd name="T0" fmla="*/ 11 w 397"/>
                <a:gd name="T1" fmla="*/ 17 h 286"/>
                <a:gd name="T2" fmla="*/ 9 w 397"/>
                <a:gd name="T3" fmla="*/ 18 h 286"/>
                <a:gd name="T4" fmla="*/ 5 w 397"/>
                <a:gd name="T5" fmla="*/ 17 h 286"/>
                <a:gd name="T6" fmla="*/ 3 w 397"/>
                <a:gd name="T7" fmla="*/ 16 h 286"/>
                <a:gd name="T8" fmla="*/ 0 w 397"/>
                <a:gd name="T9" fmla="*/ 14 h 286"/>
                <a:gd name="T10" fmla="*/ 2 w 397"/>
                <a:gd name="T11" fmla="*/ 13 h 286"/>
                <a:gd name="T12" fmla="*/ 6 w 397"/>
                <a:gd name="T13" fmla="*/ 11 h 286"/>
                <a:gd name="T14" fmla="*/ 9 w 397"/>
                <a:gd name="T15" fmla="*/ 10 h 286"/>
                <a:gd name="T16" fmla="*/ 12 w 397"/>
                <a:gd name="T17" fmla="*/ 8 h 286"/>
                <a:gd name="T18" fmla="*/ 14 w 397"/>
                <a:gd name="T19" fmla="*/ 7 h 286"/>
                <a:gd name="T20" fmla="*/ 17 w 397"/>
                <a:gd name="T21" fmla="*/ 7 h 286"/>
                <a:gd name="T22" fmla="*/ 19 w 397"/>
                <a:gd name="T23" fmla="*/ 7 h 286"/>
                <a:gd name="T24" fmla="*/ 22 w 397"/>
                <a:gd name="T25" fmla="*/ 8 h 286"/>
                <a:gd name="T26" fmla="*/ 25 w 397"/>
                <a:gd name="T27" fmla="*/ 9 h 286"/>
                <a:gd name="T28" fmla="*/ 20 w 397"/>
                <a:gd name="T29" fmla="*/ 1 h 286"/>
                <a:gd name="T30" fmla="*/ 18 w 397"/>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7"/>
                <a:gd name="T49" fmla="*/ 0 h 286"/>
                <a:gd name="T50" fmla="*/ 397 w 397"/>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7" h="286">
                  <a:moveTo>
                    <a:pt x="176" y="275"/>
                  </a:moveTo>
                  <a:lnTo>
                    <a:pt x="133" y="286"/>
                  </a:lnTo>
                  <a:lnTo>
                    <a:pt x="79" y="275"/>
                  </a:lnTo>
                  <a:lnTo>
                    <a:pt x="46" y="259"/>
                  </a:lnTo>
                  <a:lnTo>
                    <a:pt x="0" y="226"/>
                  </a:lnTo>
                  <a:lnTo>
                    <a:pt x="28" y="215"/>
                  </a:lnTo>
                  <a:lnTo>
                    <a:pt x="101" y="176"/>
                  </a:lnTo>
                  <a:lnTo>
                    <a:pt x="133" y="166"/>
                  </a:lnTo>
                  <a:lnTo>
                    <a:pt x="183" y="132"/>
                  </a:lnTo>
                  <a:lnTo>
                    <a:pt x="221" y="122"/>
                  </a:lnTo>
                  <a:lnTo>
                    <a:pt x="271" y="115"/>
                  </a:lnTo>
                  <a:lnTo>
                    <a:pt x="298" y="122"/>
                  </a:lnTo>
                  <a:lnTo>
                    <a:pt x="341" y="138"/>
                  </a:lnTo>
                  <a:lnTo>
                    <a:pt x="397" y="143"/>
                  </a:lnTo>
                  <a:lnTo>
                    <a:pt x="319" y="12"/>
                  </a:lnTo>
                  <a:lnTo>
                    <a:pt x="282" y="0"/>
                  </a:lnTo>
                </a:path>
              </a:pathLst>
            </a:custGeom>
            <a:noFill/>
            <a:ln w="0">
              <a:solidFill>
                <a:srgbClr val="00FF00"/>
              </a:solidFill>
              <a:prstDash val="solid"/>
              <a:round/>
              <a:headEnd/>
              <a:tailEnd/>
            </a:ln>
          </p:spPr>
          <p:txBody>
            <a:bodyPr/>
            <a:lstStyle/>
            <a:p>
              <a:endParaRPr lang="en-US"/>
            </a:p>
          </p:txBody>
        </p:sp>
        <p:sp>
          <p:nvSpPr>
            <p:cNvPr id="22584" name="Freeform 258"/>
            <p:cNvSpPr>
              <a:spLocks/>
            </p:cNvSpPr>
            <p:nvPr/>
          </p:nvSpPr>
          <p:spPr bwMode="auto">
            <a:xfrm>
              <a:off x="946" y="930"/>
              <a:ext cx="78" cy="36"/>
            </a:xfrm>
            <a:custGeom>
              <a:avLst/>
              <a:gdLst>
                <a:gd name="T0" fmla="*/ 17 w 312"/>
                <a:gd name="T1" fmla="*/ 5 h 141"/>
                <a:gd name="T2" fmla="*/ 10 w 312"/>
                <a:gd name="T3" fmla="*/ 9 h 141"/>
                <a:gd name="T4" fmla="*/ 9 w 312"/>
                <a:gd name="T5" fmla="*/ 9 h 141"/>
                <a:gd name="T6" fmla="*/ 5 w 312"/>
                <a:gd name="T7" fmla="*/ 9 h 141"/>
                <a:gd name="T8" fmla="*/ 3 w 312"/>
                <a:gd name="T9" fmla="*/ 7 h 141"/>
                <a:gd name="T10" fmla="*/ 0 w 312"/>
                <a:gd name="T11" fmla="*/ 7 h 141"/>
                <a:gd name="T12" fmla="*/ 1 w 312"/>
                <a:gd name="T13" fmla="*/ 5 h 141"/>
                <a:gd name="T14" fmla="*/ 5 w 312"/>
                <a:gd name="T15" fmla="*/ 3 h 141"/>
                <a:gd name="T16" fmla="*/ 7 w 312"/>
                <a:gd name="T17" fmla="*/ 1 h 141"/>
                <a:gd name="T18" fmla="*/ 12 w 312"/>
                <a:gd name="T19" fmla="*/ 0 h 141"/>
                <a:gd name="T20" fmla="*/ 17 w 312"/>
                <a:gd name="T21" fmla="*/ 1 h 141"/>
                <a:gd name="T22" fmla="*/ 20 w 312"/>
                <a:gd name="T23" fmla="*/ 2 h 1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2"/>
                <a:gd name="T37" fmla="*/ 0 h 141"/>
                <a:gd name="T38" fmla="*/ 312 w 312"/>
                <a:gd name="T39" fmla="*/ 141 h 1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2" h="141">
                  <a:moveTo>
                    <a:pt x="275" y="81"/>
                  </a:moveTo>
                  <a:lnTo>
                    <a:pt x="165" y="134"/>
                  </a:lnTo>
                  <a:lnTo>
                    <a:pt x="136" y="141"/>
                  </a:lnTo>
                  <a:lnTo>
                    <a:pt x="81" y="134"/>
                  </a:lnTo>
                  <a:lnTo>
                    <a:pt x="46" y="113"/>
                  </a:lnTo>
                  <a:lnTo>
                    <a:pt x="0" y="108"/>
                  </a:lnTo>
                  <a:lnTo>
                    <a:pt x="26" y="79"/>
                  </a:lnTo>
                  <a:lnTo>
                    <a:pt x="81" y="44"/>
                  </a:lnTo>
                  <a:lnTo>
                    <a:pt x="118" y="15"/>
                  </a:lnTo>
                  <a:lnTo>
                    <a:pt x="187" y="0"/>
                  </a:lnTo>
                  <a:lnTo>
                    <a:pt x="275" y="15"/>
                  </a:lnTo>
                  <a:lnTo>
                    <a:pt x="312" y="32"/>
                  </a:lnTo>
                </a:path>
              </a:pathLst>
            </a:custGeom>
            <a:noFill/>
            <a:ln w="0">
              <a:solidFill>
                <a:srgbClr val="00FF00"/>
              </a:solidFill>
              <a:prstDash val="solid"/>
              <a:round/>
              <a:headEnd/>
              <a:tailEnd/>
            </a:ln>
          </p:spPr>
          <p:txBody>
            <a:bodyPr/>
            <a:lstStyle/>
            <a:p>
              <a:endParaRPr lang="en-US"/>
            </a:p>
          </p:txBody>
        </p:sp>
        <p:sp>
          <p:nvSpPr>
            <p:cNvPr id="22585" name="Freeform 259"/>
            <p:cNvSpPr>
              <a:spLocks/>
            </p:cNvSpPr>
            <p:nvPr/>
          </p:nvSpPr>
          <p:spPr bwMode="auto">
            <a:xfrm>
              <a:off x="935" y="912"/>
              <a:ext cx="56" cy="35"/>
            </a:xfrm>
            <a:custGeom>
              <a:avLst/>
              <a:gdLst>
                <a:gd name="T0" fmla="*/ 6 w 223"/>
                <a:gd name="T1" fmla="*/ 9 h 138"/>
                <a:gd name="T2" fmla="*/ 4 w 223"/>
                <a:gd name="T3" fmla="*/ 7 h 138"/>
                <a:gd name="T4" fmla="*/ 1 w 223"/>
                <a:gd name="T5" fmla="*/ 4 h 138"/>
                <a:gd name="T6" fmla="*/ 0 w 223"/>
                <a:gd name="T7" fmla="*/ 1 h 138"/>
                <a:gd name="T8" fmla="*/ 4 w 223"/>
                <a:gd name="T9" fmla="*/ 0 h 138"/>
                <a:gd name="T10" fmla="*/ 9 w 223"/>
                <a:gd name="T11" fmla="*/ 2 h 138"/>
                <a:gd name="T12" fmla="*/ 11 w 223"/>
                <a:gd name="T13" fmla="*/ 3 h 138"/>
                <a:gd name="T14" fmla="*/ 14 w 223"/>
                <a:gd name="T15" fmla="*/ 5 h 138"/>
                <a:gd name="T16" fmla="*/ 0 60000 65536"/>
                <a:gd name="T17" fmla="*/ 0 60000 65536"/>
                <a:gd name="T18" fmla="*/ 0 60000 65536"/>
                <a:gd name="T19" fmla="*/ 0 60000 65536"/>
                <a:gd name="T20" fmla="*/ 0 60000 65536"/>
                <a:gd name="T21" fmla="*/ 0 60000 65536"/>
                <a:gd name="T22" fmla="*/ 0 60000 65536"/>
                <a:gd name="T23" fmla="*/ 0 60000 65536"/>
                <a:gd name="T24" fmla="*/ 0 w 223"/>
                <a:gd name="T25" fmla="*/ 0 h 138"/>
                <a:gd name="T26" fmla="*/ 223 w 223"/>
                <a:gd name="T27" fmla="*/ 138 h 1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3" h="138">
                  <a:moveTo>
                    <a:pt x="98" y="138"/>
                  </a:moveTo>
                  <a:lnTo>
                    <a:pt x="55" y="111"/>
                  </a:lnTo>
                  <a:lnTo>
                    <a:pt x="21" y="66"/>
                  </a:lnTo>
                  <a:lnTo>
                    <a:pt x="0" y="6"/>
                  </a:lnTo>
                  <a:lnTo>
                    <a:pt x="63" y="0"/>
                  </a:lnTo>
                  <a:lnTo>
                    <a:pt x="136" y="23"/>
                  </a:lnTo>
                  <a:lnTo>
                    <a:pt x="168" y="50"/>
                  </a:lnTo>
                  <a:lnTo>
                    <a:pt x="223" y="71"/>
                  </a:lnTo>
                </a:path>
              </a:pathLst>
            </a:custGeom>
            <a:noFill/>
            <a:ln w="0">
              <a:solidFill>
                <a:srgbClr val="00FF00"/>
              </a:solidFill>
              <a:prstDash val="solid"/>
              <a:round/>
              <a:headEnd/>
              <a:tailEnd/>
            </a:ln>
          </p:spPr>
          <p:txBody>
            <a:bodyPr/>
            <a:lstStyle/>
            <a:p>
              <a:endParaRPr lang="en-US"/>
            </a:p>
          </p:txBody>
        </p:sp>
        <p:sp>
          <p:nvSpPr>
            <p:cNvPr id="22586" name="Freeform 260"/>
            <p:cNvSpPr>
              <a:spLocks/>
            </p:cNvSpPr>
            <p:nvPr/>
          </p:nvSpPr>
          <p:spPr bwMode="auto">
            <a:xfrm>
              <a:off x="930" y="873"/>
              <a:ext cx="101" cy="45"/>
            </a:xfrm>
            <a:custGeom>
              <a:avLst/>
              <a:gdLst>
                <a:gd name="T0" fmla="*/ 15 w 402"/>
                <a:gd name="T1" fmla="*/ 10 h 179"/>
                <a:gd name="T2" fmla="*/ 11 w 402"/>
                <a:gd name="T3" fmla="*/ 9 h 179"/>
                <a:gd name="T4" fmla="*/ 8 w 402"/>
                <a:gd name="T5" fmla="*/ 7 h 179"/>
                <a:gd name="T6" fmla="*/ 7 w 402"/>
                <a:gd name="T7" fmla="*/ 6 h 179"/>
                <a:gd name="T8" fmla="*/ 6 w 402"/>
                <a:gd name="T9" fmla="*/ 4 h 179"/>
                <a:gd name="T10" fmla="*/ 3 w 402"/>
                <a:gd name="T11" fmla="*/ 3 h 179"/>
                <a:gd name="T12" fmla="*/ 0 w 402"/>
                <a:gd name="T13" fmla="*/ 1 h 179"/>
                <a:gd name="T14" fmla="*/ 3 w 402"/>
                <a:gd name="T15" fmla="*/ 0 h 179"/>
                <a:gd name="T16" fmla="*/ 6 w 402"/>
                <a:gd name="T17" fmla="*/ 0 h 179"/>
                <a:gd name="T18" fmla="*/ 7 w 402"/>
                <a:gd name="T19" fmla="*/ 0 h 179"/>
                <a:gd name="T20" fmla="*/ 9 w 402"/>
                <a:gd name="T21" fmla="*/ 0 h 179"/>
                <a:gd name="T22" fmla="*/ 13 w 402"/>
                <a:gd name="T23" fmla="*/ 1 h 179"/>
                <a:gd name="T24" fmla="*/ 18 w 402"/>
                <a:gd name="T25" fmla="*/ 4 h 179"/>
                <a:gd name="T26" fmla="*/ 22 w 402"/>
                <a:gd name="T27" fmla="*/ 9 h 179"/>
                <a:gd name="T28" fmla="*/ 25 w 402"/>
                <a:gd name="T29" fmla="*/ 11 h 1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2"/>
                <a:gd name="T46" fmla="*/ 0 h 179"/>
                <a:gd name="T47" fmla="*/ 402 w 402"/>
                <a:gd name="T48" fmla="*/ 179 h 17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2" h="179">
                  <a:moveTo>
                    <a:pt x="241" y="161"/>
                  </a:moveTo>
                  <a:lnTo>
                    <a:pt x="176" y="143"/>
                  </a:lnTo>
                  <a:lnTo>
                    <a:pt x="131" y="115"/>
                  </a:lnTo>
                  <a:lnTo>
                    <a:pt x="108" y="93"/>
                  </a:lnTo>
                  <a:lnTo>
                    <a:pt x="88" y="59"/>
                  </a:lnTo>
                  <a:lnTo>
                    <a:pt x="53" y="40"/>
                  </a:lnTo>
                  <a:lnTo>
                    <a:pt x="0" y="6"/>
                  </a:lnTo>
                  <a:lnTo>
                    <a:pt x="42" y="0"/>
                  </a:lnTo>
                  <a:lnTo>
                    <a:pt x="87" y="0"/>
                  </a:lnTo>
                  <a:lnTo>
                    <a:pt x="116" y="5"/>
                  </a:lnTo>
                  <a:lnTo>
                    <a:pt x="143" y="5"/>
                  </a:lnTo>
                  <a:lnTo>
                    <a:pt x="198" y="20"/>
                  </a:lnTo>
                  <a:lnTo>
                    <a:pt x="281" y="54"/>
                  </a:lnTo>
                  <a:lnTo>
                    <a:pt x="352" y="138"/>
                  </a:lnTo>
                  <a:lnTo>
                    <a:pt x="402" y="179"/>
                  </a:lnTo>
                </a:path>
              </a:pathLst>
            </a:custGeom>
            <a:noFill/>
            <a:ln w="0">
              <a:solidFill>
                <a:srgbClr val="00FF00"/>
              </a:solidFill>
              <a:prstDash val="solid"/>
              <a:round/>
              <a:headEnd/>
              <a:tailEnd/>
            </a:ln>
          </p:spPr>
          <p:txBody>
            <a:bodyPr/>
            <a:lstStyle/>
            <a:p>
              <a:endParaRPr lang="en-US"/>
            </a:p>
          </p:txBody>
        </p:sp>
        <p:sp>
          <p:nvSpPr>
            <p:cNvPr id="22587" name="Freeform 261"/>
            <p:cNvSpPr>
              <a:spLocks/>
            </p:cNvSpPr>
            <p:nvPr/>
          </p:nvSpPr>
          <p:spPr bwMode="auto">
            <a:xfrm>
              <a:off x="936" y="824"/>
              <a:ext cx="52" cy="51"/>
            </a:xfrm>
            <a:custGeom>
              <a:avLst/>
              <a:gdLst>
                <a:gd name="T0" fmla="*/ 7 w 208"/>
                <a:gd name="T1" fmla="*/ 13 h 203"/>
                <a:gd name="T2" fmla="*/ 3 w 208"/>
                <a:gd name="T3" fmla="*/ 10 h 203"/>
                <a:gd name="T4" fmla="*/ 1 w 208"/>
                <a:gd name="T5" fmla="*/ 6 h 203"/>
                <a:gd name="T6" fmla="*/ 1 w 208"/>
                <a:gd name="T7" fmla="*/ 2 h 203"/>
                <a:gd name="T8" fmla="*/ 0 w 208"/>
                <a:gd name="T9" fmla="*/ 0 h 203"/>
                <a:gd name="T10" fmla="*/ 4 w 208"/>
                <a:gd name="T11" fmla="*/ 1 h 203"/>
                <a:gd name="T12" fmla="*/ 8 w 208"/>
                <a:gd name="T13" fmla="*/ 5 h 203"/>
                <a:gd name="T14" fmla="*/ 10 w 208"/>
                <a:gd name="T15" fmla="*/ 7 h 203"/>
                <a:gd name="T16" fmla="*/ 13 w 208"/>
                <a:gd name="T17" fmla="*/ 8 h 2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8"/>
                <a:gd name="T28" fmla="*/ 0 h 203"/>
                <a:gd name="T29" fmla="*/ 208 w 208"/>
                <a:gd name="T30" fmla="*/ 203 h 20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8" h="203">
                  <a:moveTo>
                    <a:pt x="115" y="203"/>
                  </a:moveTo>
                  <a:lnTo>
                    <a:pt x="58" y="153"/>
                  </a:lnTo>
                  <a:lnTo>
                    <a:pt x="16" y="98"/>
                  </a:lnTo>
                  <a:lnTo>
                    <a:pt x="6" y="37"/>
                  </a:lnTo>
                  <a:lnTo>
                    <a:pt x="0" y="0"/>
                  </a:lnTo>
                  <a:lnTo>
                    <a:pt x="65" y="17"/>
                  </a:lnTo>
                  <a:lnTo>
                    <a:pt x="131" y="75"/>
                  </a:lnTo>
                  <a:lnTo>
                    <a:pt x="157" y="114"/>
                  </a:lnTo>
                  <a:lnTo>
                    <a:pt x="208" y="130"/>
                  </a:lnTo>
                </a:path>
              </a:pathLst>
            </a:custGeom>
            <a:noFill/>
            <a:ln w="0">
              <a:solidFill>
                <a:srgbClr val="00FF00"/>
              </a:solidFill>
              <a:prstDash val="solid"/>
              <a:round/>
              <a:headEnd/>
              <a:tailEnd/>
            </a:ln>
          </p:spPr>
          <p:txBody>
            <a:bodyPr/>
            <a:lstStyle/>
            <a:p>
              <a:endParaRPr lang="en-US"/>
            </a:p>
          </p:txBody>
        </p:sp>
        <p:sp>
          <p:nvSpPr>
            <p:cNvPr id="22588" name="Freeform 262"/>
            <p:cNvSpPr>
              <a:spLocks/>
            </p:cNvSpPr>
            <p:nvPr/>
          </p:nvSpPr>
          <p:spPr bwMode="auto">
            <a:xfrm>
              <a:off x="941" y="771"/>
              <a:ext cx="49" cy="87"/>
            </a:xfrm>
            <a:custGeom>
              <a:avLst/>
              <a:gdLst>
                <a:gd name="T0" fmla="*/ 12 w 194"/>
                <a:gd name="T1" fmla="*/ 22 h 349"/>
                <a:gd name="T2" fmla="*/ 9 w 194"/>
                <a:gd name="T3" fmla="*/ 17 h 349"/>
                <a:gd name="T4" fmla="*/ 7 w 194"/>
                <a:gd name="T5" fmla="*/ 15 h 349"/>
                <a:gd name="T6" fmla="*/ 5 w 194"/>
                <a:gd name="T7" fmla="*/ 14 h 349"/>
                <a:gd name="T8" fmla="*/ 2 w 194"/>
                <a:gd name="T9" fmla="*/ 11 h 349"/>
                <a:gd name="T10" fmla="*/ 1 w 194"/>
                <a:gd name="T11" fmla="*/ 9 h 349"/>
                <a:gd name="T12" fmla="*/ 0 w 194"/>
                <a:gd name="T13" fmla="*/ 5 h 349"/>
                <a:gd name="T14" fmla="*/ 0 w 194"/>
                <a:gd name="T15" fmla="*/ 3 h 349"/>
                <a:gd name="T16" fmla="*/ 1 w 194"/>
                <a:gd name="T17" fmla="*/ 0 h 349"/>
                <a:gd name="T18" fmla="*/ 3 w 194"/>
                <a:gd name="T19" fmla="*/ 2 h 349"/>
                <a:gd name="T20" fmla="*/ 5 w 194"/>
                <a:gd name="T21" fmla="*/ 3 h 349"/>
                <a:gd name="T22" fmla="*/ 7 w 194"/>
                <a:gd name="T23" fmla="*/ 4 h 349"/>
                <a:gd name="T24" fmla="*/ 7 w 194"/>
                <a:gd name="T25" fmla="*/ 4 h 349"/>
                <a:gd name="T26" fmla="*/ 9 w 194"/>
                <a:gd name="T27" fmla="*/ 8 h 349"/>
                <a:gd name="T28" fmla="*/ 9 w 194"/>
                <a:gd name="T29" fmla="*/ 10 h 349"/>
                <a:gd name="T30" fmla="*/ 11 w 194"/>
                <a:gd name="T31" fmla="*/ 14 h 349"/>
                <a:gd name="T32" fmla="*/ 12 w 194"/>
                <a:gd name="T33" fmla="*/ 18 h 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4"/>
                <a:gd name="T52" fmla="*/ 0 h 349"/>
                <a:gd name="T53" fmla="*/ 194 w 194"/>
                <a:gd name="T54" fmla="*/ 349 h 3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4" h="349">
                  <a:moveTo>
                    <a:pt x="194" y="349"/>
                  </a:moveTo>
                  <a:lnTo>
                    <a:pt x="143" y="272"/>
                  </a:lnTo>
                  <a:lnTo>
                    <a:pt x="105" y="239"/>
                  </a:lnTo>
                  <a:lnTo>
                    <a:pt x="74" y="221"/>
                  </a:lnTo>
                  <a:lnTo>
                    <a:pt x="33" y="179"/>
                  </a:lnTo>
                  <a:lnTo>
                    <a:pt x="21" y="139"/>
                  </a:lnTo>
                  <a:lnTo>
                    <a:pt x="4" y="86"/>
                  </a:lnTo>
                  <a:lnTo>
                    <a:pt x="0" y="55"/>
                  </a:lnTo>
                  <a:lnTo>
                    <a:pt x="21" y="0"/>
                  </a:lnTo>
                  <a:lnTo>
                    <a:pt x="46" y="28"/>
                  </a:lnTo>
                  <a:lnTo>
                    <a:pt x="83" y="46"/>
                  </a:lnTo>
                  <a:lnTo>
                    <a:pt x="105" y="60"/>
                  </a:lnTo>
                  <a:lnTo>
                    <a:pt x="116" y="68"/>
                  </a:lnTo>
                  <a:lnTo>
                    <a:pt x="137" y="128"/>
                  </a:lnTo>
                  <a:lnTo>
                    <a:pt x="143" y="167"/>
                  </a:lnTo>
                  <a:lnTo>
                    <a:pt x="166" y="222"/>
                  </a:lnTo>
                  <a:lnTo>
                    <a:pt x="183" y="284"/>
                  </a:lnTo>
                </a:path>
              </a:pathLst>
            </a:custGeom>
            <a:noFill/>
            <a:ln w="0">
              <a:solidFill>
                <a:srgbClr val="00FF00"/>
              </a:solidFill>
              <a:prstDash val="solid"/>
              <a:round/>
              <a:headEnd/>
              <a:tailEnd/>
            </a:ln>
          </p:spPr>
          <p:txBody>
            <a:bodyPr/>
            <a:lstStyle/>
            <a:p>
              <a:endParaRPr lang="en-US"/>
            </a:p>
          </p:txBody>
        </p:sp>
        <p:sp>
          <p:nvSpPr>
            <p:cNvPr id="22589" name="Freeform 263"/>
            <p:cNvSpPr>
              <a:spLocks/>
            </p:cNvSpPr>
            <p:nvPr/>
          </p:nvSpPr>
          <p:spPr bwMode="auto">
            <a:xfrm>
              <a:off x="964" y="743"/>
              <a:ext cx="35" cy="82"/>
            </a:xfrm>
            <a:custGeom>
              <a:avLst/>
              <a:gdLst>
                <a:gd name="T0" fmla="*/ 1 w 140"/>
                <a:gd name="T1" fmla="*/ 11 h 330"/>
                <a:gd name="T2" fmla="*/ 0 w 140"/>
                <a:gd name="T3" fmla="*/ 9 h 330"/>
                <a:gd name="T4" fmla="*/ 0 w 140"/>
                <a:gd name="T5" fmla="*/ 7 h 330"/>
                <a:gd name="T6" fmla="*/ 0 w 140"/>
                <a:gd name="T7" fmla="*/ 5 h 330"/>
                <a:gd name="T8" fmla="*/ 2 w 140"/>
                <a:gd name="T9" fmla="*/ 3 h 330"/>
                <a:gd name="T10" fmla="*/ 2 w 140"/>
                <a:gd name="T11" fmla="*/ 2 h 330"/>
                <a:gd name="T12" fmla="*/ 2 w 140"/>
                <a:gd name="T13" fmla="*/ 0 h 330"/>
                <a:gd name="T14" fmla="*/ 4 w 140"/>
                <a:gd name="T15" fmla="*/ 2 h 330"/>
                <a:gd name="T16" fmla="*/ 6 w 140"/>
                <a:gd name="T17" fmla="*/ 4 h 330"/>
                <a:gd name="T18" fmla="*/ 8 w 140"/>
                <a:gd name="T19" fmla="*/ 7 h 330"/>
                <a:gd name="T20" fmla="*/ 9 w 140"/>
                <a:gd name="T21" fmla="*/ 10 h 330"/>
                <a:gd name="T22" fmla="*/ 9 w 140"/>
                <a:gd name="T23" fmla="*/ 11 h 330"/>
                <a:gd name="T24" fmla="*/ 9 w 140"/>
                <a:gd name="T25" fmla="*/ 13 h 330"/>
                <a:gd name="T26" fmla="*/ 8 w 140"/>
                <a:gd name="T27" fmla="*/ 16 h 330"/>
                <a:gd name="T28" fmla="*/ 7 w 140"/>
                <a:gd name="T29" fmla="*/ 20 h 3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330"/>
                <a:gd name="T47" fmla="*/ 140 w 140"/>
                <a:gd name="T48" fmla="*/ 330 h 3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330">
                  <a:moveTo>
                    <a:pt x="23" y="172"/>
                  </a:moveTo>
                  <a:lnTo>
                    <a:pt x="0" y="143"/>
                  </a:lnTo>
                  <a:lnTo>
                    <a:pt x="6" y="113"/>
                  </a:lnTo>
                  <a:lnTo>
                    <a:pt x="6" y="85"/>
                  </a:lnTo>
                  <a:lnTo>
                    <a:pt x="28" y="47"/>
                  </a:lnTo>
                  <a:lnTo>
                    <a:pt x="32" y="35"/>
                  </a:lnTo>
                  <a:lnTo>
                    <a:pt x="40" y="0"/>
                  </a:lnTo>
                  <a:lnTo>
                    <a:pt x="66" y="30"/>
                  </a:lnTo>
                  <a:lnTo>
                    <a:pt x="104" y="74"/>
                  </a:lnTo>
                  <a:lnTo>
                    <a:pt x="125" y="107"/>
                  </a:lnTo>
                  <a:lnTo>
                    <a:pt x="140" y="158"/>
                  </a:lnTo>
                  <a:lnTo>
                    <a:pt x="140" y="184"/>
                  </a:lnTo>
                  <a:lnTo>
                    <a:pt x="140" y="218"/>
                  </a:lnTo>
                  <a:lnTo>
                    <a:pt x="132" y="253"/>
                  </a:lnTo>
                  <a:lnTo>
                    <a:pt x="121" y="330"/>
                  </a:lnTo>
                </a:path>
              </a:pathLst>
            </a:custGeom>
            <a:noFill/>
            <a:ln w="0">
              <a:solidFill>
                <a:srgbClr val="00FF00"/>
              </a:solidFill>
              <a:prstDash val="solid"/>
              <a:round/>
              <a:headEnd/>
              <a:tailEnd/>
            </a:ln>
          </p:spPr>
          <p:txBody>
            <a:bodyPr/>
            <a:lstStyle/>
            <a:p>
              <a:endParaRPr lang="en-US"/>
            </a:p>
          </p:txBody>
        </p:sp>
        <p:sp>
          <p:nvSpPr>
            <p:cNvPr id="22590" name="Freeform 264"/>
            <p:cNvSpPr>
              <a:spLocks/>
            </p:cNvSpPr>
            <p:nvPr/>
          </p:nvSpPr>
          <p:spPr bwMode="auto">
            <a:xfrm>
              <a:off x="994" y="750"/>
              <a:ext cx="27" cy="140"/>
            </a:xfrm>
            <a:custGeom>
              <a:avLst/>
              <a:gdLst>
                <a:gd name="T0" fmla="*/ 0 w 110"/>
                <a:gd name="T1" fmla="*/ 4 h 557"/>
                <a:gd name="T2" fmla="*/ 2 w 110"/>
                <a:gd name="T3" fmla="*/ 2 h 557"/>
                <a:gd name="T4" fmla="*/ 3 w 110"/>
                <a:gd name="T5" fmla="*/ 2 h 557"/>
                <a:gd name="T6" fmla="*/ 3 w 110"/>
                <a:gd name="T7" fmla="*/ 0 h 557"/>
                <a:gd name="T8" fmla="*/ 6 w 110"/>
                <a:gd name="T9" fmla="*/ 3 h 557"/>
                <a:gd name="T10" fmla="*/ 6 w 110"/>
                <a:gd name="T11" fmla="*/ 6 h 557"/>
                <a:gd name="T12" fmla="*/ 7 w 110"/>
                <a:gd name="T13" fmla="*/ 9 h 557"/>
                <a:gd name="T14" fmla="*/ 6 w 110"/>
                <a:gd name="T15" fmla="*/ 12 h 557"/>
                <a:gd name="T16" fmla="*/ 5 w 110"/>
                <a:gd name="T17" fmla="*/ 14 h 557"/>
                <a:gd name="T18" fmla="*/ 3 w 110"/>
                <a:gd name="T19" fmla="*/ 18 h 557"/>
                <a:gd name="T20" fmla="*/ 1 w 110"/>
                <a:gd name="T21" fmla="*/ 21 h 557"/>
                <a:gd name="T22" fmla="*/ 1 w 110"/>
                <a:gd name="T23" fmla="*/ 24 h 557"/>
                <a:gd name="T24" fmla="*/ 2 w 110"/>
                <a:gd name="T25" fmla="*/ 28 h 557"/>
                <a:gd name="T26" fmla="*/ 3 w 110"/>
                <a:gd name="T27" fmla="*/ 30 h 557"/>
                <a:gd name="T28" fmla="*/ 5 w 110"/>
                <a:gd name="T29" fmla="*/ 35 h 5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0"/>
                <a:gd name="T46" fmla="*/ 0 h 557"/>
                <a:gd name="T47" fmla="*/ 110 w 110"/>
                <a:gd name="T48" fmla="*/ 557 h 55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0" h="557">
                  <a:moveTo>
                    <a:pt x="0" y="67"/>
                  </a:moveTo>
                  <a:lnTo>
                    <a:pt x="28" y="27"/>
                  </a:lnTo>
                  <a:lnTo>
                    <a:pt x="51" y="23"/>
                  </a:lnTo>
                  <a:lnTo>
                    <a:pt x="55" y="0"/>
                  </a:lnTo>
                  <a:lnTo>
                    <a:pt x="92" y="44"/>
                  </a:lnTo>
                  <a:lnTo>
                    <a:pt x="103" y="95"/>
                  </a:lnTo>
                  <a:lnTo>
                    <a:pt x="110" y="137"/>
                  </a:lnTo>
                  <a:lnTo>
                    <a:pt x="92" y="193"/>
                  </a:lnTo>
                  <a:lnTo>
                    <a:pt x="87" y="223"/>
                  </a:lnTo>
                  <a:lnTo>
                    <a:pt x="55" y="288"/>
                  </a:lnTo>
                  <a:lnTo>
                    <a:pt x="15" y="336"/>
                  </a:lnTo>
                  <a:lnTo>
                    <a:pt x="15" y="376"/>
                  </a:lnTo>
                  <a:lnTo>
                    <a:pt x="33" y="436"/>
                  </a:lnTo>
                  <a:lnTo>
                    <a:pt x="43" y="474"/>
                  </a:lnTo>
                  <a:lnTo>
                    <a:pt x="87" y="557"/>
                  </a:lnTo>
                </a:path>
              </a:pathLst>
            </a:custGeom>
            <a:noFill/>
            <a:ln w="0">
              <a:solidFill>
                <a:srgbClr val="00FF00"/>
              </a:solidFill>
              <a:prstDash val="solid"/>
              <a:round/>
              <a:headEnd/>
              <a:tailEnd/>
            </a:ln>
          </p:spPr>
          <p:txBody>
            <a:bodyPr/>
            <a:lstStyle/>
            <a:p>
              <a:endParaRPr lang="en-US"/>
            </a:p>
          </p:txBody>
        </p:sp>
        <p:sp>
          <p:nvSpPr>
            <p:cNvPr id="22591" name="Freeform 265"/>
            <p:cNvSpPr>
              <a:spLocks/>
            </p:cNvSpPr>
            <p:nvPr/>
          </p:nvSpPr>
          <p:spPr bwMode="auto">
            <a:xfrm>
              <a:off x="1007" y="806"/>
              <a:ext cx="39" cy="108"/>
            </a:xfrm>
            <a:custGeom>
              <a:avLst/>
              <a:gdLst>
                <a:gd name="T0" fmla="*/ 2 w 156"/>
                <a:gd name="T1" fmla="*/ 20 h 436"/>
                <a:gd name="T2" fmla="*/ 1 w 156"/>
                <a:gd name="T3" fmla="*/ 17 h 436"/>
                <a:gd name="T4" fmla="*/ 0 w 156"/>
                <a:gd name="T5" fmla="*/ 14 h 436"/>
                <a:gd name="T6" fmla="*/ 0 w 156"/>
                <a:gd name="T7" fmla="*/ 8 h 436"/>
                <a:gd name="T8" fmla="*/ 1 w 156"/>
                <a:gd name="T9" fmla="*/ 5 h 436"/>
                <a:gd name="T10" fmla="*/ 3 w 156"/>
                <a:gd name="T11" fmla="*/ 3 h 436"/>
                <a:gd name="T12" fmla="*/ 5 w 156"/>
                <a:gd name="T13" fmla="*/ 1 h 436"/>
                <a:gd name="T14" fmla="*/ 9 w 156"/>
                <a:gd name="T15" fmla="*/ 0 h 436"/>
                <a:gd name="T16" fmla="*/ 9 w 156"/>
                <a:gd name="T17" fmla="*/ 1 h 436"/>
                <a:gd name="T18" fmla="*/ 10 w 156"/>
                <a:gd name="T19" fmla="*/ 4 h 436"/>
                <a:gd name="T20" fmla="*/ 10 w 156"/>
                <a:gd name="T21" fmla="*/ 10 h 436"/>
                <a:gd name="T22" fmla="*/ 9 w 156"/>
                <a:gd name="T23" fmla="*/ 13 h 436"/>
                <a:gd name="T24" fmla="*/ 6 w 156"/>
                <a:gd name="T25" fmla="*/ 17 h 436"/>
                <a:gd name="T26" fmla="*/ 5 w 156"/>
                <a:gd name="T27" fmla="*/ 18 h 436"/>
                <a:gd name="T28" fmla="*/ 4 w 156"/>
                <a:gd name="T29" fmla="*/ 22 h 436"/>
                <a:gd name="T30" fmla="*/ 7 w 156"/>
                <a:gd name="T31" fmla="*/ 27 h 4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6"/>
                <a:gd name="T49" fmla="*/ 0 h 436"/>
                <a:gd name="T50" fmla="*/ 156 w 156"/>
                <a:gd name="T51" fmla="*/ 436 h 4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6" h="436">
                  <a:moveTo>
                    <a:pt x="32" y="330"/>
                  </a:moveTo>
                  <a:lnTo>
                    <a:pt x="19" y="276"/>
                  </a:lnTo>
                  <a:lnTo>
                    <a:pt x="0" y="226"/>
                  </a:lnTo>
                  <a:lnTo>
                    <a:pt x="0" y="139"/>
                  </a:lnTo>
                  <a:lnTo>
                    <a:pt x="26" y="79"/>
                  </a:lnTo>
                  <a:lnTo>
                    <a:pt x="53" y="50"/>
                  </a:lnTo>
                  <a:lnTo>
                    <a:pt x="86" y="26"/>
                  </a:lnTo>
                  <a:lnTo>
                    <a:pt x="142" y="0"/>
                  </a:lnTo>
                  <a:lnTo>
                    <a:pt x="142" y="26"/>
                  </a:lnTo>
                  <a:lnTo>
                    <a:pt x="156" y="72"/>
                  </a:lnTo>
                  <a:lnTo>
                    <a:pt x="156" y="160"/>
                  </a:lnTo>
                  <a:lnTo>
                    <a:pt x="142" y="219"/>
                  </a:lnTo>
                  <a:lnTo>
                    <a:pt x="105" y="271"/>
                  </a:lnTo>
                  <a:lnTo>
                    <a:pt x="74" y="290"/>
                  </a:lnTo>
                  <a:lnTo>
                    <a:pt x="59" y="359"/>
                  </a:lnTo>
                  <a:lnTo>
                    <a:pt x="113" y="436"/>
                  </a:lnTo>
                </a:path>
              </a:pathLst>
            </a:custGeom>
            <a:noFill/>
            <a:ln w="0">
              <a:solidFill>
                <a:srgbClr val="00FF00"/>
              </a:solidFill>
              <a:prstDash val="solid"/>
              <a:round/>
              <a:headEnd/>
              <a:tailEnd/>
            </a:ln>
          </p:spPr>
          <p:txBody>
            <a:bodyPr/>
            <a:lstStyle/>
            <a:p>
              <a:endParaRPr lang="en-US"/>
            </a:p>
          </p:txBody>
        </p:sp>
        <p:sp>
          <p:nvSpPr>
            <p:cNvPr id="22592" name="Freeform 266"/>
            <p:cNvSpPr>
              <a:spLocks/>
            </p:cNvSpPr>
            <p:nvPr/>
          </p:nvSpPr>
          <p:spPr bwMode="auto">
            <a:xfrm>
              <a:off x="1040" y="846"/>
              <a:ext cx="35" cy="114"/>
            </a:xfrm>
            <a:custGeom>
              <a:avLst/>
              <a:gdLst>
                <a:gd name="T0" fmla="*/ 1 w 141"/>
                <a:gd name="T1" fmla="*/ 17 h 453"/>
                <a:gd name="T2" fmla="*/ 0 w 141"/>
                <a:gd name="T3" fmla="*/ 12 h 453"/>
                <a:gd name="T4" fmla="*/ 1 w 141"/>
                <a:gd name="T5" fmla="*/ 9 h 453"/>
                <a:gd name="T6" fmla="*/ 1 w 141"/>
                <a:gd name="T7" fmla="*/ 6 h 453"/>
                <a:gd name="T8" fmla="*/ 3 w 141"/>
                <a:gd name="T9" fmla="*/ 4 h 453"/>
                <a:gd name="T10" fmla="*/ 4 w 141"/>
                <a:gd name="T11" fmla="*/ 0 h 453"/>
                <a:gd name="T12" fmla="*/ 6 w 141"/>
                <a:gd name="T13" fmla="*/ 3 h 453"/>
                <a:gd name="T14" fmla="*/ 7 w 141"/>
                <a:gd name="T15" fmla="*/ 9 h 453"/>
                <a:gd name="T16" fmla="*/ 7 w 141"/>
                <a:gd name="T17" fmla="*/ 12 h 453"/>
                <a:gd name="T18" fmla="*/ 6 w 141"/>
                <a:gd name="T19" fmla="*/ 16 h 453"/>
                <a:gd name="T20" fmla="*/ 5 w 141"/>
                <a:gd name="T21" fmla="*/ 18 h 453"/>
                <a:gd name="T22" fmla="*/ 4 w 141"/>
                <a:gd name="T23" fmla="*/ 20 h 453"/>
                <a:gd name="T24" fmla="*/ 4 w 141"/>
                <a:gd name="T25" fmla="*/ 22 h 453"/>
                <a:gd name="T26" fmla="*/ 9 w 141"/>
                <a:gd name="T27" fmla="*/ 29 h 45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1"/>
                <a:gd name="T43" fmla="*/ 0 h 453"/>
                <a:gd name="T44" fmla="*/ 141 w 141"/>
                <a:gd name="T45" fmla="*/ 453 h 45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1" h="453">
                  <a:moveTo>
                    <a:pt x="25" y="262"/>
                  </a:moveTo>
                  <a:lnTo>
                    <a:pt x="0" y="195"/>
                  </a:lnTo>
                  <a:lnTo>
                    <a:pt x="12" y="138"/>
                  </a:lnTo>
                  <a:lnTo>
                    <a:pt x="19" y="94"/>
                  </a:lnTo>
                  <a:lnTo>
                    <a:pt x="48" y="67"/>
                  </a:lnTo>
                  <a:lnTo>
                    <a:pt x="66" y="0"/>
                  </a:lnTo>
                  <a:lnTo>
                    <a:pt x="103" y="46"/>
                  </a:lnTo>
                  <a:lnTo>
                    <a:pt x="116" y="141"/>
                  </a:lnTo>
                  <a:lnTo>
                    <a:pt x="108" y="195"/>
                  </a:lnTo>
                  <a:lnTo>
                    <a:pt x="99" y="250"/>
                  </a:lnTo>
                  <a:lnTo>
                    <a:pt x="75" y="290"/>
                  </a:lnTo>
                  <a:lnTo>
                    <a:pt x="69" y="318"/>
                  </a:lnTo>
                  <a:lnTo>
                    <a:pt x="65" y="346"/>
                  </a:lnTo>
                  <a:lnTo>
                    <a:pt x="141" y="453"/>
                  </a:lnTo>
                </a:path>
              </a:pathLst>
            </a:custGeom>
            <a:noFill/>
            <a:ln w="0">
              <a:solidFill>
                <a:srgbClr val="00FF00"/>
              </a:solidFill>
              <a:prstDash val="solid"/>
              <a:round/>
              <a:headEnd/>
              <a:tailEnd/>
            </a:ln>
          </p:spPr>
          <p:txBody>
            <a:bodyPr/>
            <a:lstStyle/>
            <a:p>
              <a:endParaRPr lang="en-US"/>
            </a:p>
          </p:txBody>
        </p:sp>
        <p:sp>
          <p:nvSpPr>
            <p:cNvPr id="22593" name="Freeform 267"/>
            <p:cNvSpPr>
              <a:spLocks/>
            </p:cNvSpPr>
            <p:nvPr/>
          </p:nvSpPr>
          <p:spPr bwMode="auto">
            <a:xfrm>
              <a:off x="1074" y="875"/>
              <a:ext cx="45" cy="61"/>
            </a:xfrm>
            <a:custGeom>
              <a:avLst/>
              <a:gdLst>
                <a:gd name="T0" fmla="*/ 0 w 177"/>
                <a:gd name="T1" fmla="*/ 14 h 248"/>
                <a:gd name="T2" fmla="*/ 1 w 177"/>
                <a:gd name="T3" fmla="*/ 8 h 248"/>
                <a:gd name="T4" fmla="*/ 2 w 177"/>
                <a:gd name="T5" fmla="*/ 5 h 248"/>
                <a:gd name="T6" fmla="*/ 4 w 177"/>
                <a:gd name="T7" fmla="*/ 3 h 248"/>
                <a:gd name="T8" fmla="*/ 6 w 177"/>
                <a:gd name="T9" fmla="*/ 2 h 248"/>
                <a:gd name="T10" fmla="*/ 11 w 177"/>
                <a:gd name="T11" fmla="*/ 0 h 248"/>
                <a:gd name="T12" fmla="*/ 10 w 177"/>
                <a:gd name="T13" fmla="*/ 2 h 248"/>
                <a:gd name="T14" fmla="*/ 11 w 177"/>
                <a:gd name="T15" fmla="*/ 5 h 248"/>
                <a:gd name="T16" fmla="*/ 10 w 177"/>
                <a:gd name="T17" fmla="*/ 8 h 248"/>
                <a:gd name="T18" fmla="*/ 9 w 177"/>
                <a:gd name="T19" fmla="*/ 10 h 248"/>
                <a:gd name="T20" fmla="*/ 5 w 177"/>
                <a:gd name="T21" fmla="*/ 15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7"/>
                <a:gd name="T34" fmla="*/ 0 h 248"/>
                <a:gd name="T35" fmla="*/ 177 w 177"/>
                <a:gd name="T36" fmla="*/ 248 h 2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7" h="248">
                  <a:moveTo>
                    <a:pt x="0" y="227"/>
                  </a:moveTo>
                  <a:lnTo>
                    <a:pt x="12" y="138"/>
                  </a:lnTo>
                  <a:lnTo>
                    <a:pt x="34" y="78"/>
                  </a:lnTo>
                  <a:lnTo>
                    <a:pt x="67" y="50"/>
                  </a:lnTo>
                  <a:lnTo>
                    <a:pt x="94" y="27"/>
                  </a:lnTo>
                  <a:lnTo>
                    <a:pt x="177" y="0"/>
                  </a:lnTo>
                  <a:lnTo>
                    <a:pt x="153" y="31"/>
                  </a:lnTo>
                  <a:lnTo>
                    <a:pt x="164" y="84"/>
                  </a:lnTo>
                  <a:lnTo>
                    <a:pt x="153" y="133"/>
                  </a:lnTo>
                  <a:lnTo>
                    <a:pt x="143" y="167"/>
                  </a:lnTo>
                  <a:lnTo>
                    <a:pt x="71" y="248"/>
                  </a:lnTo>
                </a:path>
              </a:pathLst>
            </a:custGeom>
            <a:noFill/>
            <a:ln w="0">
              <a:solidFill>
                <a:srgbClr val="00FF00"/>
              </a:solidFill>
              <a:prstDash val="solid"/>
              <a:round/>
              <a:headEnd/>
              <a:tailEnd/>
            </a:ln>
          </p:spPr>
          <p:txBody>
            <a:bodyPr/>
            <a:lstStyle/>
            <a:p>
              <a:endParaRPr lang="en-US"/>
            </a:p>
          </p:txBody>
        </p:sp>
        <p:sp>
          <p:nvSpPr>
            <p:cNvPr id="22594" name="Freeform 268"/>
            <p:cNvSpPr>
              <a:spLocks/>
            </p:cNvSpPr>
            <p:nvPr/>
          </p:nvSpPr>
          <p:spPr bwMode="auto">
            <a:xfrm>
              <a:off x="1082" y="897"/>
              <a:ext cx="73" cy="90"/>
            </a:xfrm>
            <a:custGeom>
              <a:avLst/>
              <a:gdLst>
                <a:gd name="T0" fmla="*/ 8 w 291"/>
                <a:gd name="T1" fmla="*/ 2 h 360"/>
                <a:gd name="T2" fmla="*/ 11 w 291"/>
                <a:gd name="T3" fmla="*/ 0 h 360"/>
                <a:gd name="T4" fmla="*/ 14 w 291"/>
                <a:gd name="T5" fmla="*/ 0 h 360"/>
                <a:gd name="T6" fmla="*/ 17 w 291"/>
                <a:gd name="T7" fmla="*/ 1 h 360"/>
                <a:gd name="T8" fmla="*/ 18 w 291"/>
                <a:gd name="T9" fmla="*/ 1 h 360"/>
                <a:gd name="T10" fmla="*/ 18 w 291"/>
                <a:gd name="T11" fmla="*/ 3 h 360"/>
                <a:gd name="T12" fmla="*/ 16 w 291"/>
                <a:gd name="T13" fmla="*/ 6 h 360"/>
                <a:gd name="T14" fmla="*/ 14 w 291"/>
                <a:gd name="T15" fmla="*/ 9 h 360"/>
                <a:gd name="T16" fmla="*/ 9 w 291"/>
                <a:gd name="T17" fmla="*/ 12 h 360"/>
                <a:gd name="T18" fmla="*/ 4 w 291"/>
                <a:gd name="T19" fmla="*/ 14 h 360"/>
                <a:gd name="T20" fmla="*/ 0 w 291"/>
                <a:gd name="T21" fmla="*/ 18 h 360"/>
                <a:gd name="T22" fmla="*/ 5 w 291"/>
                <a:gd name="T23" fmla="*/ 23 h 3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1"/>
                <a:gd name="T37" fmla="*/ 0 h 360"/>
                <a:gd name="T38" fmla="*/ 291 w 291"/>
                <a:gd name="T39" fmla="*/ 360 h 3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1" h="360">
                  <a:moveTo>
                    <a:pt x="126" y="33"/>
                  </a:moveTo>
                  <a:lnTo>
                    <a:pt x="170" y="5"/>
                  </a:lnTo>
                  <a:lnTo>
                    <a:pt x="226" y="0"/>
                  </a:lnTo>
                  <a:lnTo>
                    <a:pt x="268" y="13"/>
                  </a:lnTo>
                  <a:lnTo>
                    <a:pt x="291" y="17"/>
                  </a:lnTo>
                  <a:lnTo>
                    <a:pt x="282" y="50"/>
                  </a:lnTo>
                  <a:lnTo>
                    <a:pt x="258" y="86"/>
                  </a:lnTo>
                  <a:lnTo>
                    <a:pt x="214" y="139"/>
                  </a:lnTo>
                  <a:lnTo>
                    <a:pt x="148" y="189"/>
                  </a:lnTo>
                  <a:lnTo>
                    <a:pt x="66" y="222"/>
                  </a:lnTo>
                  <a:lnTo>
                    <a:pt x="0" y="284"/>
                  </a:lnTo>
                  <a:lnTo>
                    <a:pt x="71" y="360"/>
                  </a:lnTo>
                </a:path>
              </a:pathLst>
            </a:custGeom>
            <a:noFill/>
            <a:ln w="0">
              <a:solidFill>
                <a:srgbClr val="00FF00"/>
              </a:solidFill>
              <a:prstDash val="solid"/>
              <a:round/>
              <a:headEnd/>
              <a:tailEnd/>
            </a:ln>
          </p:spPr>
          <p:txBody>
            <a:bodyPr/>
            <a:lstStyle/>
            <a:p>
              <a:endParaRPr lang="en-US"/>
            </a:p>
          </p:txBody>
        </p:sp>
        <p:sp>
          <p:nvSpPr>
            <p:cNvPr id="22595" name="Freeform 269"/>
            <p:cNvSpPr>
              <a:spLocks/>
            </p:cNvSpPr>
            <p:nvPr/>
          </p:nvSpPr>
          <p:spPr bwMode="auto">
            <a:xfrm>
              <a:off x="1132" y="1036"/>
              <a:ext cx="37" cy="127"/>
            </a:xfrm>
            <a:custGeom>
              <a:avLst/>
              <a:gdLst>
                <a:gd name="T0" fmla="*/ 2 w 147"/>
                <a:gd name="T1" fmla="*/ 0 h 510"/>
                <a:gd name="T2" fmla="*/ 6 w 147"/>
                <a:gd name="T3" fmla="*/ 5 h 510"/>
                <a:gd name="T4" fmla="*/ 7 w 147"/>
                <a:gd name="T5" fmla="*/ 8 h 510"/>
                <a:gd name="T6" fmla="*/ 8 w 147"/>
                <a:gd name="T7" fmla="*/ 12 h 510"/>
                <a:gd name="T8" fmla="*/ 9 w 147"/>
                <a:gd name="T9" fmla="*/ 14 h 510"/>
                <a:gd name="T10" fmla="*/ 9 w 147"/>
                <a:gd name="T11" fmla="*/ 15 h 510"/>
                <a:gd name="T12" fmla="*/ 9 w 147"/>
                <a:gd name="T13" fmla="*/ 18 h 510"/>
                <a:gd name="T14" fmla="*/ 9 w 147"/>
                <a:gd name="T15" fmla="*/ 24 h 510"/>
                <a:gd name="T16" fmla="*/ 8 w 147"/>
                <a:gd name="T17" fmla="*/ 27 h 510"/>
                <a:gd name="T18" fmla="*/ 8 w 147"/>
                <a:gd name="T19" fmla="*/ 32 h 510"/>
                <a:gd name="T20" fmla="*/ 7 w 147"/>
                <a:gd name="T21" fmla="*/ 29 h 510"/>
                <a:gd name="T22" fmla="*/ 5 w 147"/>
                <a:gd name="T23" fmla="*/ 27 h 510"/>
                <a:gd name="T24" fmla="*/ 4 w 147"/>
                <a:gd name="T25" fmla="*/ 26 h 510"/>
                <a:gd name="T26" fmla="*/ 5 w 147"/>
                <a:gd name="T27" fmla="*/ 24 h 510"/>
                <a:gd name="T28" fmla="*/ 6 w 147"/>
                <a:gd name="T29" fmla="*/ 21 h 510"/>
                <a:gd name="T30" fmla="*/ 6 w 147"/>
                <a:gd name="T31" fmla="*/ 19 h 510"/>
                <a:gd name="T32" fmla="*/ 6 w 147"/>
                <a:gd name="T33" fmla="*/ 16 h 510"/>
                <a:gd name="T34" fmla="*/ 6 w 147"/>
                <a:gd name="T35" fmla="*/ 13 h 510"/>
                <a:gd name="T36" fmla="*/ 5 w 147"/>
                <a:gd name="T37" fmla="*/ 11 h 510"/>
                <a:gd name="T38" fmla="*/ 0 w 147"/>
                <a:gd name="T39" fmla="*/ 4 h 5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7"/>
                <a:gd name="T61" fmla="*/ 0 h 510"/>
                <a:gd name="T62" fmla="*/ 147 w 147"/>
                <a:gd name="T63" fmla="*/ 510 h 5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7" h="510">
                  <a:moveTo>
                    <a:pt x="28" y="0"/>
                  </a:moveTo>
                  <a:lnTo>
                    <a:pt x="87" y="83"/>
                  </a:lnTo>
                  <a:lnTo>
                    <a:pt x="109" y="128"/>
                  </a:lnTo>
                  <a:lnTo>
                    <a:pt x="132" y="189"/>
                  </a:lnTo>
                  <a:lnTo>
                    <a:pt x="136" y="224"/>
                  </a:lnTo>
                  <a:lnTo>
                    <a:pt x="147" y="249"/>
                  </a:lnTo>
                  <a:lnTo>
                    <a:pt x="147" y="294"/>
                  </a:lnTo>
                  <a:lnTo>
                    <a:pt x="142" y="391"/>
                  </a:lnTo>
                  <a:lnTo>
                    <a:pt x="132" y="432"/>
                  </a:lnTo>
                  <a:lnTo>
                    <a:pt x="127" y="510"/>
                  </a:lnTo>
                  <a:lnTo>
                    <a:pt x="113" y="475"/>
                  </a:lnTo>
                  <a:lnTo>
                    <a:pt x="82" y="432"/>
                  </a:lnTo>
                  <a:lnTo>
                    <a:pt x="55" y="421"/>
                  </a:lnTo>
                  <a:lnTo>
                    <a:pt x="82" y="391"/>
                  </a:lnTo>
                  <a:lnTo>
                    <a:pt x="92" y="336"/>
                  </a:lnTo>
                  <a:lnTo>
                    <a:pt x="98" y="309"/>
                  </a:lnTo>
                  <a:lnTo>
                    <a:pt x="98" y="254"/>
                  </a:lnTo>
                  <a:lnTo>
                    <a:pt x="87" y="206"/>
                  </a:lnTo>
                  <a:lnTo>
                    <a:pt x="70" y="173"/>
                  </a:lnTo>
                  <a:lnTo>
                    <a:pt x="0" y="67"/>
                  </a:lnTo>
                </a:path>
              </a:pathLst>
            </a:custGeom>
            <a:noFill/>
            <a:ln w="0">
              <a:solidFill>
                <a:srgbClr val="00FF00"/>
              </a:solidFill>
              <a:prstDash val="solid"/>
              <a:round/>
              <a:headEnd/>
              <a:tailEnd/>
            </a:ln>
          </p:spPr>
          <p:txBody>
            <a:bodyPr/>
            <a:lstStyle/>
            <a:p>
              <a:endParaRPr lang="en-US"/>
            </a:p>
          </p:txBody>
        </p:sp>
        <p:sp>
          <p:nvSpPr>
            <p:cNvPr id="22596" name="Line 270"/>
            <p:cNvSpPr>
              <a:spLocks noChangeShapeType="1"/>
            </p:cNvSpPr>
            <p:nvPr/>
          </p:nvSpPr>
          <p:spPr bwMode="auto">
            <a:xfrm flipH="1">
              <a:off x="1077" y="953"/>
              <a:ext cx="5" cy="7"/>
            </a:xfrm>
            <a:prstGeom prst="line">
              <a:avLst/>
            </a:prstGeom>
            <a:noFill/>
            <a:ln w="0">
              <a:solidFill>
                <a:srgbClr val="00FF00"/>
              </a:solidFill>
              <a:round/>
              <a:headEnd/>
              <a:tailEnd/>
            </a:ln>
          </p:spPr>
          <p:txBody>
            <a:bodyPr/>
            <a:lstStyle/>
            <a:p>
              <a:endParaRPr lang="en-US"/>
            </a:p>
          </p:txBody>
        </p:sp>
        <p:sp>
          <p:nvSpPr>
            <p:cNvPr id="22597" name="Freeform 271"/>
            <p:cNvSpPr>
              <a:spLocks/>
            </p:cNvSpPr>
            <p:nvPr/>
          </p:nvSpPr>
          <p:spPr bwMode="auto">
            <a:xfrm>
              <a:off x="970" y="860"/>
              <a:ext cx="24" cy="20"/>
            </a:xfrm>
            <a:custGeom>
              <a:avLst/>
              <a:gdLst>
                <a:gd name="T0" fmla="*/ 1 w 95"/>
                <a:gd name="T1" fmla="*/ 4 h 78"/>
                <a:gd name="T2" fmla="*/ 1 w 95"/>
                <a:gd name="T3" fmla="*/ 4 h 78"/>
                <a:gd name="T4" fmla="*/ 0 w 95"/>
                <a:gd name="T5" fmla="*/ 3 h 78"/>
                <a:gd name="T6" fmla="*/ 0 w 95"/>
                <a:gd name="T7" fmla="*/ 2 h 78"/>
                <a:gd name="T8" fmla="*/ 1 w 95"/>
                <a:gd name="T9" fmla="*/ 1 h 78"/>
                <a:gd name="T10" fmla="*/ 1 w 95"/>
                <a:gd name="T11" fmla="*/ 1 h 78"/>
                <a:gd name="T12" fmla="*/ 3 w 95"/>
                <a:gd name="T13" fmla="*/ 0 h 78"/>
                <a:gd name="T14" fmla="*/ 4 w 95"/>
                <a:gd name="T15" fmla="*/ 0 h 78"/>
                <a:gd name="T16" fmla="*/ 5 w 95"/>
                <a:gd name="T17" fmla="*/ 1 h 78"/>
                <a:gd name="T18" fmla="*/ 6 w 95"/>
                <a:gd name="T19" fmla="*/ 2 h 78"/>
                <a:gd name="T20" fmla="*/ 6 w 95"/>
                <a:gd name="T21" fmla="*/ 3 h 78"/>
                <a:gd name="T22" fmla="*/ 6 w 95"/>
                <a:gd name="T23" fmla="*/ 4 h 78"/>
                <a:gd name="T24" fmla="*/ 5 w 95"/>
                <a:gd name="T25" fmla="*/ 5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5"/>
                <a:gd name="T40" fmla="*/ 0 h 78"/>
                <a:gd name="T41" fmla="*/ 95 w 95"/>
                <a:gd name="T42" fmla="*/ 78 h 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5" h="78">
                  <a:moveTo>
                    <a:pt x="17" y="66"/>
                  </a:moveTo>
                  <a:lnTo>
                    <a:pt x="6" y="62"/>
                  </a:lnTo>
                  <a:lnTo>
                    <a:pt x="0" y="51"/>
                  </a:lnTo>
                  <a:lnTo>
                    <a:pt x="0" y="33"/>
                  </a:lnTo>
                  <a:lnTo>
                    <a:pt x="12" y="18"/>
                  </a:lnTo>
                  <a:lnTo>
                    <a:pt x="21" y="11"/>
                  </a:lnTo>
                  <a:lnTo>
                    <a:pt x="39" y="0"/>
                  </a:lnTo>
                  <a:lnTo>
                    <a:pt x="60" y="0"/>
                  </a:lnTo>
                  <a:lnTo>
                    <a:pt x="78" y="6"/>
                  </a:lnTo>
                  <a:lnTo>
                    <a:pt x="90" y="29"/>
                  </a:lnTo>
                  <a:lnTo>
                    <a:pt x="95" y="46"/>
                  </a:lnTo>
                  <a:lnTo>
                    <a:pt x="95" y="62"/>
                  </a:lnTo>
                  <a:lnTo>
                    <a:pt x="82" y="78"/>
                  </a:lnTo>
                </a:path>
              </a:pathLst>
            </a:custGeom>
            <a:noFill/>
            <a:ln w="0">
              <a:solidFill>
                <a:srgbClr val="00FF00"/>
              </a:solidFill>
              <a:prstDash val="solid"/>
              <a:round/>
              <a:headEnd/>
              <a:tailEnd/>
            </a:ln>
          </p:spPr>
          <p:txBody>
            <a:bodyPr/>
            <a:lstStyle/>
            <a:p>
              <a:endParaRPr lang="en-US"/>
            </a:p>
          </p:txBody>
        </p:sp>
        <p:sp>
          <p:nvSpPr>
            <p:cNvPr id="22598" name="Freeform 272"/>
            <p:cNvSpPr>
              <a:spLocks/>
            </p:cNvSpPr>
            <p:nvPr/>
          </p:nvSpPr>
          <p:spPr bwMode="auto">
            <a:xfrm>
              <a:off x="1017" y="918"/>
              <a:ext cx="24" cy="22"/>
            </a:xfrm>
            <a:custGeom>
              <a:avLst/>
              <a:gdLst>
                <a:gd name="T0" fmla="*/ 0 w 94"/>
                <a:gd name="T1" fmla="*/ 0 h 88"/>
                <a:gd name="T2" fmla="*/ 1 w 94"/>
                <a:gd name="T3" fmla="*/ 0 h 88"/>
                <a:gd name="T4" fmla="*/ 2 w 94"/>
                <a:gd name="T5" fmla="*/ 1 h 88"/>
                <a:gd name="T6" fmla="*/ 6 w 94"/>
                <a:gd name="T7" fmla="*/ 6 h 88"/>
                <a:gd name="T8" fmla="*/ 4 w 94"/>
                <a:gd name="T9" fmla="*/ 6 h 88"/>
                <a:gd name="T10" fmla="*/ 0 60000 65536"/>
                <a:gd name="T11" fmla="*/ 0 60000 65536"/>
                <a:gd name="T12" fmla="*/ 0 60000 65536"/>
                <a:gd name="T13" fmla="*/ 0 60000 65536"/>
                <a:gd name="T14" fmla="*/ 0 60000 65536"/>
                <a:gd name="T15" fmla="*/ 0 w 94"/>
                <a:gd name="T16" fmla="*/ 0 h 88"/>
                <a:gd name="T17" fmla="*/ 94 w 94"/>
                <a:gd name="T18" fmla="*/ 88 h 88"/>
              </a:gdLst>
              <a:ahLst/>
              <a:cxnLst>
                <a:cxn ang="T10">
                  <a:pos x="T0" y="T1"/>
                </a:cxn>
                <a:cxn ang="T11">
                  <a:pos x="T2" y="T3"/>
                </a:cxn>
                <a:cxn ang="T12">
                  <a:pos x="T4" y="T5"/>
                </a:cxn>
                <a:cxn ang="T13">
                  <a:pos x="T6" y="T7"/>
                </a:cxn>
                <a:cxn ang="T14">
                  <a:pos x="T8" y="T9"/>
                </a:cxn>
              </a:cxnLst>
              <a:rect l="T15" t="T16" r="T17" b="T18"/>
              <a:pathLst>
                <a:path w="94" h="88">
                  <a:moveTo>
                    <a:pt x="0" y="0"/>
                  </a:moveTo>
                  <a:lnTo>
                    <a:pt x="18" y="0"/>
                  </a:lnTo>
                  <a:lnTo>
                    <a:pt x="33" y="15"/>
                  </a:lnTo>
                  <a:lnTo>
                    <a:pt x="94" y="88"/>
                  </a:lnTo>
                  <a:lnTo>
                    <a:pt x="61" y="88"/>
                  </a:lnTo>
                </a:path>
              </a:pathLst>
            </a:custGeom>
            <a:noFill/>
            <a:ln w="0">
              <a:solidFill>
                <a:srgbClr val="00FF00"/>
              </a:solidFill>
              <a:prstDash val="solid"/>
              <a:round/>
              <a:headEnd/>
              <a:tailEnd/>
            </a:ln>
          </p:spPr>
          <p:txBody>
            <a:bodyPr/>
            <a:lstStyle/>
            <a:p>
              <a:endParaRPr lang="en-US"/>
            </a:p>
          </p:txBody>
        </p:sp>
        <p:sp>
          <p:nvSpPr>
            <p:cNvPr id="22599" name="Freeform 273"/>
            <p:cNvSpPr>
              <a:spLocks/>
            </p:cNvSpPr>
            <p:nvPr/>
          </p:nvSpPr>
          <p:spPr bwMode="auto">
            <a:xfrm>
              <a:off x="1237" y="253"/>
              <a:ext cx="317" cy="313"/>
            </a:xfrm>
            <a:custGeom>
              <a:avLst/>
              <a:gdLst>
                <a:gd name="T0" fmla="*/ 13 w 1266"/>
                <a:gd name="T1" fmla="*/ 10 h 1253"/>
                <a:gd name="T2" fmla="*/ 18 w 1266"/>
                <a:gd name="T3" fmla="*/ 7 h 1253"/>
                <a:gd name="T4" fmla="*/ 24 w 1266"/>
                <a:gd name="T5" fmla="*/ 5 h 1253"/>
                <a:gd name="T6" fmla="*/ 28 w 1266"/>
                <a:gd name="T7" fmla="*/ 2 h 1253"/>
                <a:gd name="T8" fmla="*/ 32 w 1266"/>
                <a:gd name="T9" fmla="*/ 1 h 1253"/>
                <a:gd name="T10" fmla="*/ 36 w 1266"/>
                <a:gd name="T11" fmla="*/ 2 h 1253"/>
                <a:gd name="T12" fmla="*/ 42 w 1266"/>
                <a:gd name="T13" fmla="*/ 0 h 1253"/>
                <a:gd name="T14" fmla="*/ 46 w 1266"/>
                <a:gd name="T15" fmla="*/ 2 h 1253"/>
                <a:gd name="T16" fmla="*/ 51 w 1266"/>
                <a:gd name="T17" fmla="*/ 2 h 1253"/>
                <a:gd name="T18" fmla="*/ 54 w 1266"/>
                <a:gd name="T19" fmla="*/ 3 h 1253"/>
                <a:gd name="T20" fmla="*/ 59 w 1266"/>
                <a:gd name="T21" fmla="*/ 5 h 1253"/>
                <a:gd name="T22" fmla="*/ 62 w 1266"/>
                <a:gd name="T23" fmla="*/ 7 h 1253"/>
                <a:gd name="T24" fmla="*/ 65 w 1266"/>
                <a:gd name="T25" fmla="*/ 10 h 1253"/>
                <a:gd name="T26" fmla="*/ 69 w 1266"/>
                <a:gd name="T27" fmla="*/ 12 h 1253"/>
                <a:gd name="T28" fmla="*/ 71 w 1266"/>
                <a:gd name="T29" fmla="*/ 16 h 1253"/>
                <a:gd name="T30" fmla="*/ 74 w 1266"/>
                <a:gd name="T31" fmla="*/ 19 h 1253"/>
                <a:gd name="T32" fmla="*/ 75 w 1266"/>
                <a:gd name="T33" fmla="*/ 23 h 1253"/>
                <a:gd name="T34" fmla="*/ 77 w 1266"/>
                <a:gd name="T35" fmla="*/ 26 h 1253"/>
                <a:gd name="T36" fmla="*/ 76 w 1266"/>
                <a:gd name="T37" fmla="*/ 30 h 1253"/>
                <a:gd name="T38" fmla="*/ 79 w 1266"/>
                <a:gd name="T39" fmla="*/ 34 h 1253"/>
                <a:gd name="T40" fmla="*/ 77 w 1266"/>
                <a:gd name="T41" fmla="*/ 39 h 1253"/>
                <a:gd name="T42" fmla="*/ 79 w 1266"/>
                <a:gd name="T43" fmla="*/ 44 h 1253"/>
                <a:gd name="T44" fmla="*/ 78 w 1266"/>
                <a:gd name="T45" fmla="*/ 48 h 1253"/>
                <a:gd name="T46" fmla="*/ 75 w 1266"/>
                <a:gd name="T47" fmla="*/ 52 h 1253"/>
                <a:gd name="T48" fmla="*/ 75 w 1266"/>
                <a:gd name="T49" fmla="*/ 54 h 1253"/>
                <a:gd name="T50" fmla="*/ 74 w 1266"/>
                <a:gd name="T51" fmla="*/ 58 h 1253"/>
                <a:gd name="T52" fmla="*/ 72 w 1266"/>
                <a:gd name="T53" fmla="*/ 61 h 1253"/>
                <a:gd name="T54" fmla="*/ 68 w 1266"/>
                <a:gd name="T55" fmla="*/ 64 h 1253"/>
                <a:gd name="T56" fmla="*/ 67 w 1266"/>
                <a:gd name="T57" fmla="*/ 67 h 1253"/>
                <a:gd name="T58" fmla="*/ 64 w 1266"/>
                <a:gd name="T59" fmla="*/ 69 h 1253"/>
                <a:gd name="T60" fmla="*/ 60 w 1266"/>
                <a:gd name="T61" fmla="*/ 73 h 1253"/>
                <a:gd name="T62" fmla="*/ 55 w 1266"/>
                <a:gd name="T63" fmla="*/ 73 h 1253"/>
                <a:gd name="T64" fmla="*/ 53 w 1266"/>
                <a:gd name="T65" fmla="*/ 76 h 1253"/>
                <a:gd name="T66" fmla="*/ 48 w 1266"/>
                <a:gd name="T67" fmla="*/ 77 h 1253"/>
                <a:gd name="T68" fmla="*/ 42 w 1266"/>
                <a:gd name="T69" fmla="*/ 78 h 1253"/>
                <a:gd name="T70" fmla="*/ 37 w 1266"/>
                <a:gd name="T71" fmla="*/ 78 h 1253"/>
                <a:gd name="T72" fmla="*/ 30 w 1266"/>
                <a:gd name="T73" fmla="*/ 76 h 1253"/>
                <a:gd name="T74" fmla="*/ 24 w 1266"/>
                <a:gd name="T75" fmla="*/ 75 h 1253"/>
                <a:gd name="T76" fmla="*/ 19 w 1266"/>
                <a:gd name="T77" fmla="*/ 73 h 1253"/>
                <a:gd name="T78" fmla="*/ 17 w 1266"/>
                <a:gd name="T79" fmla="*/ 69 h 1253"/>
                <a:gd name="T80" fmla="*/ 12 w 1266"/>
                <a:gd name="T81" fmla="*/ 68 h 1253"/>
                <a:gd name="T82" fmla="*/ 9 w 1266"/>
                <a:gd name="T83" fmla="*/ 64 h 1253"/>
                <a:gd name="T84" fmla="*/ 7 w 1266"/>
                <a:gd name="T85" fmla="*/ 60 h 1253"/>
                <a:gd name="T86" fmla="*/ 4 w 1266"/>
                <a:gd name="T87" fmla="*/ 54 h 1253"/>
                <a:gd name="T88" fmla="*/ 2 w 1266"/>
                <a:gd name="T89" fmla="*/ 50 h 1253"/>
                <a:gd name="T90" fmla="*/ 0 w 1266"/>
                <a:gd name="T91" fmla="*/ 43 h 1253"/>
                <a:gd name="T92" fmla="*/ 2 w 1266"/>
                <a:gd name="T93" fmla="*/ 37 h 1253"/>
                <a:gd name="T94" fmla="*/ 0 w 1266"/>
                <a:gd name="T95" fmla="*/ 32 h 1253"/>
                <a:gd name="T96" fmla="*/ 2 w 1266"/>
                <a:gd name="T97" fmla="*/ 28 h 1253"/>
                <a:gd name="T98" fmla="*/ 4 w 1266"/>
                <a:gd name="T99" fmla="*/ 23 h 1253"/>
                <a:gd name="T100" fmla="*/ 6 w 1266"/>
                <a:gd name="T101" fmla="*/ 19 h 1253"/>
                <a:gd name="T102" fmla="*/ 9 w 1266"/>
                <a:gd name="T103" fmla="*/ 16 h 12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6"/>
                <a:gd name="T157" fmla="*/ 0 h 1253"/>
                <a:gd name="T158" fmla="*/ 1266 w 1266"/>
                <a:gd name="T159" fmla="*/ 1253 h 125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6" h="1253">
                  <a:moveTo>
                    <a:pt x="176" y="205"/>
                  </a:moveTo>
                  <a:lnTo>
                    <a:pt x="194" y="177"/>
                  </a:lnTo>
                  <a:lnTo>
                    <a:pt x="203" y="168"/>
                  </a:lnTo>
                  <a:lnTo>
                    <a:pt x="231" y="150"/>
                  </a:lnTo>
                  <a:lnTo>
                    <a:pt x="271" y="146"/>
                  </a:lnTo>
                  <a:lnTo>
                    <a:pt x="282" y="113"/>
                  </a:lnTo>
                  <a:lnTo>
                    <a:pt x="311" y="86"/>
                  </a:lnTo>
                  <a:lnTo>
                    <a:pt x="341" y="76"/>
                  </a:lnTo>
                  <a:lnTo>
                    <a:pt x="382" y="76"/>
                  </a:lnTo>
                  <a:lnTo>
                    <a:pt x="405" y="81"/>
                  </a:lnTo>
                  <a:lnTo>
                    <a:pt x="418" y="53"/>
                  </a:lnTo>
                  <a:lnTo>
                    <a:pt x="441" y="35"/>
                  </a:lnTo>
                  <a:lnTo>
                    <a:pt x="472" y="20"/>
                  </a:lnTo>
                  <a:lnTo>
                    <a:pt x="484" y="17"/>
                  </a:lnTo>
                  <a:lnTo>
                    <a:pt x="509" y="17"/>
                  </a:lnTo>
                  <a:lnTo>
                    <a:pt x="533" y="17"/>
                  </a:lnTo>
                  <a:lnTo>
                    <a:pt x="555" y="20"/>
                  </a:lnTo>
                  <a:lnTo>
                    <a:pt x="576" y="39"/>
                  </a:lnTo>
                  <a:lnTo>
                    <a:pt x="609" y="9"/>
                  </a:lnTo>
                  <a:lnTo>
                    <a:pt x="640" y="0"/>
                  </a:lnTo>
                  <a:lnTo>
                    <a:pt x="666" y="0"/>
                  </a:lnTo>
                  <a:lnTo>
                    <a:pt x="689" y="17"/>
                  </a:lnTo>
                  <a:lnTo>
                    <a:pt x="710" y="43"/>
                  </a:lnTo>
                  <a:lnTo>
                    <a:pt x="728" y="27"/>
                  </a:lnTo>
                  <a:lnTo>
                    <a:pt x="758" y="17"/>
                  </a:lnTo>
                  <a:lnTo>
                    <a:pt x="793" y="17"/>
                  </a:lnTo>
                  <a:lnTo>
                    <a:pt x="818" y="27"/>
                  </a:lnTo>
                  <a:lnTo>
                    <a:pt x="832" y="43"/>
                  </a:lnTo>
                  <a:lnTo>
                    <a:pt x="836" y="59"/>
                  </a:lnTo>
                  <a:lnTo>
                    <a:pt x="865" y="54"/>
                  </a:lnTo>
                  <a:lnTo>
                    <a:pt x="903" y="59"/>
                  </a:lnTo>
                  <a:lnTo>
                    <a:pt x="934" y="81"/>
                  </a:lnTo>
                  <a:lnTo>
                    <a:pt x="938" y="86"/>
                  </a:lnTo>
                  <a:lnTo>
                    <a:pt x="948" y="99"/>
                  </a:lnTo>
                  <a:lnTo>
                    <a:pt x="956" y="121"/>
                  </a:lnTo>
                  <a:lnTo>
                    <a:pt x="995" y="113"/>
                  </a:lnTo>
                  <a:lnTo>
                    <a:pt x="1018" y="124"/>
                  </a:lnTo>
                  <a:lnTo>
                    <a:pt x="1030" y="141"/>
                  </a:lnTo>
                  <a:lnTo>
                    <a:pt x="1043" y="160"/>
                  </a:lnTo>
                  <a:lnTo>
                    <a:pt x="1036" y="183"/>
                  </a:lnTo>
                  <a:lnTo>
                    <a:pt x="1062" y="183"/>
                  </a:lnTo>
                  <a:lnTo>
                    <a:pt x="1094" y="197"/>
                  </a:lnTo>
                  <a:lnTo>
                    <a:pt x="1106" y="220"/>
                  </a:lnTo>
                  <a:lnTo>
                    <a:pt x="1119" y="233"/>
                  </a:lnTo>
                  <a:lnTo>
                    <a:pt x="1126" y="264"/>
                  </a:lnTo>
                  <a:lnTo>
                    <a:pt x="1119" y="284"/>
                  </a:lnTo>
                  <a:lnTo>
                    <a:pt x="1154" y="293"/>
                  </a:lnTo>
                  <a:lnTo>
                    <a:pt x="1177" y="312"/>
                  </a:lnTo>
                  <a:lnTo>
                    <a:pt x="1189" y="340"/>
                  </a:lnTo>
                  <a:lnTo>
                    <a:pt x="1193" y="361"/>
                  </a:lnTo>
                  <a:lnTo>
                    <a:pt x="1189" y="377"/>
                  </a:lnTo>
                  <a:lnTo>
                    <a:pt x="1181" y="389"/>
                  </a:lnTo>
                  <a:lnTo>
                    <a:pt x="1196" y="398"/>
                  </a:lnTo>
                  <a:lnTo>
                    <a:pt x="1223" y="422"/>
                  </a:lnTo>
                  <a:lnTo>
                    <a:pt x="1227" y="450"/>
                  </a:lnTo>
                  <a:lnTo>
                    <a:pt x="1221" y="463"/>
                  </a:lnTo>
                  <a:lnTo>
                    <a:pt x="1206" y="486"/>
                  </a:lnTo>
                  <a:lnTo>
                    <a:pt x="1221" y="490"/>
                  </a:lnTo>
                  <a:lnTo>
                    <a:pt x="1233" y="504"/>
                  </a:lnTo>
                  <a:lnTo>
                    <a:pt x="1256" y="541"/>
                  </a:lnTo>
                  <a:lnTo>
                    <a:pt x="1256" y="562"/>
                  </a:lnTo>
                  <a:lnTo>
                    <a:pt x="1241" y="599"/>
                  </a:lnTo>
                  <a:lnTo>
                    <a:pt x="1227" y="620"/>
                  </a:lnTo>
                  <a:lnTo>
                    <a:pt x="1251" y="638"/>
                  </a:lnTo>
                  <a:lnTo>
                    <a:pt x="1266" y="671"/>
                  </a:lnTo>
                  <a:lnTo>
                    <a:pt x="1258" y="708"/>
                  </a:lnTo>
                  <a:lnTo>
                    <a:pt x="1244" y="727"/>
                  </a:lnTo>
                  <a:lnTo>
                    <a:pt x="1230" y="739"/>
                  </a:lnTo>
                  <a:lnTo>
                    <a:pt x="1241" y="773"/>
                  </a:lnTo>
                  <a:lnTo>
                    <a:pt x="1233" y="808"/>
                  </a:lnTo>
                  <a:lnTo>
                    <a:pt x="1218" y="829"/>
                  </a:lnTo>
                  <a:lnTo>
                    <a:pt x="1202" y="834"/>
                  </a:lnTo>
                  <a:lnTo>
                    <a:pt x="1187" y="841"/>
                  </a:lnTo>
                  <a:lnTo>
                    <a:pt x="1189" y="852"/>
                  </a:lnTo>
                  <a:lnTo>
                    <a:pt x="1196" y="863"/>
                  </a:lnTo>
                  <a:lnTo>
                    <a:pt x="1202" y="886"/>
                  </a:lnTo>
                  <a:lnTo>
                    <a:pt x="1193" y="916"/>
                  </a:lnTo>
                  <a:lnTo>
                    <a:pt x="1173" y="926"/>
                  </a:lnTo>
                  <a:lnTo>
                    <a:pt x="1140" y="937"/>
                  </a:lnTo>
                  <a:lnTo>
                    <a:pt x="1146" y="957"/>
                  </a:lnTo>
                  <a:lnTo>
                    <a:pt x="1146" y="984"/>
                  </a:lnTo>
                  <a:lnTo>
                    <a:pt x="1129" y="1009"/>
                  </a:lnTo>
                  <a:lnTo>
                    <a:pt x="1106" y="1026"/>
                  </a:lnTo>
                  <a:lnTo>
                    <a:pt x="1091" y="1029"/>
                  </a:lnTo>
                  <a:lnTo>
                    <a:pt x="1089" y="1049"/>
                  </a:lnTo>
                  <a:lnTo>
                    <a:pt x="1081" y="1067"/>
                  </a:lnTo>
                  <a:lnTo>
                    <a:pt x="1071" y="1081"/>
                  </a:lnTo>
                  <a:lnTo>
                    <a:pt x="1062" y="1091"/>
                  </a:lnTo>
                  <a:lnTo>
                    <a:pt x="1034" y="1105"/>
                  </a:lnTo>
                  <a:lnTo>
                    <a:pt x="1013" y="1105"/>
                  </a:lnTo>
                  <a:lnTo>
                    <a:pt x="999" y="1132"/>
                  </a:lnTo>
                  <a:lnTo>
                    <a:pt x="982" y="1151"/>
                  </a:lnTo>
                  <a:lnTo>
                    <a:pt x="954" y="1163"/>
                  </a:lnTo>
                  <a:lnTo>
                    <a:pt x="921" y="1173"/>
                  </a:lnTo>
                  <a:lnTo>
                    <a:pt x="896" y="1177"/>
                  </a:lnTo>
                  <a:lnTo>
                    <a:pt x="873" y="1177"/>
                  </a:lnTo>
                  <a:lnTo>
                    <a:pt x="865" y="1198"/>
                  </a:lnTo>
                  <a:lnTo>
                    <a:pt x="860" y="1215"/>
                  </a:lnTo>
                  <a:lnTo>
                    <a:pt x="837" y="1224"/>
                  </a:lnTo>
                  <a:lnTo>
                    <a:pt x="813" y="1227"/>
                  </a:lnTo>
                  <a:lnTo>
                    <a:pt x="781" y="1220"/>
                  </a:lnTo>
                  <a:lnTo>
                    <a:pt x="764" y="1239"/>
                  </a:lnTo>
                  <a:lnTo>
                    <a:pt x="746" y="1250"/>
                  </a:lnTo>
                  <a:lnTo>
                    <a:pt x="694" y="1253"/>
                  </a:lnTo>
                  <a:lnTo>
                    <a:pt x="662" y="1250"/>
                  </a:lnTo>
                  <a:lnTo>
                    <a:pt x="632" y="1235"/>
                  </a:lnTo>
                  <a:lnTo>
                    <a:pt x="618" y="1250"/>
                  </a:lnTo>
                  <a:lnTo>
                    <a:pt x="589" y="1253"/>
                  </a:lnTo>
                  <a:lnTo>
                    <a:pt x="533" y="1253"/>
                  </a:lnTo>
                  <a:lnTo>
                    <a:pt x="502" y="1244"/>
                  </a:lnTo>
                  <a:lnTo>
                    <a:pt x="484" y="1219"/>
                  </a:lnTo>
                  <a:lnTo>
                    <a:pt x="457" y="1230"/>
                  </a:lnTo>
                  <a:lnTo>
                    <a:pt x="405" y="1220"/>
                  </a:lnTo>
                  <a:lnTo>
                    <a:pt x="385" y="1204"/>
                  </a:lnTo>
                  <a:lnTo>
                    <a:pt x="378" y="1187"/>
                  </a:lnTo>
                  <a:lnTo>
                    <a:pt x="341" y="1187"/>
                  </a:lnTo>
                  <a:lnTo>
                    <a:pt x="299" y="1170"/>
                  </a:lnTo>
                  <a:lnTo>
                    <a:pt x="286" y="1155"/>
                  </a:lnTo>
                  <a:lnTo>
                    <a:pt x="271" y="1144"/>
                  </a:lnTo>
                  <a:lnTo>
                    <a:pt x="268" y="1113"/>
                  </a:lnTo>
                  <a:lnTo>
                    <a:pt x="234" y="1109"/>
                  </a:lnTo>
                  <a:lnTo>
                    <a:pt x="211" y="1100"/>
                  </a:lnTo>
                  <a:lnTo>
                    <a:pt x="190" y="1085"/>
                  </a:lnTo>
                  <a:lnTo>
                    <a:pt x="176" y="1063"/>
                  </a:lnTo>
                  <a:lnTo>
                    <a:pt x="183" y="1040"/>
                  </a:lnTo>
                  <a:lnTo>
                    <a:pt x="146" y="1029"/>
                  </a:lnTo>
                  <a:lnTo>
                    <a:pt x="129" y="1006"/>
                  </a:lnTo>
                  <a:lnTo>
                    <a:pt x="132" y="966"/>
                  </a:lnTo>
                  <a:lnTo>
                    <a:pt x="109" y="956"/>
                  </a:lnTo>
                  <a:lnTo>
                    <a:pt x="87" y="948"/>
                  </a:lnTo>
                  <a:lnTo>
                    <a:pt x="67" y="920"/>
                  </a:lnTo>
                  <a:lnTo>
                    <a:pt x="64" y="874"/>
                  </a:lnTo>
                  <a:lnTo>
                    <a:pt x="41" y="850"/>
                  </a:lnTo>
                  <a:lnTo>
                    <a:pt x="31" y="818"/>
                  </a:lnTo>
                  <a:lnTo>
                    <a:pt x="32" y="797"/>
                  </a:lnTo>
                  <a:lnTo>
                    <a:pt x="41" y="767"/>
                  </a:lnTo>
                  <a:lnTo>
                    <a:pt x="15" y="734"/>
                  </a:lnTo>
                  <a:lnTo>
                    <a:pt x="0" y="688"/>
                  </a:lnTo>
                  <a:lnTo>
                    <a:pt x="0" y="671"/>
                  </a:lnTo>
                  <a:lnTo>
                    <a:pt x="15" y="619"/>
                  </a:lnTo>
                  <a:lnTo>
                    <a:pt x="37" y="591"/>
                  </a:lnTo>
                  <a:lnTo>
                    <a:pt x="15" y="568"/>
                  </a:lnTo>
                  <a:lnTo>
                    <a:pt x="5" y="541"/>
                  </a:lnTo>
                  <a:lnTo>
                    <a:pt x="5" y="514"/>
                  </a:lnTo>
                  <a:lnTo>
                    <a:pt x="19" y="478"/>
                  </a:lnTo>
                  <a:lnTo>
                    <a:pt x="45" y="467"/>
                  </a:lnTo>
                  <a:lnTo>
                    <a:pt x="32" y="447"/>
                  </a:lnTo>
                  <a:lnTo>
                    <a:pt x="31" y="418"/>
                  </a:lnTo>
                  <a:lnTo>
                    <a:pt x="38" y="407"/>
                  </a:lnTo>
                  <a:lnTo>
                    <a:pt x="64" y="375"/>
                  </a:lnTo>
                  <a:lnTo>
                    <a:pt x="95" y="359"/>
                  </a:lnTo>
                  <a:lnTo>
                    <a:pt x="84" y="324"/>
                  </a:lnTo>
                  <a:lnTo>
                    <a:pt x="91" y="303"/>
                  </a:lnTo>
                  <a:lnTo>
                    <a:pt x="100" y="284"/>
                  </a:lnTo>
                  <a:lnTo>
                    <a:pt x="119" y="264"/>
                  </a:lnTo>
                  <a:lnTo>
                    <a:pt x="139" y="252"/>
                  </a:lnTo>
                  <a:lnTo>
                    <a:pt x="170" y="250"/>
                  </a:lnTo>
                  <a:lnTo>
                    <a:pt x="179" y="197"/>
                  </a:lnTo>
                </a:path>
              </a:pathLst>
            </a:custGeom>
            <a:noFill/>
            <a:ln w="0">
              <a:solidFill>
                <a:srgbClr val="00FF00"/>
              </a:solidFill>
              <a:prstDash val="solid"/>
              <a:round/>
              <a:headEnd/>
              <a:tailEnd/>
            </a:ln>
          </p:spPr>
          <p:txBody>
            <a:bodyPr/>
            <a:lstStyle/>
            <a:p>
              <a:endParaRPr lang="en-US"/>
            </a:p>
          </p:txBody>
        </p:sp>
        <p:sp>
          <p:nvSpPr>
            <p:cNvPr id="22600" name="Freeform 274"/>
            <p:cNvSpPr>
              <a:spLocks/>
            </p:cNvSpPr>
            <p:nvPr/>
          </p:nvSpPr>
          <p:spPr bwMode="auto">
            <a:xfrm>
              <a:off x="1267" y="283"/>
              <a:ext cx="256" cy="254"/>
            </a:xfrm>
            <a:custGeom>
              <a:avLst/>
              <a:gdLst>
                <a:gd name="T0" fmla="*/ 52 w 1023"/>
                <a:gd name="T1" fmla="*/ 9 h 1015"/>
                <a:gd name="T2" fmla="*/ 56 w 1023"/>
                <a:gd name="T3" fmla="*/ 10 h 1015"/>
                <a:gd name="T4" fmla="*/ 57 w 1023"/>
                <a:gd name="T5" fmla="*/ 14 h 1015"/>
                <a:gd name="T6" fmla="*/ 59 w 1023"/>
                <a:gd name="T7" fmla="*/ 15 h 1015"/>
                <a:gd name="T8" fmla="*/ 60 w 1023"/>
                <a:gd name="T9" fmla="*/ 19 h 1015"/>
                <a:gd name="T10" fmla="*/ 61 w 1023"/>
                <a:gd name="T11" fmla="*/ 22 h 1015"/>
                <a:gd name="T12" fmla="*/ 63 w 1023"/>
                <a:gd name="T13" fmla="*/ 24 h 1015"/>
                <a:gd name="T14" fmla="*/ 63 w 1023"/>
                <a:gd name="T15" fmla="*/ 29 h 1015"/>
                <a:gd name="T16" fmla="*/ 63 w 1023"/>
                <a:gd name="T17" fmla="*/ 33 h 1015"/>
                <a:gd name="T18" fmla="*/ 62 w 1023"/>
                <a:gd name="T19" fmla="*/ 37 h 1015"/>
                <a:gd name="T20" fmla="*/ 63 w 1023"/>
                <a:gd name="T21" fmla="*/ 41 h 1015"/>
                <a:gd name="T22" fmla="*/ 60 w 1023"/>
                <a:gd name="T23" fmla="*/ 43 h 1015"/>
                <a:gd name="T24" fmla="*/ 59 w 1023"/>
                <a:gd name="T25" fmla="*/ 47 h 1015"/>
                <a:gd name="T26" fmla="*/ 56 w 1023"/>
                <a:gd name="T27" fmla="*/ 50 h 1015"/>
                <a:gd name="T28" fmla="*/ 54 w 1023"/>
                <a:gd name="T29" fmla="*/ 55 h 1015"/>
                <a:gd name="T30" fmla="*/ 50 w 1023"/>
                <a:gd name="T31" fmla="*/ 56 h 1015"/>
                <a:gd name="T32" fmla="*/ 47 w 1023"/>
                <a:gd name="T33" fmla="*/ 58 h 1015"/>
                <a:gd name="T34" fmla="*/ 44 w 1023"/>
                <a:gd name="T35" fmla="*/ 61 h 1015"/>
                <a:gd name="T36" fmla="*/ 41 w 1023"/>
                <a:gd name="T37" fmla="*/ 61 h 1015"/>
                <a:gd name="T38" fmla="*/ 37 w 1023"/>
                <a:gd name="T39" fmla="*/ 64 h 1015"/>
                <a:gd name="T40" fmla="*/ 32 w 1023"/>
                <a:gd name="T41" fmla="*/ 63 h 1015"/>
                <a:gd name="T42" fmla="*/ 27 w 1023"/>
                <a:gd name="T43" fmla="*/ 62 h 1015"/>
                <a:gd name="T44" fmla="*/ 23 w 1023"/>
                <a:gd name="T45" fmla="*/ 61 h 1015"/>
                <a:gd name="T46" fmla="*/ 19 w 1023"/>
                <a:gd name="T47" fmla="*/ 59 h 1015"/>
                <a:gd name="T48" fmla="*/ 15 w 1023"/>
                <a:gd name="T49" fmla="*/ 57 h 1015"/>
                <a:gd name="T50" fmla="*/ 11 w 1023"/>
                <a:gd name="T51" fmla="*/ 54 h 1015"/>
                <a:gd name="T52" fmla="*/ 7 w 1023"/>
                <a:gd name="T53" fmla="*/ 50 h 1015"/>
                <a:gd name="T54" fmla="*/ 5 w 1023"/>
                <a:gd name="T55" fmla="*/ 46 h 1015"/>
                <a:gd name="T56" fmla="*/ 2 w 1023"/>
                <a:gd name="T57" fmla="*/ 43 h 1015"/>
                <a:gd name="T58" fmla="*/ 3 w 1023"/>
                <a:gd name="T59" fmla="*/ 40 h 1015"/>
                <a:gd name="T60" fmla="*/ 0 w 1023"/>
                <a:gd name="T61" fmla="*/ 36 h 1015"/>
                <a:gd name="T62" fmla="*/ 0 w 1023"/>
                <a:gd name="T63" fmla="*/ 30 h 1015"/>
                <a:gd name="T64" fmla="*/ 2 w 1023"/>
                <a:gd name="T65" fmla="*/ 24 h 1015"/>
                <a:gd name="T66" fmla="*/ 4 w 1023"/>
                <a:gd name="T67" fmla="*/ 22 h 1015"/>
                <a:gd name="T68" fmla="*/ 4 w 1023"/>
                <a:gd name="T69" fmla="*/ 18 h 1015"/>
                <a:gd name="T70" fmla="*/ 7 w 1023"/>
                <a:gd name="T71" fmla="*/ 14 h 1015"/>
                <a:gd name="T72" fmla="*/ 10 w 1023"/>
                <a:gd name="T73" fmla="*/ 12 h 1015"/>
                <a:gd name="T74" fmla="*/ 13 w 1023"/>
                <a:gd name="T75" fmla="*/ 8 h 1015"/>
                <a:gd name="T76" fmla="*/ 17 w 1023"/>
                <a:gd name="T77" fmla="*/ 7 h 1015"/>
                <a:gd name="T78" fmla="*/ 19 w 1023"/>
                <a:gd name="T79" fmla="*/ 3 h 1015"/>
                <a:gd name="T80" fmla="*/ 24 w 1023"/>
                <a:gd name="T81" fmla="*/ 3 h 1015"/>
                <a:gd name="T82" fmla="*/ 26 w 1023"/>
                <a:gd name="T83" fmla="*/ 1 h 1015"/>
                <a:gd name="T84" fmla="*/ 29 w 1023"/>
                <a:gd name="T85" fmla="*/ 2 h 1015"/>
                <a:gd name="T86" fmla="*/ 32 w 1023"/>
                <a:gd name="T87" fmla="*/ 0 h 1015"/>
                <a:gd name="T88" fmla="*/ 37 w 1023"/>
                <a:gd name="T89" fmla="*/ 2 h 1015"/>
                <a:gd name="T90" fmla="*/ 42 w 1023"/>
                <a:gd name="T91" fmla="*/ 3 h 1015"/>
                <a:gd name="T92" fmla="*/ 46 w 1023"/>
                <a:gd name="T93" fmla="*/ 5 h 1015"/>
                <a:gd name="T94" fmla="*/ 51 w 1023"/>
                <a:gd name="T95" fmla="*/ 6 h 10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23"/>
                <a:gd name="T145" fmla="*/ 0 h 1015"/>
                <a:gd name="T146" fmla="*/ 1023 w 1023"/>
                <a:gd name="T147" fmla="*/ 1015 h 101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23" h="1015">
                  <a:moveTo>
                    <a:pt x="819" y="102"/>
                  </a:moveTo>
                  <a:lnTo>
                    <a:pt x="826" y="129"/>
                  </a:lnTo>
                  <a:lnTo>
                    <a:pt x="837" y="143"/>
                  </a:lnTo>
                  <a:lnTo>
                    <a:pt x="844" y="153"/>
                  </a:lnTo>
                  <a:lnTo>
                    <a:pt x="870" y="163"/>
                  </a:lnTo>
                  <a:lnTo>
                    <a:pt x="888" y="163"/>
                  </a:lnTo>
                  <a:lnTo>
                    <a:pt x="890" y="183"/>
                  </a:lnTo>
                  <a:lnTo>
                    <a:pt x="899" y="203"/>
                  </a:lnTo>
                  <a:lnTo>
                    <a:pt x="907" y="214"/>
                  </a:lnTo>
                  <a:lnTo>
                    <a:pt x="915" y="220"/>
                  </a:lnTo>
                  <a:lnTo>
                    <a:pt x="927" y="235"/>
                  </a:lnTo>
                  <a:lnTo>
                    <a:pt x="936" y="238"/>
                  </a:lnTo>
                  <a:lnTo>
                    <a:pt x="952" y="246"/>
                  </a:lnTo>
                  <a:lnTo>
                    <a:pt x="944" y="264"/>
                  </a:lnTo>
                  <a:lnTo>
                    <a:pt x="958" y="295"/>
                  </a:lnTo>
                  <a:lnTo>
                    <a:pt x="980" y="304"/>
                  </a:lnTo>
                  <a:lnTo>
                    <a:pt x="972" y="321"/>
                  </a:lnTo>
                  <a:lnTo>
                    <a:pt x="972" y="346"/>
                  </a:lnTo>
                  <a:lnTo>
                    <a:pt x="980" y="365"/>
                  </a:lnTo>
                  <a:lnTo>
                    <a:pt x="985" y="379"/>
                  </a:lnTo>
                  <a:lnTo>
                    <a:pt x="1001" y="385"/>
                  </a:lnTo>
                  <a:lnTo>
                    <a:pt x="987" y="417"/>
                  </a:lnTo>
                  <a:lnTo>
                    <a:pt x="993" y="447"/>
                  </a:lnTo>
                  <a:lnTo>
                    <a:pt x="1003" y="463"/>
                  </a:lnTo>
                  <a:lnTo>
                    <a:pt x="1023" y="477"/>
                  </a:lnTo>
                  <a:lnTo>
                    <a:pt x="1010" y="505"/>
                  </a:lnTo>
                  <a:lnTo>
                    <a:pt x="1001" y="531"/>
                  </a:lnTo>
                  <a:lnTo>
                    <a:pt x="1007" y="554"/>
                  </a:lnTo>
                  <a:lnTo>
                    <a:pt x="1023" y="569"/>
                  </a:lnTo>
                  <a:lnTo>
                    <a:pt x="993" y="595"/>
                  </a:lnTo>
                  <a:lnTo>
                    <a:pt x="987" y="613"/>
                  </a:lnTo>
                  <a:lnTo>
                    <a:pt x="993" y="633"/>
                  </a:lnTo>
                  <a:lnTo>
                    <a:pt x="1001" y="652"/>
                  </a:lnTo>
                  <a:lnTo>
                    <a:pt x="980" y="664"/>
                  </a:lnTo>
                  <a:lnTo>
                    <a:pt x="962" y="676"/>
                  </a:lnTo>
                  <a:lnTo>
                    <a:pt x="955" y="693"/>
                  </a:lnTo>
                  <a:lnTo>
                    <a:pt x="955" y="716"/>
                  </a:lnTo>
                  <a:lnTo>
                    <a:pt x="962" y="742"/>
                  </a:lnTo>
                  <a:lnTo>
                    <a:pt x="936" y="749"/>
                  </a:lnTo>
                  <a:lnTo>
                    <a:pt x="924" y="765"/>
                  </a:lnTo>
                  <a:lnTo>
                    <a:pt x="927" y="798"/>
                  </a:lnTo>
                  <a:lnTo>
                    <a:pt x="899" y="804"/>
                  </a:lnTo>
                  <a:lnTo>
                    <a:pt x="880" y="817"/>
                  </a:lnTo>
                  <a:lnTo>
                    <a:pt x="867" y="845"/>
                  </a:lnTo>
                  <a:lnTo>
                    <a:pt x="857" y="876"/>
                  </a:lnTo>
                  <a:lnTo>
                    <a:pt x="837" y="876"/>
                  </a:lnTo>
                  <a:lnTo>
                    <a:pt x="815" y="883"/>
                  </a:lnTo>
                  <a:lnTo>
                    <a:pt x="795" y="900"/>
                  </a:lnTo>
                  <a:lnTo>
                    <a:pt x="780" y="915"/>
                  </a:lnTo>
                  <a:lnTo>
                    <a:pt x="777" y="936"/>
                  </a:lnTo>
                  <a:lnTo>
                    <a:pt x="754" y="933"/>
                  </a:lnTo>
                  <a:lnTo>
                    <a:pt x="736" y="936"/>
                  </a:lnTo>
                  <a:lnTo>
                    <a:pt x="722" y="942"/>
                  </a:lnTo>
                  <a:lnTo>
                    <a:pt x="704" y="968"/>
                  </a:lnTo>
                  <a:lnTo>
                    <a:pt x="699" y="979"/>
                  </a:lnTo>
                  <a:lnTo>
                    <a:pt x="667" y="975"/>
                  </a:lnTo>
                  <a:lnTo>
                    <a:pt x="650" y="979"/>
                  </a:lnTo>
                  <a:lnTo>
                    <a:pt x="637" y="984"/>
                  </a:lnTo>
                  <a:lnTo>
                    <a:pt x="614" y="997"/>
                  </a:lnTo>
                  <a:lnTo>
                    <a:pt x="597" y="1015"/>
                  </a:lnTo>
                  <a:lnTo>
                    <a:pt x="567" y="1005"/>
                  </a:lnTo>
                  <a:lnTo>
                    <a:pt x="535" y="1002"/>
                  </a:lnTo>
                  <a:lnTo>
                    <a:pt x="508" y="1005"/>
                  </a:lnTo>
                  <a:lnTo>
                    <a:pt x="487" y="1015"/>
                  </a:lnTo>
                  <a:lnTo>
                    <a:pt x="448" y="1002"/>
                  </a:lnTo>
                  <a:lnTo>
                    <a:pt x="433" y="992"/>
                  </a:lnTo>
                  <a:lnTo>
                    <a:pt x="406" y="984"/>
                  </a:lnTo>
                  <a:lnTo>
                    <a:pt x="377" y="1002"/>
                  </a:lnTo>
                  <a:lnTo>
                    <a:pt x="361" y="979"/>
                  </a:lnTo>
                  <a:lnTo>
                    <a:pt x="349" y="964"/>
                  </a:lnTo>
                  <a:lnTo>
                    <a:pt x="322" y="950"/>
                  </a:lnTo>
                  <a:lnTo>
                    <a:pt x="295" y="946"/>
                  </a:lnTo>
                  <a:lnTo>
                    <a:pt x="266" y="955"/>
                  </a:lnTo>
                  <a:lnTo>
                    <a:pt x="259" y="933"/>
                  </a:lnTo>
                  <a:lnTo>
                    <a:pt x="240" y="915"/>
                  </a:lnTo>
                  <a:lnTo>
                    <a:pt x="218" y="896"/>
                  </a:lnTo>
                  <a:lnTo>
                    <a:pt x="171" y="895"/>
                  </a:lnTo>
                  <a:lnTo>
                    <a:pt x="167" y="860"/>
                  </a:lnTo>
                  <a:lnTo>
                    <a:pt x="149" y="836"/>
                  </a:lnTo>
                  <a:lnTo>
                    <a:pt x="120" y="830"/>
                  </a:lnTo>
                  <a:lnTo>
                    <a:pt x="115" y="798"/>
                  </a:lnTo>
                  <a:lnTo>
                    <a:pt x="103" y="784"/>
                  </a:lnTo>
                  <a:lnTo>
                    <a:pt x="75" y="768"/>
                  </a:lnTo>
                  <a:lnTo>
                    <a:pt x="77" y="733"/>
                  </a:lnTo>
                  <a:lnTo>
                    <a:pt x="68" y="713"/>
                  </a:lnTo>
                  <a:lnTo>
                    <a:pt x="51" y="697"/>
                  </a:lnTo>
                  <a:lnTo>
                    <a:pt x="31" y="684"/>
                  </a:lnTo>
                  <a:lnTo>
                    <a:pt x="38" y="673"/>
                  </a:lnTo>
                  <a:lnTo>
                    <a:pt x="42" y="657"/>
                  </a:lnTo>
                  <a:lnTo>
                    <a:pt x="41" y="634"/>
                  </a:lnTo>
                  <a:lnTo>
                    <a:pt x="38" y="614"/>
                  </a:lnTo>
                  <a:lnTo>
                    <a:pt x="15" y="592"/>
                  </a:lnTo>
                  <a:lnTo>
                    <a:pt x="4" y="574"/>
                  </a:lnTo>
                  <a:lnTo>
                    <a:pt x="23" y="546"/>
                  </a:lnTo>
                  <a:lnTo>
                    <a:pt x="22" y="509"/>
                  </a:lnTo>
                  <a:lnTo>
                    <a:pt x="0" y="477"/>
                  </a:lnTo>
                  <a:lnTo>
                    <a:pt x="33" y="439"/>
                  </a:lnTo>
                  <a:lnTo>
                    <a:pt x="38" y="413"/>
                  </a:lnTo>
                  <a:lnTo>
                    <a:pt x="33" y="389"/>
                  </a:lnTo>
                  <a:lnTo>
                    <a:pt x="20" y="369"/>
                  </a:lnTo>
                  <a:lnTo>
                    <a:pt x="33" y="369"/>
                  </a:lnTo>
                  <a:lnTo>
                    <a:pt x="57" y="352"/>
                  </a:lnTo>
                  <a:lnTo>
                    <a:pt x="64" y="321"/>
                  </a:lnTo>
                  <a:lnTo>
                    <a:pt x="64" y="305"/>
                  </a:lnTo>
                  <a:lnTo>
                    <a:pt x="57" y="286"/>
                  </a:lnTo>
                  <a:lnTo>
                    <a:pt x="82" y="274"/>
                  </a:lnTo>
                  <a:lnTo>
                    <a:pt x="103" y="246"/>
                  </a:lnTo>
                  <a:lnTo>
                    <a:pt x="106" y="224"/>
                  </a:lnTo>
                  <a:lnTo>
                    <a:pt x="103" y="203"/>
                  </a:lnTo>
                  <a:lnTo>
                    <a:pt x="123" y="199"/>
                  </a:lnTo>
                  <a:lnTo>
                    <a:pt x="152" y="185"/>
                  </a:lnTo>
                  <a:lnTo>
                    <a:pt x="171" y="168"/>
                  </a:lnTo>
                  <a:lnTo>
                    <a:pt x="185" y="159"/>
                  </a:lnTo>
                  <a:lnTo>
                    <a:pt x="200" y="132"/>
                  </a:lnTo>
                  <a:lnTo>
                    <a:pt x="203" y="99"/>
                  </a:lnTo>
                  <a:lnTo>
                    <a:pt x="226" y="108"/>
                  </a:lnTo>
                  <a:lnTo>
                    <a:pt x="263" y="102"/>
                  </a:lnTo>
                  <a:lnTo>
                    <a:pt x="275" y="92"/>
                  </a:lnTo>
                  <a:lnTo>
                    <a:pt x="299" y="71"/>
                  </a:lnTo>
                  <a:lnTo>
                    <a:pt x="301" y="46"/>
                  </a:lnTo>
                  <a:lnTo>
                    <a:pt x="330" y="56"/>
                  </a:lnTo>
                  <a:lnTo>
                    <a:pt x="365" y="51"/>
                  </a:lnTo>
                  <a:lnTo>
                    <a:pt x="383" y="43"/>
                  </a:lnTo>
                  <a:lnTo>
                    <a:pt x="398" y="29"/>
                  </a:lnTo>
                  <a:lnTo>
                    <a:pt x="406" y="20"/>
                  </a:lnTo>
                  <a:lnTo>
                    <a:pt x="414" y="6"/>
                  </a:lnTo>
                  <a:lnTo>
                    <a:pt x="433" y="12"/>
                  </a:lnTo>
                  <a:lnTo>
                    <a:pt x="439" y="20"/>
                  </a:lnTo>
                  <a:lnTo>
                    <a:pt x="455" y="24"/>
                  </a:lnTo>
                  <a:lnTo>
                    <a:pt x="474" y="24"/>
                  </a:lnTo>
                  <a:lnTo>
                    <a:pt x="506" y="16"/>
                  </a:lnTo>
                  <a:lnTo>
                    <a:pt x="513" y="3"/>
                  </a:lnTo>
                  <a:lnTo>
                    <a:pt x="530" y="0"/>
                  </a:lnTo>
                  <a:lnTo>
                    <a:pt x="549" y="16"/>
                  </a:lnTo>
                  <a:lnTo>
                    <a:pt x="591" y="28"/>
                  </a:lnTo>
                  <a:lnTo>
                    <a:pt x="635" y="20"/>
                  </a:lnTo>
                  <a:lnTo>
                    <a:pt x="650" y="38"/>
                  </a:lnTo>
                  <a:lnTo>
                    <a:pt x="673" y="43"/>
                  </a:lnTo>
                  <a:lnTo>
                    <a:pt x="709" y="46"/>
                  </a:lnTo>
                  <a:lnTo>
                    <a:pt x="727" y="46"/>
                  </a:lnTo>
                  <a:lnTo>
                    <a:pt x="737" y="71"/>
                  </a:lnTo>
                  <a:lnTo>
                    <a:pt x="763" y="92"/>
                  </a:lnTo>
                  <a:lnTo>
                    <a:pt x="798" y="99"/>
                  </a:lnTo>
                  <a:lnTo>
                    <a:pt x="815" y="99"/>
                  </a:lnTo>
                </a:path>
              </a:pathLst>
            </a:custGeom>
            <a:noFill/>
            <a:ln w="0">
              <a:solidFill>
                <a:srgbClr val="00FF00"/>
              </a:solidFill>
              <a:prstDash val="solid"/>
              <a:round/>
              <a:headEnd/>
              <a:tailEnd/>
            </a:ln>
          </p:spPr>
          <p:txBody>
            <a:bodyPr/>
            <a:lstStyle/>
            <a:p>
              <a:endParaRPr lang="en-US"/>
            </a:p>
          </p:txBody>
        </p:sp>
        <p:sp>
          <p:nvSpPr>
            <p:cNvPr id="22601" name="Line 275"/>
            <p:cNvSpPr>
              <a:spLocks noChangeShapeType="1"/>
            </p:cNvSpPr>
            <p:nvPr/>
          </p:nvSpPr>
          <p:spPr bwMode="auto">
            <a:xfrm flipV="1">
              <a:off x="1448" y="308"/>
              <a:ext cx="19" cy="24"/>
            </a:xfrm>
            <a:prstGeom prst="line">
              <a:avLst/>
            </a:prstGeom>
            <a:noFill/>
            <a:ln w="0">
              <a:solidFill>
                <a:srgbClr val="00FF00"/>
              </a:solidFill>
              <a:round/>
              <a:headEnd/>
              <a:tailEnd/>
            </a:ln>
          </p:spPr>
          <p:txBody>
            <a:bodyPr/>
            <a:lstStyle/>
            <a:p>
              <a:endParaRPr lang="en-US"/>
            </a:p>
          </p:txBody>
        </p:sp>
        <p:sp>
          <p:nvSpPr>
            <p:cNvPr id="22602" name="Line 276"/>
            <p:cNvSpPr>
              <a:spLocks noChangeShapeType="1"/>
            </p:cNvSpPr>
            <p:nvPr/>
          </p:nvSpPr>
          <p:spPr bwMode="auto">
            <a:xfrm flipV="1">
              <a:off x="1465" y="321"/>
              <a:ext cx="12" cy="15"/>
            </a:xfrm>
            <a:prstGeom prst="line">
              <a:avLst/>
            </a:prstGeom>
            <a:noFill/>
            <a:ln w="0">
              <a:solidFill>
                <a:srgbClr val="00FF00"/>
              </a:solidFill>
              <a:round/>
              <a:headEnd/>
              <a:tailEnd/>
            </a:ln>
          </p:spPr>
          <p:txBody>
            <a:bodyPr/>
            <a:lstStyle/>
            <a:p>
              <a:endParaRPr lang="en-US"/>
            </a:p>
          </p:txBody>
        </p:sp>
        <p:sp>
          <p:nvSpPr>
            <p:cNvPr id="22603" name="Line 277"/>
            <p:cNvSpPr>
              <a:spLocks noChangeShapeType="1"/>
            </p:cNvSpPr>
            <p:nvPr/>
          </p:nvSpPr>
          <p:spPr bwMode="auto">
            <a:xfrm flipV="1">
              <a:off x="1477" y="332"/>
              <a:ext cx="13" cy="13"/>
            </a:xfrm>
            <a:prstGeom prst="line">
              <a:avLst/>
            </a:prstGeom>
            <a:noFill/>
            <a:ln w="0">
              <a:solidFill>
                <a:srgbClr val="00FF00"/>
              </a:solidFill>
              <a:round/>
              <a:headEnd/>
              <a:tailEnd/>
            </a:ln>
          </p:spPr>
          <p:txBody>
            <a:bodyPr/>
            <a:lstStyle/>
            <a:p>
              <a:endParaRPr lang="en-US"/>
            </a:p>
          </p:txBody>
        </p:sp>
        <p:sp>
          <p:nvSpPr>
            <p:cNvPr id="22604" name="Line 278"/>
            <p:cNvSpPr>
              <a:spLocks noChangeShapeType="1"/>
            </p:cNvSpPr>
            <p:nvPr/>
          </p:nvSpPr>
          <p:spPr bwMode="auto">
            <a:xfrm flipV="1">
              <a:off x="1486" y="345"/>
              <a:ext cx="15" cy="10"/>
            </a:xfrm>
            <a:prstGeom prst="line">
              <a:avLst/>
            </a:prstGeom>
            <a:noFill/>
            <a:ln w="0">
              <a:solidFill>
                <a:srgbClr val="00FF00"/>
              </a:solidFill>
              <a:round/>
              <a:headEnd/>
              <a:tailEnd/>
            </a:ln>
          </p:spPr>
          <p:txBody>
            <a:bodyPr/>
            <a:lstStyle/>
            <a:p>
              <a:endParaRPr lang="en-US"/>
            </a:p>
          </p:txBody>
        </p:sp>
        <p:sp>
          <p:nvSpPr>
            <p:cNvPr id="22605" name="Line 279"/>
            <p:cNvSpPr>
              <a:spLocks noChangeShapeType="1"/>
            </p:cNvSpPr>
            <p:nvPr/>
          </p:nvSpPr>
          <p:spPr bwMode="auto">
            <a:xfrm flipV="1">
              <a:off x="1493" y="360"/>
              <a:ext cx="17" cy="6"/>
            </a:xfrm>
            <a:prstGeom prst="line">
              <a:avLst/>
            </a:prstGeom>
            <a:noFill/>
            <a:ln w="0">
              <a:solidFill>
                <a:srgbClr val="00FF00"/>
              </a:solidFill>
              <a:round/>
              <a:headEnd/>
              <a:tailEnd/>
            </a:ln>
          </p:spPr>
          <p:txBody>
            <a:bodyPr/>
            <a:lstStyle/>
            <a:p>
              <a:endParaRPr lang="en-US"/>
            </a:p>
          </p:txBody>
        </p:sp>
        <p:sp>
          <p:nvSpPr>
            <p:cNvPr id="22606" name="Line 280"/>
            <p:cNvSpPr>
              <a:spLocks noChangeShapeType="1"/>
            </p:cNvSpPr>
            <p:nvPr/>
          </p:nvSpPr>
          <p:spPr bwMode="auto">
            <a:xfrm flipH="1">
              <a:off x="1496" y="376"/>
              <a:ext cx="16" cy="3"/>
            </a:xfrm>
            <a:prstGeom prst="line">
              <a:avLst/>
            </a:prstGeom>
            <a:noFill/>
            <a:ln w="0">
              <a:solidFill>
                <a:srgbClr val="00FF00"/>
              </a:solidFill>
              <a:round/>
              <a:headEnd/>
              <a:tailEnd/>
            </a:ln>
          </p:spPr>
          <p:txBody>
            <a:bodyPr/>
            <a:lstStyle/>
            <a:p>
              <a:endParaRPr lang="en-US"/>
            </a:p>
          </p:txBody>
        </p:sp>
        <p:sp>
          <p:nvSpPr>
            <p:cNvPr id="22607" name="Line 281"/>
            <p:cNvSpPr>
              <a:spLocks noChangeShapeType="1"/>
            </p:cNvSpPr>
            <p:nvPr/>
          </p:nvSpPr>
          <p:spPr bwMode="auto">
            <a:xfrm flipV="1">
              <a:off x="1496" y="389"/>
              <a:ext cx="18" cy="1"/>
            </a:xfrm>
            <a:prstGeom prst="line">
              <a:avLst/>
            </a:prstGeom>
            <a:noFill/>
            <a:ln w="0">
              <a:solidFill>
                <a:srgbClr val="00FF00"/>
              </a:solidFill>
              <a:round/>
              <a:headEnd/>
              <a:tailEnd/>
            </a:ln>
          </p:spPr>
          <p:txBody>
            <a:bodyPr/>
            <a:lstStyle/>
            <a:p>
              <a:endParaRPr lang="en-US"/>
            </a:p>
          </p:txBody>
        </p:sp>
        <p:sp>
          <p:nvSpPr>
            <p:cNvPr id="22608" name="Line 282"/>
            <p:cNvSpPr>
              <a:spLocks noChangeShapeType="1"/>
            </p:cNvSpPr>
            <p:nvPr/>
          </p:nvSpPr>
          <p:spPr bwMode="auto">
            <a:xfrm flipH="1">
              <a:off x="1493" y="405"/>
              <a:ext cx="29" cy="0"/>
            </a:xfrm>
            <a:prstGeom prst="line">
              <a:avLst/>
            </a:prstGeom>
            <a:noFill/>
            <a:ln w="0">
              <a:solidFill>
                <a:srgbClr val="00FF00"/>
              </a:solidFill>
              <a:round/>
              <a:headEnd/>
              <a:tailEnd/>
            </a:ln>
          </p:spPr>
          <p:txBody>
            <a:bodyPr/>
            <a:lstStyle/>
            <a:p>
              <a:endParaRPr lang="en-US"/>
            </a:p>
          </p:txBody>
        </p:sp>
        <p:sp>
          <p:nvSpPr>
            <p:cNvPr id="22609" name="Line 283"/>
            <p:cNvSpPr>
              <a:spLocks noChangeShapeType="1"/>
            </p:cNvSpPr>
            <p:nvPr/>
          </p:nvSpPr>
          <p:spPr bwMode="auto">
            <a:xfrm>
              <a:off x="1492" y="420"/>
              <a:ext cx="25" cy="0"/>
            </a:xfrm>
            <a:prstGeom prst="line">
              <a:avLst/>
            </a:prstGeom>
            <a:noFill/>
            <a:ln w="0">
              <a:solidFill>
                <a:srgbClr val="00FF00"/>
              </a:solidFill>
              <a:round/>
              <a:headEnd/>
              <a:tailEnd/>
            </a:ln>
          </p:spPr>
          <p:txBody>
            <a:bodyPr/>
            <a:lstStyle/>
            <a:p>
              <a:endParaRPr lang="en-US"/>
            </a:p>
          </p:txBody>
        </p:sp>
        <p:sp>
          <p:nvSpPr>
            <p:cNvPr id="22610" name="Line 284"/>
            <p:cNvSpPr>
              <a:spLocks noChangeShapeType="1"/>
            </p:cNvSpPr>
            <p:nvPr/>
          </p:nvSpPr>
          <p:spPr bwMode="auto">
            <a:xfrm flipH="1" flipV="1">
              <a:off x="1495" y="432"/>
              <a:ext cx="21" cy="1"/>
            </a:xfrm>
            <a:prstGeom prst="line">
              <a:avLst/>
            </a:prstGeom>
            <a:noFill/>
            <a:ln w="0">
              <a:solidFill>
                <a:srgbClr val="00FF00"/>
              </a:solidFill>
              <a:round/>
              <a:headEnd/>
              <a:tailEnd/>
            </a:ln>
          </p:spPr>
          <p:txBody>
            <a:bodyPr/>
            <a:lstStyle/>
            <a:p>
              <a:endParaRPr lang="en-US"/>
            </a:p>
          </p:txBody>
        </p:sp>
        <p:sp>
          <p:nvSpPr>
            <p:cNvPr id="22611" name="Line 285"/>
            <p:cNvSpPr>
              <a:spLocks noChangeShapeType="1"/>
            </p:cNvSpPr>
            <p:nvPr/>
          </p:nvSpPr>
          <p:spPr bwMode="auto">
            <a:xfrm>
              <a:off x="1495" y="444"/>
              <a:ext cx="13" cy="5"/>
            </a:xfrm>
            <a:prstGeom prst="line">
              <a:avLst/>
            </a:prstGeom>
            <a:noFill/>
            <a:ln w="0">
              <a:solidFill>
                <a:srgbClr val="00FF00"/>
              </a:solidFill>
              <a:round/>
              <a:headEnd/>
              <a:tailEnd/>
            </a:ln>
          </p:spPr>
          <p:txBody>
            <a:bodyPr/>
            <a:lstStyle/>
            <a:p>
              <a:endParaRPr lang="en-US"/>
            </a:p>
          </p:txBody>
        </p:sp>
        <p:sp>
          <p:nvSpPr>
            <p:cNvPr id="22612" name="Line 286"/>
            <p:cNvSpPr>
              <a:spLocks noChangeShapeType="1"/>
            </p:cNvSpPr>
            <p:nvPr/>
          </p:nvSpPr>
          <p:spPr bwMode="auto">
            <a:xfrm flipH="1" flipV="1">
              <a:off x="1489" y="459"/>
              <a:ext cx="18" cy="7"/>
            </a:xfrm>
            <a:prstGeom prst="line">
              <a:avLst/>
            </a:prstGeom>
            <a:noFill/>
            <a:ln w="0">
              <a:solidFill>
                <a:srgbClr val="00FF00"/>
              </a:solidFill>
              <a:round/>
              <a:headEnd/>
              <a:tailEnd/>
            </a:ln>
          </p:spPr>
          <p:txBody>
            <a:bodyPr/>
            <a:lstStyle/>
            <a:p>
              <a:endParaRPr lang="en-US"/>
            </a:p>
          </p:txBody>
        </p:sp>
        <p:sp>
          <p:nvSpPr>
            <p:cNvPr id="22613" name="Line 287"/>
            <p:cNvSpPr>
              <a:spLocks noChangeShapeType="1"/>
            </p:cNvSpPr>
            <p:nvPr/>
          </p:nvSpPr>
          <p:spPr bwMode="auto">
            <a:xfrm>
              <a:off x="1481" y="471"/>
              <a:ext cx="15" cy="11"/>
            </a:xfrm>
            <a:prstGeom prst="line">
              <a:avLst/>
            </a:prstGeom>
            <a:noFill/>
            <a:ln w="0">
              <a:solidFill>
                <a:srgbClr val="00FF00"/>
              </a:solidFill>
              <a:round/>
              <a:headEnd/>
              <a:tailEnd/>
            </a:ln>
          </p:spPr>
          <p:txBody>
            <a:bodyPr/>
            <a:lstStyle/>
            <a:p>
              <a:endParaRPr lang="en-US"/>
            </a:p>
          </p:txBody>
        </p:sp>
        <p:sp>
          <p:nvSpPr>
            <p:cNvPr id="22614" name="Line 288"/>
            <p:cNvSpPr>
              <a:spLocks noChangeShapeType="1"/>
            </p:cNvSpPr>
            <p:nvPr/>
          </p:nvSpPr>
          <p:spPr bwMode="auto">
            <a:xfrm flipH="1" flipV="1">
              <a:off x="1472" y="480"/>
              <a:ext cx="13" cy="13"/>
            </a:xfrm>
            <a:prstGeom prst="line">
              <a:avLst/>
            </a:prstGeom>
            <a:noFill/>
            <a:ln w="0">
              <a:solidFill>
                <a:srgbClr val="00FF00"/>
              </a:solidFill>
              <a:round/>
              <a:headEnd/>
              <a:tailEnd/>
            </a:ln>
          </p:spPr>
          <p:txBody>
            <a:bodyPr/>
            <a:lstStyle/>
            <a:p>
              <a:endParaRPr lang="en-US"/>
            </a:p>
          </p:txBody>
        </p:sp>
        <p:sp>
          <p:nvSpPr>
            <p:cNvPr id="22615" name="Line 289"/>
            <p:cNvSpPr>
              <a:spLocks noChangeShapeType="1"/>
            </p:cNvSpPr>
            <p:nvPr/>
          </p:nvSpPr>
          <p:spPr bwMode="auto">
            <a:xfrm>
              <a:off x="1460" y="484"/>
              <a:ext cx="13" cy="19"/>
            </a:xfrm>
            <a:prstGeom prst="line">
              <a:avLst/>
            </a:prstGeom>
            <a:noFill/>
            <a:ln w="0">
              <a:solidFill>
                <a:srgbClr val="00FF00"/>
              </a:solidFill>
              <a:round/>
              <a:headEnd/>
              <a:tailEnd/>
            </a:ln>
          </p:spPr>
          <p:txBody>
            <a:bodyPr/>
            <a:lstStyle/>
            <a:p>
              <a:endParaRPr lang="en-US"/>
            </a:p>
          </p:txBody>
        </p:sp>
        <p:sp>
          <p:nvSpPr>
            <p:cNvPr id="22616" name="Line 290"/>
            <p:cNvSpPr>
              <a:spLocks noChangeShapeType="1"/>
            </p:cNvSpPr>
            <p:nvPr/>
          </p:nvSpPr>
          <p:spPr bwMode="auto">
            <a:xfrm flipH="1" flipV="1">
              <a:off x="1451" y="488"/>
              <a:ext cx="12" cy="23"/>
            </a:xfrm>
            <a:prstGeom prst="line">
              <a:avLst/>
            </a:prstGeom>
            <a:noFill/>
            <a:ln w="0">
              <a:solidFill>
                <a:srgbClr val="00FF00"/>
              </a:solidFill>
              <a:round/>
              <a:headEnd/>
              <a:tailEnd/>
            </a:ln>
          </p:spPr>
          <p:txBody>
            <a:bodyPr/>
            <a:lstStyle/>
            <a:p>
              <a:endParaRPr lang="en-US"/>
            </a:p>
          </p:txBody>
        </p:sp>
        <p:sp>
          <p:nvSpPr>
            <p:cNvPr id="22617" name="Line 291"/>
            <p:cNvSpPr>
              <a:spLocks noChangeShapeType="1"/>
            </p:cNvSpPr>
            <p:nvPr/>
          </p:nvSpPr>
          <p:spPr bwMode="auto">
            <a:xfrm>
              <a:off x="1439" y="496"/>
              <a:ext cx="10" cy="23"/>
            </a:xfrm>
            <a:prstGeom prst="line">
              <a:avLst/>
            </a:prstGeom>
            <a:noFill/>
            <a:ln w="0">
              <a:solidFill>
                <a:srgbClr val="00FF00"/>
              </a:solidFill>
              <a:round/>
              <a:headEnd/>
              <a:tailEnd/>
            </a:ln>
          </p:spPr>
          <p:txBody>
            <a:bodyPr/>
            <a:lstStyle/>
            <a:p>
              <a:endParaRPr lang="en-US"/>
            </a:p>
          </p:txBody>
        </p:sp>
        <p:sp>
          <p:nvSpPr>
            <p:cNvPr id="22618" name="Line 292"/>
            <p:cNvSpPr>
              <a:spLocks noChangeShapeType="1"/>
            </p:cNvSpPr>
            <p:nvPr/>
          </p:nvSpPr>
          <p:spPr bwMode="auto">
            <a:xfrm flipH="1" flipV="1">
              <a:off x="1428" y="507"/>
              <a:ext cx="11" cy="21"/>
            </a:xfrm>
            <a:prstGeom prst="line">
              <a:avLst/>
            </a:prstGeom>
            <a:noFill/>
            <a:ln w="0">
              <a:solidFill>
                <a:srgbClr val="00FF00"/>
              </a:solidFill>
              <a:round/>
              <a:headEnd/>
              <a:tailEnd/>
            </a:ln>
          </p:spPr>
          <p:txBody>
            <a:bodyPr/>
            <a:lstStyle/>
            <a:p>
              <a:endParaRPr lang="en-US"/>
            </a:p>
          </p:txBody>
        </p:sp>
        <p:sp>
          <p:nvSpPr>
            <p:cNvPr id="22619" name="Line 293"/>
            <p:cNvSpPr>
              <a:spLocks noChangeShapeType="1"/>
            </p:cNvSpPr>
            <p:nvPr/>
          </p:nvSpPr>
          <p:spPr bwMode="auto">
            <a:xfrm>
              <a:off x="1416" y="514"/>
              <a:ext cx="6" cy="17"/>
            </a:xfrm>
            <a:prstGeom prst="line">
              <a:avLst/>
            </a:prstGeom>
            <a:noFill/>
            <a:ln w="0">
              <a:solidFill>
                <a:srgbClr val="00FF00"/>
              </a:solidFill>
              <a:round/>
              <a:headEnd/>
              <a:tailEnd/>
            </a:ln>
          </p:spPr>
          <p:txBody>
            <a:bodyPr/>
            <a:lstStyle/>
            <a:p>
              <a:endParaRPr lang="en-US"/>
            </a:p>
          </p:txBody>
        </p:sp>
        <p:sp>
          <p:nvSpPr>
            <p:cNvPr id="22620" name="Line 294"/>
            <p:cNvSpPr>
              <a:spLocks noChangeShapeType="1"/>
            </p:cNvSpPr>
            <p:nvPr/>
          </p:nvSpPr>
          <p:spPr bwMode="auto">
            <a:xfrm flipH="1" flipV="1">
              <a:off x="1401" y="517"/>
              <a:ext cx="2" cy="17"/>
            </a:xfrm>
            <a:prstGeom prst="line">
              <a:avLst/>
            </a:prstGeom>
            <a:noFill/>
            <a:ln w="0">
              <a:solidFill>
                <a:srgbClr val="00FF00"/>
              </a:solidFill>
              <a:round/>
              <a:headEnd/>
              <a:tailEnd/>
            </a:ln>
          </p:spPr>
          <p:txBody>
            <a:bodyPr/>
            <a:lstStyle/>
            <a:p>
              <a:endParaRPr lang="en-US"/>
            </a:p>
          </p:txBody>
        </p:sp>
        <p:sp>
          <p:nvSpPr>
            <p:cNvPr id="22621" name="Line 295"/>
            <p:cNvSpPr>
              <a:spLocks noChangeShapeType="1"/>
            </p:cNvSpPr>
            <p:nvPr/>
          </p:nvSpPr>
          <p:spPr bwMode="auto">
            <a:xfrm flipH="1">
              <a:off x="1381" y="517"/>
              <a:ext cx="4" cy="18"/>
            </a:xfrm>
            <a:prstGeom prst="line">
              <a:avLst/>
            </a:prstGeom>
            <a:noFill/>
            <a:ln w="0">
              <a:solidFill>
                <a:srgbClr val="00FF00"/>
              </a:solidFill>
              <a:round/>
              <a:headEnd/>
              <a:tailEnd/>
            </a:ln>
          </p:spPr>
          <p:txBody>
            <a:bodyPr/>
            <a:lstStyle/>
            <a:p>
              <a:endParaRPr lang="en-US"/>
            </a:p>
          </p:txBody>
        </p:sp>
        <p:sp>
          <p:nvSpPr>
            <p:cNvPr id="22622" name="Line 296"/>
            <p:cNvSpPr>
              <a:spLocks noChangeShapeType="1"/>
            </p:cNvSpPr>
            <p:nvPr/>
          </p:nvSpPr>
          <p:spPr bwMode="auto">
            <a:xfrm flipV="1">
              <a:off x="1367" y="514"/>
              <a:ext cx="5" cy="16"/>
            </a:xfrm>
            <a:prstGeom prst="line">
              <a:avLst/>
            </a:prstGeom>
            <a:noFill/>
            <a:ln w="0">
              <a:solidFill>
                <a:srgbClr val="00FF00"/>
              </a:solidFill>
              <a:round/>
              <a:headEnd/>
              <a:tailEnd/>
            </a:ln>
          </p:spPr>
          <p:txBody>
            <a:bodyPr/>
            <a:lstStyle/>
            <a:p>
              <a:endParaRPr lang="en-US"/>
            </a:p>
          </p:txBody>
        </p:sp>
        <p:sp>
          <p:nvSpPr>
            <p:cNvPr id="22623" name="Line 297"/>
            <p:cNvSpPr>
              <a:spLocks noChangeShapeType="1"/>
            </p:cNvSpPr>
            <p:nvPr/>
          </p:nvSpPr>
          <p:spPr bwMode="auto">
            <a:xfrm flipH="1">
              <a:off x="1353" y="508"/>
              <a:ext cx="10" cy="16"/>
            </a:xfrm>
            <a:prstGeom prst="line">
              <a:avLst/>
            </a:prstGeom>
            <a:noFill/>
            <a:ln w="0">
              <a:solidFill>
                <a:srgbClr val="00FF00"/>
              </a:solidFill>
              <a:round/>
              <a:headEnd/>
              <a:tailEnd/>
            </a:ln>
          </p:spPr>
          <p:txBody>
            <a:bodyPr/>
            <a:lstStyle/>
            <a:p>
              <a:endParaRPr lang="en-US"/>
            </a:p>
          </p:txBody>
        </p:sp>
        <p:sp>
          <p:nvSpPr>
            <p:cNvPr id="22624" name="Line 298"/>
            <p:cNvSpPr>
              <a:spLocks noChangeShapeType="1"/>
            </p:cNvSpPr>
            <p:nvPr/>
          </p:nvSpPr>
          <p:spPr bwMode="auto">
            <a:xfrm flipV="1">
              <a:off x="1339" y="503"/>
              <a:ext cx="12" cy="17"/>
            </a:xfrm>
            <a:prstGeom prst="line">
              <a:avLst/>
            </a:prstGeom>
            <a:noFill/>
            <a:ln w="0">
              <a:solidFill>
                <a:srgbClr val="00FF00"/>
              </a:solidFill>
              <a:round/>
              <a:headEnd/>
              <a:tailEnd/>
            </a:ln>
          </p:spPr>
          <p:txBody>
            <a:bodyPr/>
            <a:lstStyle/>
            <a:p>
              <a:endParaRPr lang="en-US"/>
            </a:p>
          </p:txBody>
        </p:sp>
        <p:sp>
          <p:nvSpPr>
            <p:cNvPr id="22625" name="Line 299"/>
            <p:cNvSpPr>
              <a:spLocks noChangeShapeType="1"/>
            </p:cNvSpPr>
            <p:nvPr/>
          </p:nvSpPr>
          <p:spPr bwMode="auto">
            <a:xfrm flipH="1">
              <a:off x="1328" y="493"/>
              <a:ext cx="15" cy="20"/>
            </a:xfrm>
            <a:prstGeom prst="line">
              <a:avLst/>
            </a:prstGeom>
            <a:noFill/>
            <a:ln w="0">
              <a:solidFill>
                <a:srgbClr val="00FF00"/>
              </a:solidFill>
              <a:round/>
              <a:headEnd/>
              <a:tailEnd/>
            </a:ln>
          </p:spPr>
          <p:txBody>
            <a:bodyPr/>
            <a:lstStyle/>
            <a:p>
              <a:endParaRPr lang="en-US"/>
            </a:p>
          </p:txBody>
        </p:sp>
        <p:sp>
          <p:nvSpPr>
            <p:cNvPr id="22626" name="Line 300"/>
            <p:cNvSpPr>
              <a:spLocks noChangeShapeType="1"/>
            </p:cNvSpPr>
            <p:nvPr/>
          </p:nvSpPr>
          <p:spPr bwMode="auto">
            <a:xfrm flipV="1">
              <a:off x="1313" y="484"/>
              <a:ext cx="20" cy="23"/>
            </a:xfrm>
            <a:prstGeom prst="line">
              <a:avLst/>
            </a:prstGeom>
            <a:noFill/>
            <a:ln w="0">
              <a:solidFill>
                <a:srgbClr val="00FF00"/>
              </a:solidFill>
              <a:round/>
              <a:headEnd/>
              <a:tailEnd/>
            </a:ln>
          </p:spPr>
          <p:txBody>
            <a:bodyPr/>
            <a:lstStyle/>
            <a:p>
              <a:endParaRPr lang="en-US"/>
            </a:p>
          </p:txBody>
        </p:sp>
        <p:sp>
          <p:nvSpPr>
            <p:cNvPr id="22627" name="Line 301"/>
            <p:cNvSpPr>
              <a:spLocks noChangeShapeType="1"/>
            </p:cNvSpPr>
            <p:nvPr/>
          </p:nvSpPr>
          <p:spPr bwMode="auto">
            <a:xfrm flipH="1">
              <a:off x="1306" y="482"/>
              <a:ext cx="12" cy="13"/>
            </a:xfrm>
            <a:prstGeom prst="line">
              <a:avLst/>
            </a:prstGeom>
            <a:noFill/>
            <a:ln w="0">
              <a:solidFill>
                <a:srgbClr val="00FF00"/>
              </a:solidFill>
              <a:round/>
              <a:headEnd/>
              <a:tailEnd/>
            </a:ln>
          </p:spPr>
          <p:txBody>
            <a:bodyPr/>
            <a:lstStyle/>
            <a:p>
              <a:endParaRPr lang="en-US"/>
            </a:p>
          </p:txBody>
        </p:sp>
        <p:sp>
          <p:nvSpPr>
            <p:cNvPr id="22628" name="Line 302"/>
            <p:cNvSpPr>
              <a:spLocks noChangeShapeType="1"/>
            </p:cNvSpPr>
            <p:nvPr/>
          </p:nvSpPr>
          <p:spPr bwMode="auto">
            <a:xfrm flipV="1">
              <a:off x="1297" y="475"/>
              <a:ext cx="13" cy="11"/>
            </a:xfrm>
            <a:prstGeom prst="line">
              <a:avLst/>
            </a:prstGeom>
            <a:noFill/>
            <a:ln w="0">
              <a:solidFill>
                <a:srgbClr val="00FF00"/>
              </a:solidFill>
              <a:round/>
              <a:headEnd/>
              <a:tailEnd/>
            </a:ln>
          </p:spPr>
          <p:txBody>
            <a:bodyPr/>
            <a:lstStyle/>
            <a:p>
              <a:endParaRPr lang="en-US"/>
            </a:p>
          </p:txBody>
        </p:sp>
        <p:sp>
          <p:nvSpPr>
            <p:cNvPr id="22629" name="Line 303"/>
            <p:cNvSpPr>
              <a:spLocks noChangeShapeType="1"/>
            </p:cNvSpPr>
            <p:nvPr/>
          </p:nvSpPr>
          <p:spPr bwMode="auto">
            <a:xfrm flipH="1">
              <a:off x="1287" y="467"/>
              <a:ext cx="14" cy="9"/>
            </a:xfrm>
            <a:prstGeom prst="line">
              <a:avLst/>
            </a:prstGeom>
            <a:noFill/>
            <a:ln w="0">
              <a:solidFill>
                <a:srgbClr val="00FF00"/>
              </a:solidFill>
              <a:round/>
              <a:headEnd/>
              <a:tailEnd/>
            </a:ln>
          </p:spPr>
          <p:txBody>
            <a:bodyPr/>
            <a:lstStyle/>
            <a:p>
              <a:endParaRPr lang="en-US"/>
            </a:p>
          </p:txBody>
        </p:sp>
        <p:sp>
          <p:nvSpPr>
            <p:cNvPr id="22630" name="Line 304"/>
            <p:cNvSpPr>
              <a:spLocks noChangeShapeType="1"/>
            </p:cNvSpPr>
            <p:nvPr/>
          </p:nvSpPr>
          <p:spPr bwMode="auto">
            <a:xfrm flipV="1">
              <a:off x="1283" y="456"/>
              <a:ext cx="14" cy="5"/>
            </a:xfrm>
            <a:prstGeom prst="line">
              <a:avLst/>
            </a:prstGeom>
            <a:noFill/>
            <a:ln w="0">
              <a:solidFill>
                <a:srgbClr val="00FF00"/>
              </a:solidFill>
              <a:round/>
              <a:headEnd/>
              <a:tailEnd/>
            </a:ln>
          </p:spPr>
          <p:txBody>
            <a:bodyPr/>
            <a:lstStyle/>
            <a:p>
              <a:endParaRPr lang="en-US"/>
            </a:p>
          </p:txBody>
        </p:sp>
        <p:sp>
          <p:nvSpPr>
            <p:cNvPr id="22631" name="Line 305"/>
            <p:cNvSpPr>
              <a:spLocks noChangeShapeType="1"/>
            </p:cNvSpPr>
            <p:nvPr/>
          </p:nvSpPr>
          <p:spPr bwMode="auto">
            <a:xfrm flipH="1">
              <a:off x="1278" y="444"/>
              <a:ext cx="16" cy="2"/>
            </a:xfrm>
            <a:prstGeom prst="line">
              <a:avLst/>
            </a:prstGeom>
            <a:noFill/>
            <a:ln w="0">
              <a:solidFill>
                <a:srgbClr val="00FF00"/>
              </a:solidFill>
              <a:round/>
              <a:headEnd/>
              <a:tailEnd/>
            </a:ln>
          </p:spPr>
          <p:txBody>
            <a:bodyPr/>
            <a:lstStyle/>
            <a:p>
              <a:endParaRPr lang="en-US"/>
            </a:p>
          </p:txBody>
        </p:sp>
        <p:sp>
          <p:nvSpPr>
            <p:cNvPr id="22632" name="Line 306"/>
            <p:cNvSpPr>
              <a:spLocks noChangeShapeType="1"/>
            </p:cNvSpPr>
            <p:nvPr/>
          </p:nvSpPr>
          <p:spPr bwMode="auto">
            <a:xfrm flipV="1">
              <a:off x="1272" y="431"/>
              <a:ext cx="22" cy="1"/>
            </a:xfrm>
            <a:prstGeom prst="line">
              <a:avLst/>
            </a:prstGeom>
            <a:noFill/>
            <a:ln w="0">
              <a:solidFill>
                <a:srgbClr val="00FF00"/>
              </a:solidFill>
              <a:round/>
              <a:headEnd/>
              <a:tailEnd/>
            </a:ln>
          </p:spPr>
          <p:txBody>
            <a:bodyPr/>
            <a:lstStyle/>
            <a:p>
              <a:endParaRPr lang="en-US"/>
            </a:p>
          </p:txBody>
        </p:sp>
        <p:sp>
          <p:nvSpPr>
            <p:cNvPr id="22633" name="Line 307"/>
            <p:cNvSpPr>
              <a:spLocks noChangeShapeType="1"/>
            </p:cNvSpPr>
            <p:nvPr/>
          </p:nvSpPr>
          <p:spPr bwMode="auto">
            <a:xfrm flipH="1">
              <a:off x="1272" y="416"/>
              <a:ext cx="27" cy="0"/>
            </a:xfrm>
            <a:prstGeom prst="line">
              <a:avLst/>
            </a:prstGeom>
            <a:noFill/>
            <a:ln w="0">
              <a:solidFill>
                <a:srgbClr val="00FF00"/>
              </a:solidFill>
              <a:round/>
              <a:headEnd/>
              <a:tailEnd/>
            </a:ln>
          </p:spPr>
          <p:txBody>
            <a:bodyPr/>
            <a:lstStyle/>
            <a:p>
              <a:endParaRPr lang="en-US"/>
            </a:p>
          </p:txBody>
        </p:sp>
        <p:sp>
          <p:nvSpPr>
            <p:cNvPr id="22634" name="Line 308"/>
            <p:cNvSpPr>
              <a:spLocks noChangeShapeType="1"/>
            </p:cNvSpPr>
            <p:nvPr/>
          </p:nvSpPr>
          <p:spPr bwMode="auto">
            <a:xfrm>
              <a:off x="1269" y="404"/>
              <a:ext cx="30" cy="0"/>
            </a:xfrm>
            <a:prstGeom prst="line">
              <a:avLst/>
            </a:prstGeom>
            <a:noFill/>
            <a:ln w="0">
              <a:solidFill>
                <a:srgbClr val="00FF00"/>
              </a:solidFill>
              <a:round/>
              <a:headEnd/>
              <a:tailEnd/>
            </a:ln>
          </p:spPr>
          <p:txBody>
            <a:bodyPr/>
            <a:lstStyle/>
            <a:p>
              <a:endParaRPr lang="en-US"/>
            </a:p>
          </p:txBody>
        </p:sp>
        <p:sp>
          <p:nvSpPr>
            <p:cNvPr id="22635" name="Line 309"/>
            <p:cNvSpPr>
              <a:spLocks noChangeShapeType="1"/>
            </p:cNvSpPr>
            <p:nvPr/>
          </p:nvSpPr>
          <p:spPr bwMode="auto">
            <a:xfrm flipH="1" flipV="1">
              <a:off x="1276" y="389"/>
              <a:ext cx="19" cy="1"/>
            </a:xfrm>
            <a:prstGeom prst="line">
              <a:avLst/>
            </a:prstGeom>
            <a:noFill/>
            <a:ln w="0">
              <a:solidFill>
                <a:srgbClr val="00FF00"/>
              </a:solidFill>
              <a:round/>
              <a:headEnd/>
              <a:tailEnd/>
            </a:ln>
          </p:spPr>
          <p:txBody>
            <a:bodyPr/>
            <a:lstStyle/>
            <a:p>
              <a:endParaRPr lang="en-US"/>
            </a:p>
          </p:txBody>
        </p:sp>
        <p:sp>
          <p:nvSpPr>
            <p:cNvPr id="22636" name="Line 310"/>
            <p:cNvSpPr>
              <a:spLocks noChangeShapeType="1"/>
            </p:cNvSpPr>
            <p:nvPr/>
          </p:nvSpPr>
          <p:spPr bwMode="auto">
            <a:xfrm>
              <a:off x="1280" y="373"/>
              <a:ext cx="17" cy="3"/>
            </a:xfrm>
            <a:prstGeom prst="line">
              <a:avLst/>
            </a:prstGeom>
            <a:noFill/>
            <a:ln w="0">
              <a:solidFill>
                <a:srgbClr val="00FF00"/>
              </a:solidFill>
              <a:round/>
              <a:headEnd/>
              <a:tailEnd/>
            </a:ln>
          </p:spPr>
          <p:txBody>
            <a:bodyPr/>
            <a:lstStyle/>
            <a:p>
              <a:endParaRPr lang="en-US"/>
            </a:p>
          </p:txBody>
        </p:sp>
        <p:sp>
          <p:nvSpPr>
            <p:cNvPr id="22637" name="Line 311"/>
            <p:cNvSpPr>
              <a:spLocks noChangeShapeType="1"/>
            </p:cNvSpPr>
            <p:nvPr/>
          </p:nvSpPr>
          <p:spPr bwMode="auto">
            <a:xfrm flipH="1" flipV="1">
              <a:off x="1284" y="356"/>
              <a:ext cx="17" cy="4"/>
            </a:xfrm>
            <a:prstGeom prst="line">
              <a:avLst/>
            </a:prstGeom>
            <a:noFill/>
            <a:ln w="0">
              <a:solidFill>
                <a:srgbClr val="00FF00"/>
              </a:solidFill>
              <a:round/>
              <a:headEnd/>
              <a:tailEnd/>
            </a:ln>
          </p:spPr>
          <p:txBody>
            <a:bodyPr/>
            <a:lstStyle/>
            <a:p>
              <a:endParaRPr lang="en-US"/>
            </a:p>
          </p:txBody>
        </p:sp>
        <p:sp>
          <p:nvSpPr>
            <p:cNvPr id="22638" name="Line 312"/>
            <p:cNvSpPr>
              <a:spLocks noChangeShapeType="1"/>
            </p:cNvSpPr>
            <p:nvPr/>
          </p:nvSpPr>
          <p:spPr bwMode="auto">
            <a:xfrm>
              <a:off x="1294" y="337"/>
              <a:ext cx="14" cy="11"/>
            </a:xfrm>
            <a:prstGeom prst="line">
              <a:avLst/>
            </a:prstGeom>
            <a:noFill/>
            <a:ln w="0">
              <a:solidFill>
                <a:srgbClr val="00FF00"/>
              </a:solidFill>
              <a:round/>
              <a:headEnd/>
              <a:tailEnd/>
            </a:ln>
          </p:spPr>
          <p:txBody>
            <a:bodyPr/>
            <a:lstStyle/>
            <a:p>
              <a:endParaRPr lang="en-US"/>
            </a:p>
          </p:txBody>
        </p:sp>
        <p:sp>
          <p:nvSpPr>
            <p:cNvPr id="22639" name="Line 313"/>
            <p:cNvSpPr>
              <a:spLocks noChangeShapeType="1"/>
            </p:cNvSpPr>
            <p:nvPr/>
          </p:nvSpPr>
          <p:spPr bwMode="auto">
            <a:xfrm flipH="1" flipV="1">
              <a:off x="1308" y="329"/>
              <a:ext cx="9" cy="11"/>
            </a:xfrm>
            <a:prstGeom prst="line">
              <a:avLst/>
            </a:prstGeom>
            <a:noFill/>
            <a:ln w="0">
              <a:solidFill>
                <a:srgbClr val="00FF00"/>
              </a:solidFill>
              <a:round/>
              <a:headEnd/>
              <a:tailEnd/>
            </a:ln>
          </p:spPr>
          <p:txBody>
            <a:bodyPr/>
            <a:lstStyle/>
            <a:p>
              <a:endParaRPr lang="en-US"/>
            </a:p>
          </p:txBody>
        </p:sp>
        <p:sp>
          <p:nvSpPr>
            <p:cNvPr id="22640" name="Line 314"/>
            <p:cNvSpPr>
              <a:spLocks noChangeShapeType="1"/>
            </p:cNvSpPr>
            <p:nvPr/>
          </p:nvSpPr>
          <p:spPr bwMode="auto">
            <a:xfrm>
              <a:off x="1317" y="318"/>
              <a:ext cx="12" cy="16"/>
            </a:xfrm>
            <a:prstGeom prst="line">
              <a:avLst/>
            </a:prstGeom>
            <a:noFill/>
            <a:ln w="0">
              <a:solidFill>
                <a:srgbClr val="00FF00"/>
              </a:solidFill>
              <a:round/>
              <a:headEnd/>
              <a:tailEnd/>
            </a:ln>
          </p:spPr>
          <p:txBody>
            <a:bodyPr/>
            <a:lstStyle/>
            <a:p>
              <a:endParaRPr lang="en-US"/>
            </a:p>
          </p:txBody>
        </p:sp>
        <p:sp>
          <p:nvSpPr>
            <p:cNvPr id="22641" name="Line 315"/>
            <p:cNvSpPr>
              <a:spLocks noChangeShapeType="1"/>
            </p:cNvSpPr>
            <p:nvPr/>
          </p:nvSpPr>
          <p:spPr bwMode="auto">
            <a:xfrm flipH="1" flipV="1">
              <a:off x="1328" y="309"/>
              <a:ext cx="15" cy="23"/>
            </a:xfrm>
            <a:prstGeom prst="line">
              <a:avLst/>
            </a:prstGeom>
            <a:noFill/>
            <a:ln w="0">
              <a:solidFill>
                <a:srgbClr val="00FF00"/>
              </a:solidFill>
              <a:round/>
              <a:headEnd/>
              <a:tailEnd/>
            </a:ln>
          </p:spPr>
          <p:txBody>
            <a:bodyPr/>
            <a:lstStyle/>
            <a:p>
              <a:endParaRPr lang="en-US"/>
            </a:p>
          </p:txBody>
        </p:sp>
        <p:sp>
          <p:nvSpPr>
            <p:cNvPr id="22642" name="Line 316"/>
            <p:cNvSpPr>
              <a:spLocks noChangeShapeType="1"/>
            </p:cNvSpPr>
            <p:nvPr/>
          </p:nvSpPr>
          <p:spPr bwMode="auto">
            <a:xfrm>
              <a:off x="1341" y="302"/>
              <a:ext cx="13" cy="22"/>
            </a:xfrm>
            <a:prstGeom prst="line">
              <a:avLst/>
            </a:prstGeom>
            <a:noFill/>
            <a:ln w="0">
              <a:solidFill>
                <a:srgbClr val="00FF00"/>
              </a:solidFill>
              <a:round/>
              <a:headEnd/>
              <a:tailEnd/>
            </a:ln>
          </p:spPr>
          <p:txBody>
            <a:bodyPr/>
            <a:lstStyle/>
            <a:p>
              <a:endParaRPr lang="en-US"/>
            </a:p>
          </p:txBody>
        </p:sp>
        <p:sp>
          <p:nvSpPr>
            <p:cNvPr id="22643" name="Line 317"/>
            <p:cNvSpPr>
              <a:spLocks noChangeShapeType="1"/>
            </p:cNvSpPr>
            <p:nvPr/>
          </p:nvSpPr>
          <p:spPr bwMode="auto">
            <a:xfrm flipH="1" flipV="1">
              <a:off x="1354" y="296"/>
              <a:ext cx="9" cy="19"/>
            </a:xfrm>
            <a:prstGeom prst="line">
              <a:avLst/>
            </a:prstGeom>
            <a:noFill/>
            <a:ln w="0">
              <a:solidFill>
                <a:srgbClr val="00FF00"/>
              </a:solidFill>
              <a:round/>
              <a:headEnd/>
              <a:tailEnd/>
            </a:ln>
          </p:spPr>
          <p:txBody>
            <a:bodyPr/>
            <a:lstStyle/>
            <a:p>
              <a:endParaRPr lang="en-US"/>
            </a:p>
          </p:txBody>
        </p:sp>
        <p:sp>
          <p:nvSpPr>
            <p:cNvPr id="22644" name="Line 318"/>
            <p:cNvSpPr>
              <a:spLocks noChangeShapeType="1"/>
            </p:cNvSpPr>
            <p:nvPr/>
          </p:nvSpPr>
          <p:spPr bwMode="auto">
            <a:xfrm>
              <a:off x="1368" y="288"/>
              <a:ext cx="9" cy="21"/>
            </a:xfrm>
            <a:prstGeom prst="line">
              <a:avLst/>
            </a:prstGeom>
            <a:noFill/>
            <a:ln w="0">
              <a:solidFill>
                <a:srgbClr val="00FF00"/>
              </a:solidFill>
              <a:round/>
              <a:headEnd/>
              <a:tailEnd/>
            </a:ln>
          </p:spPr>
          <p:txBody>
            <a:bodyPr/>
            <a:lstStyle/>
            <a:p>
              <a:endParaRPr lang="en-US"/>
            </a:p>
          </p:txBody>
        </p:sp>
        <p:sp>
          <p:nvSpPr>
            <p:cNvPr id="22645" name="Line 319"/>
            <p:cNvSpPr>
              <a:spLocks noChangeShapeType="1"/>
            </p:cNvSpPr>
            <p:nvPr/>
          </p:nvSpPr>
          <p:spPr bwMode="auto">
            <a:xfrm flipH="1" flipV="1">
              <a:off x="1388" y="290"/>
              <a:ext cx="1" cy="17"/>
            </a:xfrm>
            <a:prstGeom prst="line">
              <a:avLst/>
            </a:prstGeom>
            <a:noFill/>
            <a:ln w="0">
              <a:solidFill>
                <a:srgbClr val="00FF00"/>
              </a:solidFill>
              <a:round/>
              <a:headEnd/>
              <a:tailEnd/>
            </a:ln>
          </p:spPr>
          <p:txBody>
            <a:bodyPr/>
            <a:lstStyle/>
            <a:p>
              <a:endParaRPr lang="en-US"/>
            </a:p>
          </p:txBody>
        </p:sp>
        <p:sp>
          <p:nvSpPr>
            <p:cNvPr id="22646" name="Line 320"/>
            <p:cNvSpPr>
              <a:spLocks noChangeShapeType="1"/>
            </p:cNvSpPr>
            <p:nvPr/>
          </p:nvSpPr>
          <p:spPr bwMode="auto">
            <a:xfrm flipH="1">
              <a:off x="1407" y="290"/>
              <a:ext cx="2" cy="17"/>
            </a:xfrm>
            <a:prstGeom prst="line">
              <a:avLst/>
            </a:prstGeom>
            <a:noFill/>
            <a:ln w="0">
              <a:solidFill>
                <a:srgbClr val="00FF00"/>
              </a:solidFill>
              <a:round/>
              <a:headEnd/>
              <a:tailEnd/>
            </a:ln>
          </p:spPr>
          <p:txBody>
            <a:bodyPr/>
            <a:lstStyle/>
            <a:p>
              <a:endParaRPr lang="en-US"/>
            </a:p>
          </p:txBody>
        </p:sp>
        <p:sp>
          <p:nvSpPr>
            <p:cNvPr id="22647" name="Line 321"/>
            <p:cNvSpPr>
              <a:spLocks noChangeShapeType="1"/>
            </p:cNvSpPr>
            <p:nvPr/>
          </p:nvSpPr>
          <p:spPr bwMode="auto">
            <a:xfrm flipH="1">
              <a:off x="1419" y="290"/>
              <a:ext cx="9" cy="19"/>
            </a:xfrm>
            <a:prstGeom prst="line">
              <a:avLst/>
            </a:prstGeom>
            <a:noFill/>
            <a:ln w="0">
              <a:solidFill>
                <a:srgbClr val="00FF00"/>
              </a:solidFill>
              <a:round/>
              <a:headEnd/>
              <a:tailEnd/>
            </a:ln>
          </p:spPr>
          <p:txBody>
            <a:bodyPr/>
            <a:lstStyle/>
            <a:p>
              <a:endParaRPr lang="en-US"/>
            </a:p>
          </p:txBody>
        </p:sp>
        <p:sp>
          <p:nvSpPr>
            <p:cNvPr id="22648" name="Line 322"/>
            <p:cNvSpPr>
              <a:spLocks noChangeShapeType="1"/>
            </p:cNvSpPr>
            <p:nvPr/>
          </p:nvSpPr>
          <p:spPr bwMode="auto">
            <a:xfrm flipV="1">
              <a:off x="1429" y="295"/>
              <a:ext cx="10" cy="20"/>
            </a:xfrm>
            <a:prstGeom prst="line">
              <a:avLst/>
            </a:prstGeom>
            <a:noFill/>
            <a:ln w="0">
              <a:solidFill>
                <a:srgbClr val="00FF00"/>
              </a:solidFill>
              <a:round/>
              <a:headEnd/>
              <a:tailEnd/>
            </a:ln>
          </p:spPr>
          <p:txBody>
            <a:bodyPr/>
            <a:lstStyle/>
            <a:p>
              <a:endParaRPr lang="en-US"/>
            </a:p>
          </p:txBody>
        </p:sp>
        <p:sp>
          <p:nvSpPr>
            <p:cNvPr id="22649" name="Line 323"/>
            <p:cNvSpPr>
              <a:spLocks noChangeShapeType="1"/>
            </p:cNvSpPr>
            <p:nvPr/>
          </p:nvSpPr>
          <p:spPr bwMode="auto">
            <a:xfrm flipH="1">
              <a:off x="1439" y="304"/>
              <a:ext cx="15" cy="20"/>
            </a:xfrm>
            <a:prstGeom prst="line">
              <a:avLst/>
            </a:prstGeom>
            <a:noFill/>
            <a:ln w="0">
              <a:solidFill>
                <a:srgbClr val="00FF00"/>
              </a:solidFill>
              <a:round/>
              <a:headEnd/>
              <a:tailEnd/>
            </a:ln>
          </p:spPr>
          <p:txBody>
            <a:bodyPr/>
            <a:lstStyle/>
            <a:p>
              <a:endParaRPr lang="en-US"/>
            </a:p>
          </p:txBody>
        </p:sp>
        <p:sp>
          <p:nvSpPr>
            <p:cNvPr id="22650" name="Freeform 324"/>
            <p:cNvSpPr>
              <a:spLocks/>
            </p:cNvSpPr>
            <p:nvPr/>
          </p:nvSpPr>
          <p:spPr bwMode="auto">
            <a:xfrm>
              <a:off x="1380" y="397"/>
              <a:ext cx="27" cy="23"/>
            </a:xfrm>
            <a:custGeom>
              <a:avLst/>
              <a:gdLst>
                <a:gd name="T0" fmla="*/ 3 w 107"/>
                <a:gd name="T1" fmla="*/ 0 h 89"/>
                <a:gd name="T2" fmla="*/ 3 w 107"/>
                <a:gd name="T3" fmla="*/ 2 h 89"/>
                <a:gd name="T4" fmla="*/ 0 w 107"/>
                <a:gd name="T5" fmla="*/ 2 h 89"/>
                <a:gd name="T6" fmla="*/ 2 w 107"/>
                <a:gd name="T7" fmla="*/ 4 h 89"/>
                <a:gd name="T8" fmla="*/ 1 w 107"/>
                <a:gd name="T9" fmla="*/ 6 h 89"/>
                <a:gd name="T10" fmla="*/ 3 w 107"/>
                <a:gd name="T11" fmla="*/ 5 h 89"/>
                <a:gd name="T12" fmla="*/ 6 w 107"/>
                <a:gd name="T13" fmla="*/ 6 h 89"/>
                <a:gd name="T14" fmla="*/ 5 w 107"/>
                <a:gd name="T15" fmla="*/ 3 h 89"/>
                <a:gd name="T16" fmla="*/ 7 w 107"/>
                <a:gd name="T17" fmla="*/ 2 h 89"/>
                <a:gd name="T18" fmla="*/ 4 w 107"/>
                <a:gd name="T19" fmla="*/ 2 h 89"/>
                <a:gd name="T20" fmla="*/ 3 w 107"/>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89"/>
                <a:gd name="T35" fmla="*/ 107 w 107"/>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89">
                  <a:moveTo>
                    <a:pt x="51" y="0"/>
                  </a:moveTo>
                  <a:lnTo>
                    <a:pt x="38" y="34"/>
                  </a:lnTo>
                  <a:lnTo>
                    <a:pt x="0" y="34"/>
                  </a:lnTo>
                  <a:lnTo>
                    <a:pt x="33" y="56"/>
                  </a:lnTo>
                  <a:lnTo>
                    <a:pt x="16" y="89"/>
                  </a:lnTo>
                  <a:lnTo>
                    <a:pt x="51" y="70"/>
                  </a:lnTo>
                  <a:lnTo>
                    <a:pt x="90" y="89"/>
                  </a:lnTo>
                  <a:lnTo>
                    <a:pt x="74" y="52"/>
                  </a:lnTo>
                  <a:lnTo>
                    <a:pt x="107" y="34"/>
                  </a:lnTo>
                  <a:lnTo>
                    <a:pt x="65" y="34"/>
                  </a:lnTo>
                  <a:lnTo>
                    <a:pt x="51" y="0"/>
                  </a:lnTo>
                  <a:close/>
                </a:path>
              </a:pathLst>
            </a:custGeom>
            <a:solidFill>
              <a:srgbClr val="0080FF"/>
            </a:solidFill>
            <a:ln w="0">
              <a:solidFill>
                <a:srgbClr val="00FF00"/>
              </a:solidFill>
              <a:prstDash val="solid"/>
              <a:round/>
              <a:headEnd/>
              <a:tailEnd/>
            </a:ln>
          </p:spPr>
          <p:txBody>
            <a:bodyPr/>
            <a:lstStyle/>
            <a:p>
              <a:endParaRPr lang="en-US"/>
            </a:p>
          </p:txBody>
        </p:sp>
        <p:sp>
          <p:nvSpPr>
            <p:cNvPr id="22651" name="Freeform 325"/>
            <p:cNvSpPr>
              <a:spLocks/>
            </p:cNvSpPr>
            <p:nvPr/>
          </p:nvSpPr>
          <p:spPr bwMode="auto">
            <a:xfrm>
              <a:off x="1346" y="397"/>
              <a:ext cx="26" cy="23"/>
            </a:xfrm>
            <a:custGeom>
              <a:avLst/>
              <a:gdLst>
                <a:gd name="T0" fmla="*/ 3 w 105"/>
                <a:gd name="T1" fmla="*/ 0 h 89"/>
                <a:gd name="T2" fmla="*/ 2 w 105"/>
                <a:gd name="T3" fmla="*/ 2 h 89"/>
                <a:gd name="T4" fmla="*/ 0 w 105"/>
                <a:gd name="T5" fmla="*/ 2 h 89"/>
                <a:gd name="T6" fmla="*/ 2 w 105"/>
                <a:gd name="T7" fmla="*/ 4 h 89"/>
                <a:gd name="T8" fmla="*/ 1 w 105"/>
                <a:gd name="T9" fmla="*/ 6 h 89"/>
                <a:gd name="T10" fmla="*/ 3 w 105"/>
                <a:gd name="T11" fmla="*/ 5 h 89"/>
                <a:gd name="T12" fmla="*/ 5 w 105"/>
                <a:gd name="T13" fmla="*/ 6 h 89"/>
                <a:gd name="T14" fmla="*/ 4 w 105"/>
                <a:gd name="T15" fmla="*/ 3 h 89"/>
                <a:gd name="T16" fmla="*/ 6 w 105"/>
                <a:gd name="T17" fmla="*/ 2 h 89"/>
                <a:gd name="T18" fmla="*/ 4 w 105"/>
                <a:gd name="T19" fmla="*/ 2 h 89"/>
                <a:gd name="T20" fmla="*/ 3 w 105"/>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89"/>
                <a:gd name="T35" fmla="*/ 105 w 105"/>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89">
                  <a:moveTo>
                    <a:pt x="52" y="0"/>
                  </a:moveTo>
                  <a:lnTo>
                    <a:pt x="41" y="34"/>
                  </a:lnTo>
                  <a:lnTo>
                    <a:pt x="0" y="34"/>
                  </a:lnTo>
                  <a:lnTo>
                    <a:pt x="32" y="56"/>
                  </a:lnTo>
                  <a:lnTo>
                    <a:pt x="15" y="89"/>
                  </a:lnTo>
                  <a:lnTo>
                    <a:pt x="52" y="70"/>
                  </a:lnTo>
                  <a:lnTo>
                    <a:pt x="89" y="89"/>
                  </a:lnTo>
                  <a:lnTo>
                    <a:pt x="74" y="52"/>
                  </a:lnTo>
                  <a:lnTo>
                    <a:pt x="105" y="34"/>
                  </a:lnTo>
                  <a:lnTo>
                    <a:pt x="65" y="34"/>
                  </a:lnTo>
                  <a:lnTo>
                    <a:pt x="52" y="0"/>
                  </a:lnTo>
                  <a:close/>
                </a:path>
              </a:pathLst>
            </a:custGeom>
            <a:solidFill>
              <a:srgbClr val="0080FF"/>
            </a:solidFill>
            <a:ln w="0">
              <a:solidFill>
                <a:srgbClr val="00FF00"/>
              </a:solidFill>
              <a:prstDash val="solid"/>
              <a:round/>
              <a:headEnd/>
              <a:tailEnd/>
            </a:ln>
          </p:spPr>
          <p:txBody>
            <a:bodyPr/>
            <a:lstStyle/>
            <a:p>
              <a:endParaRPr lang="en-US"/>
            </a:p>
          </p:txBody>
        </p:sp>
        <p:sp>
          <p:nvSpPr>
            <p:cNvPr id="22652" name="Freeform 326"/>
            <p:cNvSpPr>
              <a:spLocks/>
            </p:cNvSpPr>
            <p:nvPr/>
          </p:nvSpPr>
          <p:spPr bwMode="auto">
            <a:xfrm>
              <a:off x="1416" y="396"/>
              <a:ext cx="26" cy="23"/>
            </a:xfrm>
            <a:custGeom>
              <a:avLst/>
              <a:gdLst>
                <a:gd name="T0" fmla="*/ 3 w 103"/>
                <a:gd name="T1" fmla="*/ 0 h 89"/>
                <a:gd name="T2" fmla="*/ 2 w 103"/>
                <a:gd name="T3" fmla="*/ 2 h 89"/>
                <a:gd name="T4" fmla="*/ 0 w 103"/>
                <a:gd name="T5" fmla="*/ 2 h 89"/>
                <a:gd name="T6" fmla="*/ 2 w 103"/>
                <a:gd name="T7" fmla="*/ 4 h 89"/>
                <a:gd name="T8" fmla="*/ 1 w 103"/>
                <a:gd name="T9" fmla="*/ 6 h 89"/>
                <a:gd name="T10" fmla="*/ 3 w 103"/>
                <a:gd name="T11" fmla="*/ 5 h 89"/>
                <a:gd name="T12" fmla="*/ 6 w 103"/>
                <a:gd name="T13" fmla="*/ 6 h 89"/>
                <a:gd name="T14" fmla="*/ 5 w 103"/>
                <a:gd name="T15" fmla="*/ 3 h 89"/>
                <a:gd name="T16" fmla="*/ 7 w 103"/>
                <a:gd name="T17" fmla="*/ 2 h 89"/>
                <a:gd name="T18" fmla="*/ 4 w 103"/>
                <a:gd name="T19" fmla="*/ 2 h 89"/>
                <a:gd name="T20" fmla="*/ 3 w 103"/>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89"/>
                <a:gd name="T35" fmla="*/ 103 w 103"/>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89">
                  <a:moveTo>
                    <a:pt x="51" y="0"/>
                  </a:moveTo>
                  <a:lnTo>
                    <a:pt x="37" y="32"/>
                  </a:lnTo>
                  <a:lnTo>
                    <a:pt x="0" y="32"/>
                  </a:lnTo>
                  <a:lnTo>
                    <a:pt x="30" y="54"/>
                  </a:lnTo>
                  <a:lnTo>
                    <a:pt x="16" y="89"/>
                  </a:lnTo>
                  <a:lnTo>
                    <a:pt x="51" y="69"/>
                  </a:lnTo>
                  <a:lnTo>
                    <a:pt x="88" y="89"/>
                  </a:lnTo>
                  <a:lnTo>
                    <a:pt x="71" y="52"/>
                  </a:lnTo>
                  <a:lnTo>
                    <a:pt x="103" y="32"/>
                  </a:lnTo>
                  <a:lnTo>
                    <a:pt x="61" y="32"/>
                  </a:lnTo>
                  <a:lnTo>
                    <a:pt x="51" y="0"/>
                  </a:lnTo>
                  <a:close/>
                </a:path>
              </a:pathLst>
            </a:custGeom>
            <a:solidFill>
              <a:srgbClr val="0080FF"/>
            </a:solidFill>
            <a:ln w="0">
              <a:solidFill>
                <a:srgbClr val="00FF00"/>
              </a:solidFill>
              <a:prstDash val="solid"/>
              <a:round/>
              <a:headEnd/>
              <a:tailEnd/>
            </a:ln>
          </p:spPr>
          <p:txBody>
            <a:bodyPr/>
            <a:lstStyle/>
            <a:p>
              <a:endParaRPr lang="en-US"/>
            </a:p>
          </p:txBody>
        </p:sp>
        <p:sp>
          <p:nvSpPr>
            <p:cNvPr id="22653" name="Freeform 327"/>
            <p:cNvSpPr>
              <a:spLocks/>
            </p:cNvSpPr>
            <p:nvPr/>
          </p:nvSpPr>
          <p:spPr bwMode="auto">
            <a:xfrm>
              <a:off x="1380" y="330"/>
              <a:ext cx="27" cy="22"/>
            </a:xfrm>
            <a:custGeom>
              <a:avLst/>
              <a:gdLst>
                <a:gd name="T0" fmla="*/ 3 w 107"/>
                <a:gd name="T1" fmla="*/ 0 h 89"/>
                <a:gd name="T2" fmla="*/ 3 w 107"/>
                <a:gd name="T3" fmla="*/ 2 h 89"/>
                <a:gd name="T4" fmla="*/ 0 w 107"/>
                <a:gd name="T5" fmla="*/ 2 h 89"/>
                <a:gd name="T6" fmla="*/ 2 w 107"/>
                <a:gd name="T7" fmla="*/ 3 h 89"/>
                <a:gd name="T8" fmla="*/ 1 w 107"/>
                <a:gd name="T9" fmla="*/ 5 h 89"/>
                <a:gd name="T10" fmla="*/ 3 w 107"/>
                <a:gd name="T11" fmla="*/ 4 h 89"/>
                <a:gd name="T12" fmla="*/ 6 w 107"/>
                <a:gd name="T13" fmla="*/ 5 h 89"/>
                <a:gd name="T14" fmla="*/ 5 w 107"/>
                <a:gd name="T15" fmla="*/ 3 h 89"/>
                <a:gd name="T16" fmla="*/ 7 w 107"/>
                <a:gd name="T17" fmla="*/ 2 h 89"/>
                <a:gd name="T18" fmla="*/ 4 w 107"/>
                <a:gd name="T19" fmla="*/ 2 h 89"/>
                <a:gd name="T20" fmla="*/ 3 w 107"/>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89"/>
                <a:gd name="T35" fmla="*/ 107 w 107"/>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89">
                  <a:moveTo>
                    <a:pt x="51" y="0"/>
                  </a:moveTo>
                  <a:lnTo>
                    <a:pt x="38" y="33"/>
                  </a:lnTo>
                  <a:lnTo>
                    <a:pt x="0" y="33"/>
                  </a:lnTo>
                  <a:lnTo>
                    <a:pt x="33" y="56"/>
                  </a:lnTo>
                  <a:lnTo>
                    <a:pt x="16" y="89"/>
                  </a:lnTo>
                  <a:lnTo>
                    <a:pt x="51" y="70"/>
                  </a:lnTo>
                  <a:lnTo>
                    <a:pt x="90" y="89"/>
                  </a:lnTo>
                  <a:lnTo>
                    <a:pt x="74" y="52"/>
                  </a:lnTo>
                  <a:lnTo>
                    <a:pt x="107" y="33"/>
                  </a:lnTo>
                  <a:lnTo>
                    <a:pt x="65" y="33"/>
                  </a:lnTo>
                  <a:lnTo>
                    <a:pt x="51" y="0"/>
                  </a:lnTo>
                  <a:close/>
                </a:path>
              </a:pathLst>
            </a:custGeom>
            <a:solidFill>
              <a:srgbClr val="0080FF"/>
            </a:solidFill>
            <a:ln w="0">
              <a:solidFill>
                <a:srgbClr val="00FF00"/>
              </a:solidFill>
              <a:prstDash val="solid"/>
              <a:round/>
              <a:headEnd/>
              <a:tailEnd/>
            </a:ln>
          </p:spPr>
          <p:txBody>
            <a:bodyPr/>
            <a:lstStyle/>
            <a:p>
              <a:endParaRPr lang="en-US"/>
            </a:p>
          </p:txBody>
        </p:sp>
        <p:sp>
          <p:nvSpPr>
            <p:cNvPr id="22654" name="Freeform 328"/>
            <p:cNvSpPr>
              <a:spLocks/>
            </p:cNvSpPr>
            <p:nvPr/>
          </p:nvSpPr>
          <p:spPr bwMode="auto">
            <a:xfrm>
              <a:off x="1380" y="465"/>
              <a:ext cx="27" cy="22"/>
            </a:xfrm>
            <a:custGeom>
              <a:avLst/>
              <a:gdLst>
                <a:gd name="T0" fmla="*/ 3 w 107"/>
                <a:gd name="T1" fmla="*/ 0 h 89"/>
                <a:gd name="T2" fmla="*/ 3 w 107"/>
                <a:gd name="T3" fmla="*/ 2 h 89"/>
                <a:gd name="T4" fmla="*/ 0 w 107"/>
                <a:gd name="T5" fmla="*/ 2 h 89"/>
                <a:gd name="T6" fmla="*/ 2 w 107"/>
                <a:gd name="T7" fmla="*/ 3 h 89"/>
                <a:gd name="T8" fmla="*/ 1 w 107"/>
                <a:gd name="T9" fmla="*/ 5 h 89"/>
                <a:gd name="T10" fmla="*/ 3 w 107"/>
                <a:gd name="T11" fmla="*/ 4 h 89"/>
                <a:gd name="T12" fmla="*/ 6 w 107"/>
                <a:gd name="T13" fmla="*/ 5 h 89"/>
                <a:gd name="T14" fmla="*/ 5 w 107"/>
                <a:gd name="T15" fmla="*/ 3 h 89"/>
                <a:gd name="T16" fmla="*/ 7 w 107"/>
                <a:gd name="T17" fmla="*/ 2 h 89"/>
                <a:gd name="T18" fmla="*/ 4 w 107"/>
                <a:gd name="T19" fmla="*/ 2 h 89"/>
                <a:gd name="T20" fmla="*/ 3 w 107"/>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7"/>
                <a:gd name="T34" fmla="*/ 0 h 89"/>
                <a:gd name="T35" fmla="*/ 107 w 107"/>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7" h="89">
                  <a:moveTo>
                    <a:pt x="51" y="0"/>
                  </a:moveTo>
                  <a:lnTo>
                    <a:pt x="38" y="33"/>
                  </a:lnTo>
                  <a:lnTo>
                    <a:pt x="0" y="33"/>
                  </a:lnTo>
                  <a:lnTo>
                    <a:pt x="33" y="56"/>
                  </a:lnTo>
                  <a:lnTo>
                    <a:pt x="16" y="89"/>
                  </a:lnTo>
                  <a:lnTo>
                    <a:pt x="51" y="70"/>
                  </a:lnTo>
                  <a:lnTo>
                    <a:pt x="90" y="89"/>
                  </a:lnTo>
                  <a:lnTo>
                    <a:pt x="74" y="54"/>
                  </a:lnTo>
                  <a:lnTo>
                    <a:pt x="107" y="33"/>
                  </a:lnTo>
                  <a:lnTo>
                    <a:pt x="65" y="33"/>
                  </a:lnTo>
                  <a:lnTo>
                    <a:pt x="51" y="0"/>
                  </a:lnTo>
                  <a:close/>
                </a:path>
              </a:pathLst>
            </a:custGeom>
            <a:solidFill>
              <a:srgbClr val="0080FF"/>
            </a:solidFill>
            <a:ln w="0">
              <a:solidFill>
                <a:srgbClr val="00FF00"/>
              </a:solidFill>
              <a:prstDash val="solid"/>
              <a:round/>
              <a:headEnd/>
              <a:tailEnd/>
            </a:ln>
          </p:spPr>
          <p:txBody>
            <a:bodyPr/>
            <a:lstStyle/>
            <a:p>
              <a:endParaRPr lang="en-US"/>
            </a:p>
          </p:txBody>
        </p:sp>
        <p:sp>
          <p:nvSpPr>
            <p:cNvPr id="22655" name="Freeform 329"/>
            <p:cNvSpPr>
              <a:spLocks/>
            </p:cNvSpPr>
            <p:nvPr/>
          </p:nvSpPr>
          <p:spPr bwMode="auto">
            <a:xfrm>
              <a:off x="1365" y="433"/>
              <a:ext cx="26" cy="22"/>
            </a:xfrm>
            <a:custGeom>
              <a:avLst/>
              <a:gdLst>
                <a:gd name="T0" fmla="*/ 3 w 105"/>
                <a:gd name="T1" fmla="*/ 0 h 89"/>
                <a:gd name="T2" fmla="*/ 2 w 105"/>
                <a:gd name="T3" fmla="*/ 2 h 89"/>
                <a:gd name="T4" fmla="*/ 0 w 105"/>
                <a:gd name="T5" fmla="*/ 2 h 89"/>
                <a:gd name="T6" fmla="*/ 2 w 105"/>
                <a:gd name="T7" fmla="*/ 3 h 89"/>
                <a:gd name="T8" fmla="*/ 1 w 105"/>
                <a:gd name="T9" fmla="*/ 5 h 89"/>
                <a:gd name="T10" fmla="*/ 3 w 105"/>
                <a:gd name="T11" fmla="*/ 4 h 89"/>
                <a:gd name="T12" fmla="*/ 5 w 105"/>
                <a:gd name="T13" fmla="*/ 5 h 89"/>
                <a:gd name="T14" fmla="*/ 4 w 105"/>
                <a:gd name="T15" fmla="*/ 3 h 89"/>
                <a:gd name="T16" fmla="*/ 6 w 105"/>
                <a:gd name="T17" fmla="*/ 2 h 89"/>
                <a:gd name="T18" fmla="*/ 4 w 105"/>
                <a:gd name="T19" fmla="*/ 2 h 89"/>
                <a:gd name="T20" fmla="*/ 3 w 105"/>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89"/>
                <a:gd name="T35" fmla="*/ 105 w 105"/>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89">
                  <a:moveTo>
                    <a:pt x="52" y="0"/>
                  </a:moveTo>
                  <a:lnTo>
                    <a:pt x="38" y="31"/>
                  </a:lnTo>
                  <a:lnTo>
                    <a:pt x="0" y="31"/>
                  </a:lnTo>
                  <a:lnTo>
                    <a:pt x="32" y="54"/>
                  </a:lnTo>
                  <a:lnTo>
                    <a:pt x="14" y="89"/>
                  </a:lnTo>
                  <a:lnTo>
                    <a:pt x="52" y="66"/>
                  </a:lnTo>
                  <a:lnTo>
                    <a:pt x="88" y="89"/>
                  </a:lnTo>
                  <a:lnTo>
                    <a:pt x="73" y="52"/>
                  </a:lnTo>
                  <a:lnTo>
                    <a:pt x="105" y="31"/>
                  </a:lnTo>
                  <a:lnTo>
                    <a:pt x="63" y="31"/>
                  </a:lnTo>
                  <a:lnTo>
                    <a:pt x="52" y="0"/>
                  </a:lnTo>
                  <a:close/>
                </a:path>
              </a:pathLst>
            </a:custGeom>
            <a:solidFill>
              <a:srgbClr val="0080FF"/>
            </a:solidFill>
            <a:ln w="0">
              <a:solidFill>
                <a:srgbClr val="00FF00"/>
              </a:solidFill>
              <a:prstDash val="solid"/>
              <a:round/>
              <a:headEnd/>
              <a:tailEnd/>
            </a:ln>
          </p:spPr>
          <p:txBody>
            <a:bodyPr/>
            <a:lstStyle/>
            <a:p>
              <a:endParaRPr lang="en-US"/>
            </a:p>
          </p:txBody>
        </p:sp>
        <p:sp>
          <p:nvSpPr>
            <p:cNvPr id="22656" name="Freeform 330"/>
            <p:cNvSpPr>
              <a:spLocks/>
            </p:cNvSpPr>
            <p:nvPr/>
          </p:nvSpPr>
          <p:spPr bwMode="auto">
            <a:xfrm>
              <a:off x="1401" y="433"/>
              <a:ext cx="27" cy="22"/>
            </a:xfrm>
            <a:custGeom>
              <a:avLst/>
              <a:gdLst>
                <a:gd name="T0" fmla="*/ 3 w 109"/>
                <a:gd name="T1" fmla="*/ 0 h 89"/>
                <a:gd name="T2" fmla="*/ 2 w 109"/>
                <a:gd name="T3" fmla="*/ 2 h 89"/>
                <a:gd name="T4" fmla="*/ 0 w 109"/>
                <a:gd name="T5" fmla="*/ 2 h 89"/>
                <a:gd name="T6" fmla="*/ 2 w 109"/>
                <a:gd name="T7" fmla="*/ 3 h 89"/>
                <a:gd name="T8" fmla="*/ 1 w 109"/>
                <a:gd name="T9" fmla="*/ 5 h 89"/>
                <a:gd name="T10" fmla="*/ 3 w 109"/>
                <a:gd name="T11" fmla="*/ 4 h 89"/>
                <a:gd name="T12" fmla="*/ 6 w 109"/>
                <a:gd name="T13" fmla="*/ 5 h 89"/>
                <a:gd name="T14" fmla="*/ 5 w 109"/>
                <a:gd name="T15" fmla="*/ 3 h 89"/>
                <a:gd name="T16" fmla="*/ 7 w 109"/>
                <a:gd name="T17" fmla="*/ 2 h 89"/>
                <a:gd name="T18" fmla="*/ 4 w 109"/>
                <a:gd name="T19" fmla="*/ 2 h 89"/>
                <a:gd name="T20" fmla="*/ 3 w 109"/>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89"/>
                <a:gd name="T35" fmla="*/ 109 w 109"/>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89">
                  <a:moveTo>
                    <a:pt x="55" y="0"/>
                  </a:moveTo>
                  <a:lnTo>
                    <a:pt x="42" y="31"/>
                  </a:lnTo>
                  <a:lnTo>
                    <a:pt x="0" y="31"/>
                  </a:lnTo>
                  <a:lnTo>
                    <a:pt x="33" y="54"/>
                  </a:lnTo>
                  <a:lnTo>
                    <a:pt x="18" y="89"/>
                  </a:lnTo>
                  <a:lnTo>
                    <a:pt x="55" y="66"/>
                  </a:lnTo>
                  <a:lnTo>
                    <a:pt x="93" y="89"/>
                  </a:lnTo>
                  <a:lnTo>
                    <a:pt x="77" y="52"/>
                  </a:lnTo>
                  <a:lnTo>
                    <a:pt x="109" y="31"/>
                  </a:lnTo>
                  <a:lnTo>
                    <a:pt x="67" y="31"/>
                  </a:lnTo>
                  <a:lnTo>
                    <a:pt x="55" y="0"/>
                  </a:lnTo>
                  <a:close/>
                </a:path>
              </a:pathLst>
            </a:custGeom>
            <a:solidFill>
              <a:srgbClr val="0080FF"/>
            </a:solidFill>
            <a:ln w="0">
              <a:solidFill>
                <a:srgbClr val="00FF00"/>
              </a:solidFill>
              <a:prstDash val="solid"/>
              <a:round/>
              <a:headEnd/>
              <a:tailEnd/>
            </a:ln>
          </p:spPr>
          <p:txBody>
            <a:bodyPr/>
            <a:lstStyle/>
            <a:p>
              <a:endParaRPr lang="en-US"/>
            </a:p>
          </p:txBody>
        </p:sp>
        <p:sp>
          <p:nvSpPr>
            <p:cNvPr id="22657" name="Freeform 331"/>
            <p:cNvSpPr>
              <a:spLocks/>
            </p:cNvSpPr>
            <p:nvPr/>
          </p:nvSpPr>
          <p:spPr bwMode="auto">
            <a:xfrm>
              <a:off x="1401" y="360"/>
              <a:ext cx="27" cy="23"/>
            </a:xfrm>
            <a:custGeom>
              <a:avLst/>
              <a:gdLst>
                <a:gd name="T0" fmla="*/ 3 w 109"/>
                <a:gd name="T1" fmla="*/ 0 h 91"/>
                <a:gd name="T2" fmla="*/ 2 w 109"/>
                <a:gd name="T3" fmla="*/ 2 h 91"/>
                <a:gd name="T4" fmla="*/ 0 w 109"/>
                <a:gd name="T5" fmla="*/ 2 h 91"/>
                <a:gd name="T6" fmla="*/ 2 w 109"/>
                <a:gd name="T7" fmla="*/ 4 h 91"/>
                <a:gd name="T8" fmla="*/ 1 w 109"/>
                <a:gd name="T9" fmla="*/ 6 h 91"/>
                <a:gd name="T10" fmla="*/ 3 w 109"/>
                <a:gd name="T11" fmla="*/ 4 h 91"/>
                <a:gd name="T12" fmla="*/ 6 w 109"/>
                <a:gd name="T13" fmla="*/ 6 h 91"/>
                <a:gd name="T14" fmla="*/ 5 w 109"/>
                <a:gd name="T15" fmla="*/ 4 h 91"/>
                <a:gd name="T16" fmla="*/ 7 w 109"/>
                <a:gd name="T17" fmla="*/ 2 h 91"/>
                <a:gd name="T18" fmla="*/ 4 w 109"/>
                <a:gd name="T19" fmla="*/ 2 h 91"/>
                <a:gd name="T20" fmla="*/ 3 w 109"/>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9"/>
                <a:gd name="T34" fmla="*/ 0 h 91"/>
                <a:gd name="T35" fmla="*/ 109 w 109"/>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9" h="91">
                  <a:moveTo>
                    <a:pt x="55" y="0"/>
                  </a:moveTo>
                  <a:lnTo>
                    <a:pt x="42" y="33"/>
                  </a:lnTo>
                  <a:lnTo>
                    <a:pt x="0" y="33"/>
                  </a:lnTo>
                  <a:lnTo>
                    <a:pt x="33" y="55"/>
                  </a:lnTo>
                  <a:lnTo>
                    <a:pt x="18" y="91"/>
                  </a:lnTo>
                  <a:lnTo>
                    <a:pt x="55" y="69"/>
                  </a:lnTo>
                  <a:lnTo>
                    <a:pt x="93" y="91"/>
                  </a:lnTo>
                  <a:lnTo>
                    <a:pt x="77" y="55"/>
                  </a:lnTo>
                  <a:lnTo>
                    <a:pt x="109" y="33"/>
                  </a:lnTo>
                  <a:lnTo>
                    <a:pt x="67" y="33"/>
                  </a:lnTo>
                  <a:lnTo>
                    <a:pt x="55" y="0"/>
                  </a:lnTo>
                  <a:close/>
                </a:path>
              </a:pathLst>
            </a:custGeom>
            <a:solidFill>
              <a:srgbClr val="0080FF"/>
            </a:solidFill>
            <a:ln w="0">
              <a:solidFill>
                <a:srgbClr val="00FF00"/>
              </a:solidFill>
              <a:prstDash val="solid"/>
              <a:round/>
              <a:headEnd/>
              <a:tailEnd/>
            </a:ln>
          </p:spPr>
          <p:txBody>
            <a:bodyPr/>
            <a:lstStyle/>
            <a:p>
              <a:endParaRPr lang="en-US"/>
            </a:p>
          </p:txBody>
        </p:sp>
        <p:sp>
          <p:nvSpPr>
            <p:cNvPr id="22658" name="Freeform 332"/>
            <p:cNvSpPr>
              <a:spLocks/>
            </p:cNvSpPr>
            <p:nvPr/>
          </p:nvSpPr>
          <p:spPr bwMode="auto">
            <a:xfrm>
              <a:off x="1365" y="360"/>
              <a:ext cx="26" cy="23"/>
            </a:xfrm>
            <a:custGeom>
              <a:avLst/>
              <a:gdLst>
                <a:gd name="T0" fmla="*/ 3 w 105"/>
                <a:gd name="T1" fmla="*/ 0 h 91"/>
                <a:gd name="T2" fmla="*/ 2 w 105"/>
                <a:gd name="T3" fmla="*/ 2 h 91"/>
                <a:gd name="T4" fmla="*/ 0 w 105"/>
                <a:gd name="T5" fmla="*/ 2 h 91"/>
                <a:gd name="T6" fmla="*/ 2 w 105"/>
                <a:gd name="T7" fmla="*/ 4 h 91"/>
                <a:gd name="T8" fmla="*/ 1 w 105"/>
                <a:gd name="T9" fmla="*/ 6 h 91"/>
                <a:gd name="T10" fmla="*/ 3 w 105"/>
                <a:gd name="T11" fmla="*/ 4 h 91"/>
                <a:gd name="T12" fmla="*/ 5 w 105"/>
                <a:gd name="T13" fmla="*/ 6 h 91"/>
                <a:gd name="T14" fmla="*/ 4 w 105"/>
                <a:gd name="T15" fmla="*/ 4 h 91"/>
                <a:gd name="T16" fmla="*/ 6 w 105"/>
                <a:gd name="T17" fmla="*/ 2 h 91"/>
                <a:gd name="T18" fmla="*/ 4 w 105"/>
                <a:gd name="T19" fmla="*/ 2 h 91"/>
                <a:gd name="T20" fmla="*/ 3 w 105"/>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5"/>
                <a:gd name="T34" fmla="*/ 0 h 91"/>
                <a:gd name="T35" fmla="*/ 105 w 105"/>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5" h="91">
                  <a:moveTo>
                    <a:pt x="52" y="0"/>
                  </a:moveTo>
                  <a:lnTo>
                    <a:pt x="38" y="33"/>
                  </a:lnTo>
                  <a:lnTo>
                    <a:pt x="0" y="33"/>
                  </a:lnTo>
                  <a:lnTo>
                    <a:pt x="32" y="55"/>
                  </a:lnTo>
                  <a:lnTo>
                    <a:pt x="14" y="91"/>
                  </a:lnTo>
                  <a:lnTo>
                    <a:pt x="52" y="69"/>
                  </a:lnTo>
                  <a:lnTo>
                    <a:pt x="88" y="91"/>
                  </a:lnTo>
                  <a:lnTo>
                    <a:pt x="73" y="55"/>
                  </a:lnTo>
                  <a:lnTo>
                    <a:pt x="105" y="33"/>
                  </a:lnTo>
                  <a:lnTo>
                    <a:pt x="63" y="33"/>
                  </a:lnTo>
                  <a:lnTo>
                    <a:pt x="52" y="0"/>
                  </a:lnTo>
                  <a:close/>
                </a:path>
              </a:pathLst>
            </a:custGeom>
            <a:solidFill>
              <a:srgbClr val="0080FF"/>
            </a:solidFill>
            <a:ln w="0">
              <a:solidFill>
                <a:srgbClr val="00FF00"/>
              </a:solidFill>
              <a:prstDash val="solid"/>
              <a:round/>
              <a:headEnd/>
              <a:tailEnd/>
            </a:ln>
          </p:spPr>
          <p:txBody>
            <a:bodyPr/>
            <a:lstStyle/>
            <a:p>
              <a:endParaRPr lang="en-US"/>
            </a:p>
          </p:txBody>
        </p:sp>
        <p:sp>
          <p:nvSpPr>
            <p:cNvPr id="22659" name="Freeform 333"/>
            <p:cNvSpPr>
              <a:spLocks/>
            </p:cNvSpPr>
            <p:nvPr/>
          </p:nvSpPr>
          <p:spPr bwMode="auto">
            <a:xfrm>
              <a:off x="1330" y="433"/>
              <a:ext cx="26" cy="23"/>
            </a:xfrm>
            <a:custGeom>
              <a:avLst/>
              <a:gdLst>
                <a:gd name="T0" fmla="*/ 3 w 104"/>
                <a:gd name="T1" fmla="*/ 0 h 91"/>
                <a:gd name="T2" fmla="*/ 3 w 104"/>
                <a:gd name="T3" fmla="*/ 2 h 91"/>
                <a:gd name="T4" fmla="*/ 0 w 104"/>
                <a:gd name="T5" fmla="*/ 2 h 91"/>
                <a:gd name="T6" fmla="*/ 2 w 104"/>
                <a:gd name="T7" fmla="*/ 4 h 91"/>
                <a:gd name="T8" fmla="*/ 1 w 104"/>
                <a:gd name="T9" fmla="*/ 6 h 91"/>
                <a:gd name="T10" fmla="*/ 3 w 104"/>
                <a:gd name="T11" fmla="*/ 4 h 91"/>
                <a:gd name="T12" fmla="*/ 6 w 104"/>
                <a:gd name="T13" fmla="*/ 6 h 91"/>
                <a:gd name="T14" fmla="*/ 5 w 104"/>
                <a:gd name="T15" fmla="*/ 4 h 91"/>
                <a:gd name="T16" fmla="*/ 7 w 104"/>
                <a:gd name="T17" fmla="*/ 2 h 91"/>
                <a:gd name="T18" fmla="*/ 4 w 104"/>
                <a:gd name="T19" fmla="*/ 2 h 91"/>
                <a:gd name="T20" fmla="*/ 3 w 104"/>
                <a:gd name="T21" fmla="*/ 0 h 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4"/>
                <a:gd name="T34" fmla="*/ 0 h 91"/>
                <a:gd name="T35" fmla="*/ 104 w 104"/>
                <a:gd name="T36" fmla="*/ 91 h 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4" h="91">
                  <a:moveTo>
                    <a:pt x="49" y="0"/>
                  </a:moveTo>
                  <a:lnTo>
                    <a:pt x="40" y="33"/>
                  </a:lnTo>
                  <a:lnTo>
                    <a:pt x="0" y="33"/>
                  </a:lnTo>
                  <a:lnTo>
                    <a:pt x="32" y="56"/>
                  </a:lnTo>
                  <a:lnTo>
                    <a:pt x="17" y="91"/>
                  </a:lnTo>
                  <a:lnTo>
                    <a:pt x="49" y="69"/>
                  </a:lnTo>
                  <a:lnTo>
                    <a:pt x="89" y="91"/>
                  </a:lnTo>
                  <a:lnTo>
                    <a:pt x="74" y="55"/>
                  </a:lnTo>
                  <a:lnTo>
                    <a:pt x="104" y="33"/>
                  </a:lnTo>
                  <a:lnTo>
                    <a:pt x="62" y="33"/>
                  </a:lnTo>
                  <a:lnTo>
                    <a:pt x="49" y="0"/>
                  </a:lnTo>
                  <a:close/>
                </a:path>
              </a:pathLst>
            </a:custGeom>
            <a:solidFill>
              <a:srgbClr val="0080FF"/>
            </a:solidFill>
            <a:ln w="0">
              <a:solidFill>
                <a:srgbClr val="00FF00"/>
              </a:solidFill>
              <a:prstDash val="solid"/>
              <a:round/>
              <a:headEnd/>
              <a:tailEnd/>
            </a:ln>
          </p:spPr>
          <p:txBody>
            <a:bodyPr/>
            <a:lstStyle/>
            <a:p>
              <a:endParaRPr lang="en-US"/>
            </a:p>
          </p:txBody>
        </p:sp>
        <p:sp>
          <p:nvSpPr>
            <p:cNvPr id="22660" name="Freeform 334"/>
            <p:cNvSpPr>
              <a:spLocks/>
            </p:cNvSpPr>
            <p:nvPr/>
          </p:nvSpPr>
          <p:spPr bwMode="auto">
            <a:xfrm>
              <a:off x="1434" y="433"/>
              <a:ext cx="26" cy="22"/>
            </a:xfrm>
            <a:custGeom>
              <a:avLst/>
              <a:gdLst>
                <a:gd name="T0" fmla="*/ 3 w 103"/>
                <a:gd name="T1" fmla="*/ 0 h 89"/>
                <a:gd name="T2" fmla="*/ 3 w 103"/>
                <a:gd name="T3" fmla="*/ 2 h 89"/>
                <a:gd name="T4" fmla="*/ 0 w 103"/>
                <a:gd name="T5" fmla="*/ 2 h 89"/>
                <a:gd name="T6" fmla="*/ 2 w 103"/>
                <a:gd name="T7" fmla="*/ 3 h 89"/>
                <a:gd name="T8" fmla="*/ 1 w 103"/>
                <a:gd name="T9" fmla="*/ 5 h 89"/>
                <a:gd name="T10" fmla="*/ 3 w 103"/>
                <a:gd name="T11" fmla="*/ 4 h 89"/>
                <a:gd name="T12" fmla="*/ 6 w 103"/>
                <a:gd name="T13" fmla="*/ 5 h 89"/>
                <a:gd name="T14" fmla="*/ 5 w 103"/>
                <a:gd name="T15" fmla="*/ 3 h 89"/>
                <a:gd name="T16" fmla="*/ 7 w 103"/>
                <a:gd name="T17" fmla="*/ 2 h 89"/>
                <a:gd name="T18" fmla="*/ 4 w 103"/>
                <a:gd name="T19" fmla="*/ 2 h 89"/>
                <a:gd name="T20" fmla="*/ 3 w 103"/>
                <a:gd name="T21" fmla="*/ 0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89"/>
                <a:gd name="T35" fmla="*/ 103 w 103"/>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89">
                  <a:moveTo>
                    <a:pt x="53" y="0"/>
                  </a:moveTo>
                  <a:lnTo>
                    <a:pt x="40" y="31"/>
                  </a:lnTo>
                  <a:lnTo>
                    <a:pt x="0" y="31"/>
                  </a:lnTo>
                  <a:lnTo>
                    <a:pt x="32" y="54"/>
                  </a:lnTo>
                  <a:lnTo>
                    <a:pt x="17" y="89"/>
                  </a:lnTo>
                  <a:lnTo>
                    <a:pt x="53" y="66"/>
                  </a:lnTo>
                  <a:lnTo>
                    <a:pt x="90" y="89"/>
                  </a:lnTo>
                  <a:lnTo>
                    <a:pt x="72" y="52"/>
                  </a:lnTo>
                  <a:lnTo>
                    <a:pt x="103" y="31"/>
                  </a:lnTo>
                  <a:lnTo>
                    <a:pt x="62" y="31"/>
                  </a:lnTo>
                  <a:lnTo>
                    <a:pt x="53" y="0"/>
                  </a:lnTo>
                  <a:close/>
                </a:path>
              </a:pathLst>
            </a:custGeom>
            <a:solidFill>
              <a:srgbClr val="0080FF"/>
            </a:solidFill>
            <a:ln w="0">
              <a:solidFill>
                <a:srgbClr val="00FF00"/>
              </a:solidFill>
              <a:prstDash val="solid"/>
              <a:round/>
              <a:headEnd/>
              <a:tailEnd/>
            </a:ln>
          </p:spPr>
          <p:txBody>
            <a:bodyPr/>
            <a:lstStyle/>
            <a:p>
              <a:endParaRPr lang="en-US"/>
            </a:p>
          </p:txBody>
        </p:sp>
        <p:sp>
          <p:nvSpPr>
            <p:cNvPr id="22661" name="Freeform 335"/>
            <p:cNvSpPr>
              <a:spLocks/>
            </p:cNvSpPr>
            <p:nvPr/>
          </p:nvSpPr>
          <p:spPr bwMode="auto">
            <a:xfrm>
              <a:off x="1436" y="360"/>
              <a:ext cx="27" cy="23"/>
            </a:xfrm>
            <a:custGeom>
              <a:avLst/>
              <a:gdLst>
                <a:gd name="T0" fmla="*/ 3 w 108"/>
                <a:gd name="T1" fmla="*/ 0 h 92"/>
                <a:gd name="T2" fmla="*/ 3 w 108"/>
                <a:gd name="T3" fmla="*/ 2 h 92"/>
                <a:gd name="T4" fmla="*/ 0 w 108"/>
                <a:gd name="T5" fmla="*/ 2 h 92"/>
                <a:gd name="T6" fmla="*/ 2 w 108"/>
                <a:gd name="T7" fmla="*/ 4 h 92"/>
                <a:gd name="T8" fmla="*/ 1 w 108"/>
                <a:gd name="T9" fmla="*/ 6 h 92"/>
                <a:gd name="T10" fmla="*/ 3 w 108"/>
                <a:gd name="T11" fmla="*/ 5 h 92"/>
                <a:gd name="T12" fmla="*/ 6 w 108"/>
                <a:gd name="T13" fmla="*/ 6 h 92"/>
                <a:gd name="T14" fmla="*/ 5 w 108"/>
                <a:gd name="T15" fmla="*/ 3 h 92"/>
                <a:gd name="T16" fmla="*/ 7 w 108"/>
                <a:gd name="T17" fmla="*/ 2 h 92"/>
                <a:gd name="T18" fmla="*/ 4 w 108"/>
                <a:gd name="T19" fmla="*/ 2 h 92"/>
                <a:gd name="T20" fmla="*/ 3 w 108"/>
                <a:gd name="T21" fmla="*/ 0 h 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8"/>
                <a:gd name="T34" fmla="*/ 0 h 92"/>
                <a:gd name="T35" fmla="*/ 108 w 108"/>
                <a:gd name="T36" fmla="*/ 92 h 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8" h="92">
                  <a:moveTo>
                    <a:pt x="51" y="0"/>
                  </a:moveTo>
                  <a:lnTo>
                    <a:pt x="41" y="33"/>
                  </a:lnTo>
                  <a:lnTo>
                    <a:pt x="0" y="33"/>
                  </a:lnTo>
                  <a:lnTo>
                    <a:pt x="33" y="59"/>
                  </a:lnTo>
                  <a:lnTo>
                    <a:pt x="18" y="92"/>
                  </a:lnTo>
                  <a:lnTo>
                    <a:pt x="51" y="73"/>
                  </a:lnTo>
                  <a:lnTo>
                    <a:pt x="91" y="92"/>
                  </a:lnTo>
                  <a:lnTo>
                    <a:pt x="74" y="55"/>
                  </a:lnTo>
                  <a:lnTo>
                    <a:pt x="108" y="33"/>
                  </a:lnTo>
                  <a:lnTo>
                    <a:pt x="64" y="33"/>
                  </a:lnTo>
                  <a:lnTo>
                    <a:pt x="51" y="0"/>
                  </a:lnTo>
                  <a:close/>
                </a:path>
              </a:pathLst>
            </a:custGeom>
            <a:solidFill>
              <a:srgbClr val="0080FF"/>
            </a:solidFill>
            <a:ln w="0">
              <a:solidFill>
                <a:srgbClr val="00FF00"/>
              </a:solidFill>
              <a:prstDash val="solid"/>
              <a:round/>
              <a:headEnd/>
              <a:tailEnd/>
            </a:ln>
          </p:spPr>
          <p:txBody>
            <a:bodyPr/>
            <a:lstStyle/>
            <a:p>
              <a:endParaRPr lang="en-US"/>
            </a:p>
          </p:txBody>
        </p:sp>
        <p:sp>
          <p:nvSpPr>
            <p:cNvPr id="22662" name="Freeform 336"/>
            <p:cNvSpPr>
              <a:spLocks/>
            </p:cNvSpPr>
            <p:nvPr/>
          </p:nvSpPr>
          <p:spPr bwMode="auto">
            <a:xfrm>
              <a:off x="1388" y="473"/>
              <a:ext cx="9" cy="8"/>
            </a:xfrm>
            <a:custGeom>
              <a:avLst/>
              <a:gdLst>
                <a:gd name="T0" fmla="*/ 2 w 33"/>
                <a:gd name="T1" fmla="*/ 1 h 33"/>
                <a:gd name="T2" fmla="*/ 2 w 33"/>
                <a:gd name="T3" fmla="*/ 1 h 33"/>
                <a:gd name="T4" fmla="*/ 2 w 33"/>
                <a:gd name="T5" fmla="*/ 2 h 33"/>
                <a:gd name="T6" fmla="*/ 2 w 33"/>
                <a:gd name="T7" fmla="*/ 2 h 33"/>
                <a:gd name="T8" fmla="*/ 1 w 33"/>
                <a:gd name="T9" fmla="*/ 2 h 33"/>
                <a:gd name="T10" fmla="*/ 1 w 33"/>
                <a:gd name="T11" fmla="*/ 2 h 33"/>
                <a:gd name="T12" fmla="*/ 0 w 33"/>
                <a:gd name="T13" fmla="*/ 2 h 33"/>
                <a:gd name="T14" fmla="*/ 0 w 33"/>
                <a:gd name="T15" fmla="*/ 1 h 33"/>
                <a:gd name="T16" fmla="*/ 0 w 33"/>
                <a:gd name="T17" fmla="*/ 1 h 33"/>
                <a:gd name="T18" fmla="*/ 0 w 33"/>
                <a:gd name="T19" fmla="*/ 0 h 33"/>
                <a:gd name="T20" fmla="*/ 0 w 33"/>
                <a:gd name="T21" fmla="*/ 0 h 33"/>
                <a:gd name="T22" fmla="*/ 1 w 33"/>
                <a:gd name="T23" fmla="*/ 0 h 33"/>
                <a:gd name="T24" fmla="*/ 1 w 33"/>
                <a:gd name="T25" fmla="*/ 0 h 33"/>
                <a:gd name="T26" fmla="*/ 2 w 33"/>
                <a:gd name="T27" fmla="*/ 0 h 33"/>
                <a:gd name="T28" fmla="*/ 2 w 33"/>
                <a:gd name="T29" fmla="*/ 0 h 33"/>
                <a:gd name="T30" fmla="*/ 2 w 33"/>
                <a:gd name="T31" fmla="*/ 0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6"/>
                  </a:moveTo>
                  <a:lnTo>
                    <a:pt x="32" y="23"/>
                  </a:lnTo>
                  <a:lnTo>
                    <a:pt x="29" y="28"/>
                  </a:lnTo>
                  <a:lnTo>
                    <a:pt x="23" y="32"/>
                  </a:lnTo>
                  <a:lnTo>
                    <a:pt x="16" y="33"/>
                  </a:lnTo>
                  <a:lnTo>
                    <a:pt x="10" y="32"/>
                  </a:lnTo>
                  <a:lnTo>
                    <a:pt x="5" y="28"/>
                  </a:lnTo>
                  <a:lnTo>
                    <a:pt x="1" y="23"/>
                  </a:lnTo>
                  <a:lnTo>
                    <a:pt x="0" y="16"/>
                  </a:lnTo>
                  <a:lnTo>
                    <a:pt x="1" y="10"/>
                  </a:lnTo>
                  <a:lnTo>
                    <a:pt x="5" y="5"/>
                  </a:lnTo>
                  <a:lnTo>
                    <a:pt x="10" y="1"/>
                  </a:lnTo>
                  <a:lnTo>
                    <a:pt x="16" y="0"/>
                  </a:lnTo>
                  <a:lnTo>
                    <a:pt x="23" y="1"/>
                  </a:lnTo>
                  <a:lnTo>
                    <a:pt x="29" y="5"/>
                  </a:lnTo>
                  <a:lnTo>
                    <a:pt x="32" y="10"/>
                  </a:lnTo>
                  <a:lnTo>
                    <a:pt x="33" y="16"/>
                  </a:lnTo>
                  <a:close/>
                </a:path>
              </a:pathLst>
            </a:custGeom>
            <a:solidFill>
              <a:srgbClr val="0080FF"/>
            </a:solidFill>
            <a:ln w="0">
              <a:solidFill>
                <a:srgbClr val="00FF00"/>
              </a:solidFill>
              <a:prstDash val="solid"/>
              <a:round/>
              <a:headEnd/>
              <a:tailEnd/>
            </a:ln>
          </p:spPr>
          <p:txBody>
            <a:bodyPr/>
            <a:lstStyle/>
            <a:p>
              <a:endParaRPr lang="en-US"/>
            </a:p>
          </p:txBody>
        </p:sp>
        <p:sp>
          <p:nvSpPr>
            <p:cNvPr id="22663" name="Freeform 337"/>
            <p:cNvSpPr>
              <a:spLocks/>
            </p:cNvSpPr>
            <p:nvPr/>
          </p:nvSpPr>
          <p:spPr bwMode="auto">
            <a:xfrm>
              <a:off x="1443" y="440"/>
              <a:ext cx="9" cy="9"/>
            </a:xfrm>
            <a:custGeom>
              <a:avLst/>
              <a:gdLst>
                <a:gd name="T0" fmla="*/ 2 w 36"/>
                <a:gd name="T1" fmla="*/ 1 h 36"/>
                <a:gd name="T2" fmla="*/ 2 w 36"/>
                <a:gd name="T3" fmla="*/ 1 h 36"/>
                <a:gd name="T4" fmla="*/ 2 w 36"/>
                <a:gd name="T5" fmla="*/ 2 h 36"/>
                <a:gd name="T6" fmla="*/ 1 w 36"/>
                <a:gd name="T7" fmla="*/ 2 h 36"/>
                <a:gd name="T8" fmla="*/ 1 w 36"/>
                <a:gd name="T9" fmla="*/ 2 h 36"/>
                <a:gd name="T10" fmla="*/ 1 w 36"/>
                <a:gd name="T11" fmla="*/ 2 h 36"/>
                <a:gd name="T12" fmla="*/ 0 w 36"/>
                <a:gd name="T13" fmla="*/ 2 h 36"/>
                <a:gd name="T14" fmla="*/ 0 w 36"/>
                <a:gd name="T15" fmla="*/ 2 h 36"/>
                <a:gd name="T16" fmla="*/ 0 w 36"/>
                <a:gd name="T17" fmla="*/ 1 h 36"/>
                <a:gd name="T18" fmla="*/ 0 w 36"/>
                <a:gd name="T19" fmla="*/ 1 h 36"/>
                <a:gd name="T20" fmla="*/ 0 w 36"/>
                <a:gd name="T21" fmla="*/ 1 h 36"/>
                <a:gd name="T22" fmla="*/ 0 w 36"/>
                <a:gd name="T23" fmla="*/ 0 h 36"/>
                <a:gd name="T24" fmla="*/ 1 w 36"/>
                <a:gd name="T25" fmla="*/ 0 h 36"/>
                <a:gd name="T26" fmla="*/ 1 w 36"/>
                <a:gd name="T27" fmla="*/ 0 h 36"/>
                <a:gd name="T28" fmla="*/ 1 w 36"/>
                <a:gd name="T29" fmla="*/ 0 h 36"/>
                <a:gd name="T30" fmla="*/ 2 w 36"/>
                <a:gd name="T31" fmla="*/ 0 h 36"/>
                <a:gd name="T32" fmla="*/ 2 w 36"/>
                <a:gd name="T33" fmla="*/ 1 h 36"/>
                <a:gd name="T34" fmla="*/ 2 w 36"/>
                <a:gd name="T35" fmla="*/ 1 h 36"/>
                <a:gd name="T36" fmla="*/ 2 w 36"/>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6"/>
                <a:gd name="T59" fmla="*/ 36 w 36"/>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6">
                  <a:moveTo>
                    <a:pt x="36" y="18"/>
                  </a:moveTo>
                  <a:lnTo>
                    <a:pt x="34" y="24"/>
                  </a:lnTo>
                  <a:lnTo>
                    <a:pt x="30" y="30"/>
                  </a:lnTo>
                  <a:lnTo>
                    <a:pt x="25" y="33"/>
                  </a:lnTo>
                  <a:lnTo>
                    <a:pt x="19" y="36"/>
                  </a:lnTo>
                  <a:lnTo>
                    <a:pt x="13" y="35"/>
                  </a:lnTo>
                  <a:lnTo>
                    <a:pt x="6" y="32"/>
                  </a:lnTo>
                  <a:lnTo>
                    <a:pt x="2" y="27"/>
                  </a:lnTo>
                  <a:lnTo>
                    <a:pt x="0" y="21"/>
                  </a:lnTo>
                  <a:lnTo>
                    <a:pt x="0" y="14"/>
                  </a:lnTo>
                  <a:lnTo>
                    <a:pt x="2" y="8"/>
                  </a:lnTo>
                  <a:lnTo>
                    <a:pt x="6" y="3"/>
                  </a:lnTo>
                  <a:lnTo>
                    <a:pt x="13" y="0"/>
                  </a:lnTo>
                  <a:lnTo>
                    <a:pt x="19" y="0"/>
                  </a:lnTo>
                  <a:lnTo>
                    <a:pt x="25" y="1"/>
                  </a:lnTo>
                  <a:lnTo>
                    <a:pt x="30" y="5"/>
                  </a:lnTo>
                  <a:lnTo>
                    <a:pt x="34" y="10"/>
                  </a:lnTo>
                  <a:lnTo>
                    <a:pt x="36" y="18"/>
                  </a:lnTo>
                  <a:close/>
                </a:path>
              </a:pathLst>
            </a:custGeom>
            <a:solidFill>
              <a:srgbClr val="0080FF"/>
            </a:solidFill>
            <a:ln w="0">
              <a:solidFill>
                <a:srgbClr val="00FF00"/>
              </a:solidFill>
              <a:prstDash val="solid"/>
              <a:round/>
              <a:headEnd/>
              <a:tailEnd/>
            </a:ln>
          </p:spPr>
          <p:txBody>
            <a:bodyPr/>
            <a:lstStyle/>
            <a:p>
              <a:endParaRPr lang="en-US"/>
            </a:p>
          </p:txBody>
        </p:sp>
        <p:sp>
          <p:nvSpPr>
            <p:cNvPr id="22664" name="Freeform 338"/>
            <p:cNvSpPr>
              <a:spLocks/>
            </p:cNvSpPr>
            <p:nvPr/>
          </p:nvSpPr>
          <p:spPr bwMode="auto">
            <a:xfrm>
              <a:off x="1409" y="440"/>
              <a:ext cx="9" cy="9"/>
            </a:xfrm>
            <a:custGeom>
              <a:avLst/>
              <a:gdLst>
                <a:gd name="T0" fmla="*/ 2 w 34"/>
                <a:gd name="T1" fmla="*/ 1 h 36"/>
                <a:gd name="T2" fmla="*/ 2 w 34"/>
                <a:gd name="T3" fmla="*/ 1 h 36"/>
                <a:gd name="T4" fmla="*/ 2 w 34"/>
                <a:gd name="T5" fmla="*/ 2 h 36"/>
                <a:gd name="T6" fmla="*/ 2 w 34"/>
                <a:gd name="T7" fmla="*/ 2 h 36"/>
                <a:gd name="T8" fmla="*/ 1 w 34"/>
                <a:gd name="T9" fmla="*/ 2 h 36"/>
                <a:gd name="T10" fmla="*/ 1 w 34"/>
                <a:gd name="T11" fmla="*/ 2 h 36"/>
                <a:gd name="T12" fmla="*/ 1 w 34"/>
                <a:gd name="T13" fmla="*/ 2 h 36"/>
                <a:gd name="T14" fmla="*/ 0 w 34"/>
                <a:gd name="T15" fmla="*/ 2 h 36"/>
                <a:gd name="T16" fmla="*/ 0 w 34"/>
                <a:gd name="T17" fmla="*/ 1 h 36"/>
                <a:gd name="T18" fmla="*/ 0 w 34"/>
                <a:gd name="T19" fmla="*/ 1 h 36"/>
                <a:gd name="T20" fmla="*/ 0 w 34"/>
                <a:gd name="T21" fmla="*/ 1 h 36"/>
                <a:gd name="T22" fmla="*/ 1 w 34"/>
                <a:gd name="T23" fmla="*/ 0 h 36"/>
                <a:gd name="T24" fmla="*/ 1 w 34"/>
                <a:gd name="T25" fmla="*/ 0 h 36"/>
                <a:gd name="T26" fmla="*/ 1 w 34"/>
                <a:gd name="T27" fmla="*/ 0 h 36"/>
                <a:gd name="T28" fmla="*/ 2 w 34"/>
                <a:gd name="T29" fmla="*/ 0 h 36"/>
                <a:gd name="T30" fmla="*/ 2 w 34"/>
                <a:gd name="T31" fmla="*/ 0 h 36"/>
                <a:gd name="T32" fmla="*/ 2 w 34"/>
                <a:gd name="T33" fmla="*/ 1 h 36"/>
                <a:gd name="T34" fmla="*/ 2 w 34"/>
                <a:gd name="T35" fmla="*/ 1 h 36"/>
                <a:gd name="T36" fmla="*/ 2 w 34"/>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6"/>
                <a:gd name="T59" fmla="*/ 34 w 34"/>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6">
                  <a:moveTo>
                    <a:pt x="34" y="18"/>
                  </a:moveTo>
                  <a:lnTo>
                    <a:pt x="34" y="24"/>
                  </a:lnTo>
                  <a:lnTo>
                    <a:pt x="31" y="30"/>
                  </a:lnTo>
                  <a:lnTo>
                    <a:pt x="26" y="33"/>
                  </a:lnTo>
                  <a:lnTo>
                    <a:pt x="19" y="36"/>
                  </a:lnTo>
                  <a:lnTo>
                    <a:pt x="13" y="35"/>
                  </a:lnTo>
                  <a:lnTo>
                    <a:pt x="6" y="32"/>
                  </a:lnTo>
                  <a:lnTo>
                    <a:pt x="3" y="27"/>
                  </a:lnTo>
                  <a:lnTo>
                    <a:pt x="0" y="21"/>
                  </a:lnTo>
                  <a:lnTo>
                    <a:pt x="0" y="14"/>
                  </a:lnTo>
                  <a:lnTo>
                    <a:pt x="3" y="8"/>
                  </a:lnTo>
                  <a:lnTo>
                    <a:pt x="6" y="3"/>
                  </a:lnTo>
                  <a:lnTo>
                    <a:pt x="13" y="0"/>
                  </a:lnTo>
                  <a:lnTo>
                    <a:pt x="19" y="0"/>
                  </a:lnTo>
                  <a:lnTo>
                    <a:pt x="26" y="1"/>
                  </a:lnTo>
                  <a:lnTo>
                    <a:pt x="31" y="5"/>
                  </a:lnTo>
                  <a:lnTo>
                    <a:pt x="34" y="10"/>
                  </a:lnTo>
                  <a:lnTo>
                    <a:pt x="34" y="18"/>
                  </a:lnTo>
                  <a:close/>
                </a:path>
              </a:pathLst>
            </a:custGeom>
            <a:solidFill>
              <a:srgbClr val="0080FF"/>
            </a:solidFill>
            <a:ln w="0">
              <a:solidFill>
                <a:srgbClr val="00FF00"/>
              </a:solidFill>
              <a:prstDash val="solid"/>
              <a:round/>
              <a:headEnd/>
              <a:tailEnd/>
            </a:ln>
          </p:spPr>
          <p:txBody>
            <a:bodyPr/>
            <a:lstStyle/>
            <a:p>
              <a:endParaRPr lang="en-US"/>
            </a:p>
          </p:txBody>
        </p:sp>
        <p:sp>
          <p:nvSpPr>
            <p:cNvPr id="22665" name="Freeform 339"/>
            <p:cNvSpPr>
              <a:spLocks/>
            </p:cNvSpPr>
            <p:nvPr/>
          </p:nvSpPr>
          <p:spPr bwMode="auto">
            <a:xfrm>
              <a:off x="1372" y="440"/>
              <a:ext cx="9" cy="9"/>
            </a:xfrm>
            <a:custGeom>
              <a:avLst/>
              <a:gdLst>
                <a:gd name="T0" fmla="*/ 2 w 36"/>
                <a:gd name="T1" fmla="*/ 1 h 36"/>
                <a:gd name="T2" fmla="*/ 2 w 36"/>
                <a:gd name="T3" fmla="*/ 1 h 36"/>
                <a:gd name="T4" fmla="*/ 2 w 36"/>
                <a:gd name="T5" fmla="*/ 2 h 36"/>
                <a:gd name="T6" fmla="*/ 1 w 36"/>
                <a:gd name="T7" fmla="*/ 2 h 36"/>
                <a:gd name="T8" fmla="*/ 1 w 36"/>
                <a:gd name="T9" fmla="*/ 2 h 36"/>
                <a:gd name="T10" fmla="*/ 1 w 36"/>
                <a:gd name="T11" fmla="*/ 2 h 36"/>
                <a:gd name="T12" fmla="*/ 1 w 36"/>
                <a:gd name="T13" fmla="*/ 2 h 36"/>
                <a:gd name="T14" fmla="*/ 0 w 36"/>
                <a:gd name="T15" fmla="*/ 2 h 36"/>
                <a:gd name="T16" fmla="*/ 0 w 36"/>
                <a:gd name="T17" fmla="*/ 1 h 36"/>
                <a:gd name="T18" fmla="*/ 0 w 36"/>
                <a:gd name="T19" fmla="*/ 1 h 36"/>
                <a:gd name="T20" fmla="*/ 0 w 36"/>
                <a:gd name="T21" fmla="*/ 1 h 36"/>
                <a:gd name="T22" fmla="*/ 1 w 36"/>
                <a:gd name="T23" fmla="*/ 0 h 36"/>
                <a:gd name="T24" fmla="*/ 1 w 36"/>
                <a:gd name="T25" fmla="*/ 0 h 36"/>
                <a:gd name="T26" fmla="*/ 1 w 36"/>
                <a:gd name="T27" fmla="*/ 0 h 36"/>
                <a:gd name="T28" fmla="*/ 1 w 36"/>
                <a:gd name="T29" fmla="*/ 0 h 36"/>
                <a:gd name="T30" fmla="*/ 2 w 36"/>
                <a:gd name="T31" fmla="*/ 0 h 36"/>
                <a:gd name="T32" fmla="*/ 2 w 36"/>
                <a:gd name="T33" fmla="*/ 1 h 36"/>
                <a:gd name="T34" fmla="*/ 2 w 36"/>
                <a:gd name="T35" fmla="*/ 1 h 36"/>
                <a:gd name="T36" fmla="*/ 2 w 36"/>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6"/>
                <a:gd name="T59" fmla="*/ 36 w 36"/>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6">
                  <a:moveTo>
                    <a:pt x="36" y="18"/>
                  </a:moveTo>
                  <a:lnTo>
                    <a:pt x="35" y="24"/>
                  </a:lnTo>
                  <a:lnTo>
                    <a:pt x="32" y="30"/>
                  </a:lnTo>
                  <a:lnTo>
                    <a:pt x="26" y="33"/>
                  </a:lnTo>
                  <a:lnTo>
                    <a:pt x="21" y="36"/>
                  </a:lnTo>
                  <a:lnTo>
                    <a:pt x="13" y="35"/>
                  </a:lnTo>
                  <a:lnTo>
                    <a:pt x="8" y="32"/>
                  </a:lnTo>
                  <a:lnTo>
                    <a:pt x="3" y="27"/>
                  </a:lnTo>
                  <a:lnTo>
                    <a:pt x="0" y="21"/>
                  </a:lnTo>
                  <a:lnTo>
                    <a:pt x="0" y="14"/>
                  </a:lnTo>
                  <a:lnTo>
                    <a:pt x="3" y="8"/>
                  </a:lnTo>
                  <a:lnTo>
                    <a:pt x="8" y="3"/>
                  </a:lnTo>
                  <a:lnTo>
                    <a:pt x="13" y="0"/>
                  </a:lnTo>
                  <a:lnTo>
                    <a:pt x="21" y="0"/>
                  </a:lnTo>
                  <a:lnTo>
                    <a:pt x="26" y="1"/>
                  </a:lnTo>
                  <a:lnTo>
                    <a:pt x="32" y="5"/>
                  </a:lnTo>
                  <a:lnTo>
                    <a:pt x="35" y="10"/>
                  </a:lnTo>
                  <a:lnTo>
                    <a:pt x="36" y="18"/>
                  </a:lnTo>
                  <a:close/>
                </a:path>
              </a:pathLst>
            </a:custGeom>
            <a:solidFill>
              <a:srgbClr val="0080FF"/>
            </a:solidFill>
            <a:ln w="0">
              <a:solidFill>
                <a:srgbClr val="00FF00"/>
              </a:solidFill>
              <a:prstDash val="solid"/>
              <a:round/>
              <a:headEnd/>
              <a:tailEnd/>
            </a:ln>
          </p:spPr>
          <p:txBody>
            <a:bodyPr/>
            <a:lstStyle/>
            <a:p>
              <a:endParaRPr lang="en-US"/>
            </a:p>
          </p:txBody>
        </p:sp>
        <p:sp>
          <p:nvSpPr>
            <p:cNvPr id="22666" name="Freeform 340"/>
            <p:cNvSpPr>
              <a:spLocks/>
            </p:cNvSpPr>
            <p:nvPr/>
          </p:nvSpPr>
          <p:spPr bwMode="auto">
            <a:xfrm>
              <a:off x="1338" y="442"/>
              <a:ext cx="9" cy="9"/>
            </a:xfrm>
            <a:custGeom>
              <a:avLst/>
              <a:gdLst>
                <a:gd name="T0" fmla="*/ 2 w 33"/>
                <a:gd name="T1" fmla="*/ 1 h 33"/>
                <a:gd name="T2" fmla="*/ 2 w 33"/>
                <a:gd name="T3" fmla="*/ 2 h 33"/>
                <a:gd name="T4" fmla="*/ 2 w 33"/>
                <a:gd name="T5" fmla="*/ 2 h 33"/>
                <a:gd name="T6" fmla="*/ 2 w 33"/>
                <a:gd name="T7" fmla="*/ 2 h 33"/>
                <a:gd name="T8" fmla="*/ 1 w 33"/>
                <a:gd name="T9" fmla="*/ 2 h 33"/>
                <a:gd name="T10" fmla="*/ 1 w 33"/>
                <a:gd name="T11" fmla="*/ 2 h 33"/>
                <a:gd name="T12" fmla="*/ 0 w 33"/>
                <a:gd name="T13" fmla="*/ 2 h 33"/>
                <a:gd name="T14" fmla="*/ 0 w 33"/>
                <a:gd name="T15" fmla="*/ 2 h 33"/>
                <a:gd name="T16" fmla="*/ 0 w 33"/>
                <a:gd name="T17" fmla="*/ 1 h 33"/>
                <a:gd name="T18" fmla="*/ 0 w 33"/>
                <a:gd name="T19" fmla="*/ 1 h 33"/>
                <a:gd name="T20" fmla="*/ 0 w 33"/>
                <a:gd name="T21" fmla="*/ 0 h 33"/>
                <a:gd name="T22" fmla="*/ 1 w 33"/>
                <a:gd name="T23" fmla="*/ 0 h 33"/>
                <a:gd name="T24" fmla="*/ 1 w 33"/>
                <a:gd name="T25" fmla="*/ 0 h 33"/>
                <a:gd name="T26" fmla="*/ 2 w 33"/>
                <a:gd name="T27" fmla="*/ 0 h 33"/>
                <a:gd name="T28" fmla="*/ 2 w 33"/>
                <a:gd name="T29" fmla="*/ 0 h 33"/>
                <a:gd name="T30" fmla="*/ 2 w 33"/>
                <a:gd name="T31" fmla="*/ 1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6"/>
                  </a:moveTo>
                  <a:lnTo>
                    <a:pt x="32" y="23"/>
                  </a:lnTo>
                  <a:lnTo>
                    <a:pt x="28" y="28"/>
                  </a:lnTo>
                  <a:lnTo>
                    <a:pt x="23" y="32"/>
                  </a:lnTo>
                  <a:lnTo>
                    <a:pt x="17" y="33"/>
                  </a:lnTo>
                  <a:lnTo>
                    <a:pt x="10" y="32"/>
                  </a:lnTo>
                  <a:lnTo>
                    <a:pt x="5" y="28"/>
                  </a:lnTo>
                  <a:lnTo>
                    <a:pt x="1" y="23"/>
                  </a:lnTo>
                  <a:lnTo>
                    <a:pt x="0" y="16"/>
                  </a:lnTo>
                  <a:lnTo>
                    <a:pt x="1" y="10"/>
                  </a:lnTo>
                  <a:lnTo>
                    <a:pt x="5" y="4"/>
                  </a:lnTo>
                  <a:lnTo>
                    <a:pt x="10" y="1"/>
                  </a:lnTo>
                  <a:lnTo>
                    <a:pt x="17" y="0"/>
                  </a:lnTo>
                  <a:lnTo>
                    <a:pt x="23" y="1"/>
                  </a:lnTo>
                  <a:lnTo>
                    <a:pt x="28" y="4"/>
                  </a:lnTo>
                  <a:lnTo>
                    <a:pt x="32" y="10"/>
                  </a:lnTo>
                  <a:lnTo>
                    <a:pt x="33" y="16"/>
                  </a:lnTo>
                  <a:close/>
                </a:path>
              </a:pathLst>
            </a:custGeom>
            <a:solidFill>
              <a:srgbClr val="0080FF"/>
            </a:solidFill>
            <a:ln w="0">
              <a:solidFill>
                <a:srgbClr val="00FF00"/>
              </a:solidFill>
              <a:prstDash val="solid"/>
              <a:round/>
              <a:headEnd/>
              <a:tailEnd/>
            </a:ln>
          </p:spPr>
          <p:txBody>
            <a:bodyPr/>
            <a:lstStyle/>
            <a:p>
              <a:endParaRPr lang="en-US"/>
            </a:p>
          </p:txBody>
        </p:sp>
        <p:sp>
          <p:nvSpPr>
            <p:cNvPr id="22667" name="Freeform 341"/>
            <p:cNvSpPr>
              <a:spLocks/>
            </p:cNvSpPr>
            <p:nvPr/>
          </p:nvSpPr>
          <p:spPr bwMode="auto">
            <a:xfrm>
              <a:off x="1354" y="406"/>
              <a:ext cx="8" cy="8"/>
            </a:xfrm>
            <a:custGeom>
              <a:avLst/>
              <a:gdLst>
                <a:gd name="T0" fmla="*/ 2 w 33"/>
                <a:gd name="T1" fmla="*/ 1 h 33"/>
                <a:gd name="T2" fmla="*/ 2 w 33"/>
                <a:gd name="T3" fmla="*/ 1 h 33"/>
                <a:gd name="T4" fmla="*/ 2 w 33"/>
                <a:gd name="T5" fmla="*/ 2 h 33"/>
                <a:gd name="T6" fmla="*/ 1 w 33"/>
                <a:gd name="T7" fmla="*/ 2 h 33"/>
                <a:gd name="T8" fmla="*/ 1 w 33"/>
                <a:gd name="T9" fmla="*/ 2 h 33"/>
                <a:gd name="T10" fmla="*/ 0 w 33"/>
                <a:gd name="T11" fmla="*/ 2 h 33"/>
                <a:gd name="T12" fmla="*/ 0 w 33"/>
                <a:gd name="T13" fmla="*/ 2 h 33"/>
                <a:gd name="T14" fmla="*/ 0 w 33"/>
                <a:gd name="T15" fmla="*/ 1 h 33"/>
                <a:gd name="T16" fmla="*/ 0 w 33"/>
                <a:gd name="T17" fmla="*/ 1 h 33"/>
                <a:gd name="T18" fmla="*/ 0 w 33"/>
                <a:gd name="T19" fmla="*/ 0 h 33"/>
                <a:gd name="T20" fmla="*/ 0 w 33"/>
                <a:gd name="T21" fmla="*/ 0 h 33"/>
                <a:gd name="T22" fmla="*/ 0 w 33"/>
                <a:gd name="T23" fmla="*/ 0 h 33"/>
                <a:gd name="T24" fmla="*/ 1 w 33"/>
                <a:gd name="T25" fmla="*/ 0 h 33"/>
                <a:gd name="T26" fmla="*/ 1 w 33"/>
                <a:gd name="T27" fmla="*/ 0 h 33"/>
                <a:gd name="T28" fmla="*/ 2 w 33"/>
                <a:gd name="T29" fmla="*/ 0 h 33"/>
                <a:gd name="T30" fmla="*/ 2 w 33"/>
                <a:gd name="T31" fmla="*/ 0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7"/>
                  </a:moveTo>
                  <a:lnTo>
                    <a:pt x="32" y="23"/>
                  </a:lnTo>
                  <a:lnTo>
                    <a:pt x="28" y="30"/>
                  </a:lnTo>
                  <a:lnTo>
                    <a:pt x="23" y="32"/>
                  </a:lnTo>
                  <a:lnTo>
                    <a:pt x="16" y="33"/>
                  </a:lnTo>
                  <a:lnTo>
                    <a:pt x="10" y="32"/>
                  </a:lnTo>
                  <a:lnTo>
                    <a:pt x="5" y="30"/>
                  </a:lnTo>
                  <a:lnTo>
                    <a:pt x="1" y="23"/>
                  </a:lnTo>
                  <a:lnTo>
                    <a:pt x="0" y="17"/>
                  </a:lnTo>
                  <a:lnTo>
                    <a:pt x="1" y="10"/>
                  </a:lnTo>
                  <a:lnTo>
                    <a:pt x="5" y="5"/>
                  </a:lnTo>
                  <a:lnTo>
                    <a:pt x="10" y="2"/>
                  </a:lnTo>
                  <a:lnTo>
                    <a:pt x="16" y="0"/>
                  </a:lnTo>
                  <a:lnTo>
                    <a:pt x="23" y="2"/>
                  </a:lnTo>
                  <a:lnTo>
                    <a:pt x="28" y="5"/>
                  </a:lnTo>
                  <a:lnTo>
                    <a:pt x="32" y="10"/>
                  </a:lnTo>
                  <a:lnTo>
                    <a:pt x="33" y="17"/>
                  </a:lnTo>
                  <a:close/>
                </a:path>
              </a:pathLst>
            </a:custGeom>
            <a:solidFill>
              <a:srgbClr val="0080FF"/>
            </a:solidFill>
            <a:ln w="0">
              <a:solidFill>
                <a:srgbClr val="00FF00"/>
              </a:solidFill>
              <a:prstDash val="solid"/>
              <a:round/>
              <a:headEnd/>
              <a:tailEnd/>
            </a:ln>
          </p:spPr>
          <p:txBody>
            <a:bodyPr/>
            <a:lstStyle/>
            <a:p>
              <a:endParaRPr lang="en-US"/>
            </a:p>
          </p:txBody>
        </p:sp>
        <p:sp>
          <p:nvSpPr>
            <p:cNvPr id="22668" name="Freeform 342"/>
            <p:cNvSpPr>
              <a:spLocks/>
            </p:cNvSpPr>
            <p:nvPr/>
          </p:nvSpPr>
          <p:spPr bwMode="auto">
            <a:xfrm>
              <a:off x="1390" y="406"/>
              <a:ext cx="8" cy="8"/>
            </a:xfrm>
            <a:custGeom>
              <a:avLst/>
              <a:gdLst>
                <a:gd name="T0" fmla="*/ 2 w 33"/>
                <a:gd name="T1" fmla="*/ 1 h 33"/>
                <a:gd name="T2" fmla="*/ 2 w 33"/>
                <a:gd name="T3" fmla="*/ 1 h 33"/>
                <a:gd name="T4" fmla="*/ 2 w 33"/>
                <a:gd name="T5" fmla="*/ 2 h 33"/>
                <a:gd name="T6" fmla="*/ 1 w 33"/>
                <a:gd name="T7" fmla="*/ 2 h 33"/>
                <a:gd name="T8" fmla="*/ 1 w 33"/>
                <a:gd name="T9" fmla="*/ 2 h 33"/>
                <a:gd name="T10" fmla="*/ 0 w 33"/>
                <a:gd name="T11" fmla="*/ 2 h 33"/>
                <a:gd name="T12" fmla="*/ 0 w 33"/>
                <a:gd name="T13" fmla="*/ 2 h 33"/>
                <a:gd name="T14" fmla="*/ 0 w 33"/>
                <a:gd name="T15" fmla="*/ 1 h 33"/>
                <a:gd name="T16" fmla="*/ 0 w 33"/>
                <a:gd name="T17" fmla="*/ 1 h 33"/>
                <a:gd name="T18" fmla="*/ 0 w 33"/>
                <a:gd name="T19" fmla="*/ 0 h 33"/>
                <a:gd name="T20" fmla="*/ 0 w 33"/>
                <a:gd name="T21" fmla="*/ 0 h 33"/>
                <a:gd name="T22" fmla="*/ 0 w 33"/>
                <a:gd name="T23" fmla="*/ 0 h 33"/>
                <a:gd name="T24" fmla="*/ 1 w 33"/>
                <a:gd name="T25" fmla="*/ 0 h 33"/>
                <a:gd name="T26" fmla="*/ 1 w 33"/>
                <a:gd name="T27" fmla="*/ 0 h 33"/>
                <a:gd name="T28" fmla="*/ 2 w 33"/>
                <a:gd name="T29" fmla="*/ 0 h 33"/>
                <a:gd name="T30" fmla="*/ 2 w 33"/>
                <a:gd name="T31" fmla="*/ 0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7"/>
                  </a:moveTo>
                  <a:lnTo>
                    <a:pt x="32" y="23"/>
                  </a:lnTo>
                  <a:lnTo>
                    <a:pt x="29" y="30"/>
                  </a:lnTo>
                  <a:lnTo>
                    <a:pt x="23" y="32"/>
                  </a:lnTo>
                  <a:lnTo>
                    <a:pt x="16" y="33"/>
                  </a:lnTo>
                  <a:lnTo>
                    <a:pt x="10" y="32"/>
                  </a:lnTo>
                  <a:lnTo>
                    <a:pt x="5" y="30"/>
                  </a:lnTo>
                  <a:lnTo>
                    <a:pt x="1" y="23"/>
                  </a:lnTo>
                  <a:lnTo>
                    <a:pt x="0" y="17"/>
                  </a:lnTo>
                  <a:lnTo>
                    <a:pt x="1" y="10"/>
                  </a:lnTo>
                  <a:lnTo>
                    <a:pt x="5" y="5"/>
                  </a:lnTo>
                  <a:lnTo>
                    <a:pt x="10" y="2"/>
                  </a:lnTo>
                  <a:lnTo>
                    <a:pt x="16" y="0"/>
                  </a:lnTo>
                  <a:lnTo>
                    <a:pt x="23" y="2"/>
                  </a:lnTo>
                  <a:lnTo>
                    <a:pt x="29" y="5"/>
                  </a:lnTo>
                  <a:lnTo>
                    <a:pt x="32" y="10"/>
                  </a:lnTo>
                  <a:lnTo>
                    <a:pt x="33" y="17"/>
                  </a:lnTo>
                  <a:close/>
                </a:path>
              </a:pathLst>
            </a:custGeom>
            <a:solidFill>
              <a:srgbClr val="0080FF"/>
            </a:solidFill>
            <a:ln w="0">
              <a:solidFill>
                <a:srgbClr val="00FF00"/>
              </a:solidFill>
              <a:prstDash val="solid"/>
              <a:round/>
              <a:headEnd/>
              <a:tailEnd/>
            </a:ln>
          </p:spPr>
          <p:txBody>
            <a:bodyPr/>
            <a:lstStyle/>
            <a:p>
              <a:endParaRPr lang="en-US"/>
            </a:p>
          </p:txBody>
        </p:sp>
        <p:sp>
          <p:nvSpPr>
            <p:cNvPr id="22669" name="Freeform 343"/>
            <p:cNvSpPr>
              <a:spLocks/>
            </p:cNvSpPr>
            <p:nvPr/>
          </p:nvSpPr>
          <p:spPr bwMode="auto">
            <a:xfrm>
              <a:off x="1425" y="404"/>
              <a:ext cx="8" cy="9"/>
            </a:xfrm>
            <a:custGeom>
              <a:avLst/>
              <a:gdLst>
                <a:gd name="T0" fmla="*/ 2 w 33"/>
                <a:gd name="T1" fmla="*/ 1 h 33"/>
                <a:gd name="T2" fmla="*/ 2 w 33"/>
                <a:gd name="T3" fmla="*/ 2 h 33"/>
                <a:gd name="T4" fmla="*/ 2 w 33"/>
                <a:gd name="T5" fmla="*/ 2 h 33"/>
                <a:gd name="T6" fmla="*/ 1 w 33"/>
                <a:gd name="T7" fmla="*/ 2 h 33"/>
                <a:gd name="T8" fmla="*/ 1 w 33"/>
                <a:gd name="T9" fmla="*/ 2 h 33"/>
                <a:gd name="T10" fmla="*/ 0 w 33"/>
                <a:gd name="T11" fmla="*/ 2 h 33"/>
                <a:gd name="T12" fmla="*/ 0 w 33"/>
                <a:gd name="T13" fmla="*/ 2 h 33"/>
                <a:gd name="T14" fmla="*/ 0 w 33"/>
                <a:gd name="T15" fmla="*/ 2 h 33"/>
                <a:gd name="T16" fmla="*/ 0 w 33"/>
                <a:gd name="T17" fmla="*/ 1 h 33"/>
                <a:gd name="T18" fmla="*/ 0 w 33"/>
                <a:gd name="T19" fmla="*/ 1 h 33"/>
                <a:gd name="T20" fmla="*/ 0 w 33"/>
                <a:gd name="T21" fmla="*/ 0 h 33"/>
                <a:gd name="T22" fmla="*/ 0 w 33"/>
                <a:gd name="T23" fmla="*/ 0 h 33"/>
                <a:gd name="T24" fmla="*/ 1 w 33"/>
                <a:gd name="T25" fmla="*/ 0 h 33"/>
                <a:gd name="T26" fmla="*/ 1 w 33"/>
                <a:gd name="T27" fmla="*/ 0 h 33"/>
                <a:gd name="T28" fmla="*/ 2 w 33"/>
                <a:gd name="T29" fmla="*/ 0 h 33"/>
                <a:gd name="T30" fmla="*/ 2 w 33"/>
                <a:gd name="T31" fmla="*/ 1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6"/>
                  </a:moveTo>
                  <a:lnTo>
                    <a:pt x="32" y="23"/>
                  </a:lnTo>
                  <a:lnTo>
                    <a:pt x="28" y="29"/>
                  </a:lnTo>
                  <a:lnTo>
                    <a:pt x="23" y="32"/>
                  </a:lnTo>
                  <a:lnTo>
                    <a:pt x="17" y="33"/>
                  </a:lnTo>
                  <a:lnTo>
                    <a:pt x="10" y="32"/>
                  </a:lnTo>
                  <a:lnTo>
                    <a:pt x="4" y="29"/>
                  </a:lnTo>
                  <a:lnTo>
                    <a:pt x="0" y="23"/>
                  </a:lnTo>
                  <a:lnTo>
                    <a:pt x="0" y="16"/>
                  </a:lnTo>
                  <a:lnTo>
                    <a:pt x="0" y="10"/>
                  </a:lnTo>
                  <a:lnTo>
                    <a:pt x="4" y="5"/>
                  </a:lnTo>
                  <a:lnTo>
                    <a:pt x="10" y="1"/>
                  </a:lnTo>
                  <a:lnTo>
                    <a:pt x="17" y="0"/>
                  </a:lnTo>
                  <a:lnTo>
                    <a:pt x="23" y="1"/>
                  </a:lnTo>
                  <a:lnTo>
                    <a:pt x="28" y="5"/>
                  </a:lnTo>
                  <a:lnTo>
                    <a:pt x="32" y="10"/>
                  </a:lnTo>
                  <a:lnTo>
                    <a:pt x="33" y="16"/>
                  </a:lnTo>
                  <a:close/>
                </a:path>
              </a:pathLst>
            </a:custGeom>
            <a:solidFill>
              <a:srgbClr val="0080FF"/>
            </a:solidFill>
            <a:ln w="0">
              <a:solidFill>
                <a:srgbClr val="00FF00"/>
              </a:solidFill>
              <a:prstDash val="solid"/>
              <a:round/>
              <a:headEnd/>
              <a:tailEnd/>
            </a:ln>
          </p:spPr>
          <p:txBody>
            <a:bodyPr/>
            <a:lstStyle/>
            <a:p>
              <a:endParaRPr lang="en-US"/>
            </a:p>
          </p:txBody>
        </p:sp>
        <p:sp>
          <p:nvSpPr>
            <p:cNvPr id="22670" name="Freeform 344"/>
            <p:cNvSpPr>
              <a:spLocks/>
            </p:cNvSpPr>
            <p:nvPr/>
          </p:nvSpPr>
          <p:spPr bwMode="auto">
            <a:xfrm>
              <a:off x="1445" y="368"/>
              <a:ext cx="9" cy="9"/>
            </a:xfrm>
            <a:custGeom>
              <a:avLst/>
              <a:gdLst>
                <a:gd name="T0" fmla="*/ 2 w 36"/>
                <a:gd name="T1" fmla="*/ 1 h 36"/>
                <a:gd name="T2" fmla="*/ 2 w 36"/>
                <a:gd name="T3" fmla="*/ 1 h 36"/>
                <a:gd name="T4" fmla="*/ 2 w 36"/>
                <a:gd name="T5" fmla="*/ 2 h 36"/>
                <a:gd name="T6" fmla="*/ 1 w 36"/>
                <a:gd name="T7" fmla="*/ 2 h 36"/>
                <a:gd name="T8" fmla="*/ 1 w 36"/>
                <a:gd name="T9" fmla="*/ 2 h 36"/>
                <a:gd name="T10" fmla="*/ 1 w 36"/>
                <a:gd name="T11" fmla="*/ 2 h 36"/>
                <a:gd name="T12" fmla="*/ 0 w 36"/>
                <a:gd name="T13" fmla="*/ 2 h 36"/>
                <a:gd name="T14" fmla="*/ 0 w 36"/>
                <a:gd name="T15" fmla="*/ 2 h 36"/>
                <a:gd name="T16" fmla="*/ 0 w 36"/>
                <a:gd name="T17" fmla="*/ 1 h 36"/>
                <a:gd name="T18" fmla="*/ 0 w 36"/>
                <a:gd name="T19" fmla="*/ 1 h 36"/>
                <a:gd name="T20" fmla="*/ 0 w 36"/>
                <a:gd name="T21" fmla="*/ 1 h 36"/>
                <a:gd name="T22" fmla="*/ 0 w 36"/>
                <a:gd name="T23" fmla="*/ 0 h 36"/>
                <a:gd name="T24" fmla="*/ 1 w 36"/>
                <a:gd name="T25" fmla="*/ 0 h 36"/>
                <a:gd name="T26" fmla="*/ 1 w 36"/>
                <a:gd name="T27" fmla="*/ 0 h 36"/>
                <a:gd name="T28" fmla="*/ 1 w 36"/>
                <a:gd name="T29" fmla="*/ 0 h 36"/>
                <a:gd name="T30" fmla="*/ 2 w 36"/>
                <a:gd name="T31" fmla="*/ 0 h 36"/>
                <a:gd name="T32" fmla="*/ 2 w 36"/>
                <a:gd name="T33" fmla="*/ 1 h 36"/>
                <a:gd name="T34" fmla="*/ 2 w 36"/>
                <a:gd name="T35" fmla="*/ 1 h 36"/>
                <a:gd name="T36" fmla="*/ 2 w 36"/>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6"/>
                <a:gd name="T59" fmla="*/ 36 w 36"/>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6">
                  <a:moveTo>
                    <a:pt x="36" y="18"/>
                  </a:moveTo>
                  <a:lnTo>
                    <a:pt x="34" y="24"/>
                  </a:lnTo>
                  <a:lnTo>
                    <a:pt x="30" y="30"/>
                  </a:lnTo>
                  <a:lnTo>
                    <a:pt x="25" y="34"/>
                  </a:lnTo>
                  <a:lnTo>
                    <a:pt x="19" y="36"/>
                  </a:lnTo>
                  <a:lnTo>
                    <a:pt x="13" y="36"/>
                  </a:lnTo>
                  <a:lnTo>
                    <a:pt x="6" y="32"/>
                  </a:lnTo>
                  <a:lnTo>
                    <a:pt x="2" y="28"/>
                  </a:lnTo>
                  <a:lnTo>
                    <a:pt x="0" y="22"/>
                  </a:lnTo>
                  <a:lnTo>
                    <a:pt x="0" y="15"/>
                  </a:lnTo>
                  <a:lnTo>
                    <a:pt x="2" y="9"/>
                  </a:lnTo>
                  <a:lnTo>
                    <a:pt x="6" y="4"/>
                  </a:lnTo>
                  <a:lnTo>
                    <a:pt x="13" y="1"/>
                  </a:lnTo>
                  <a:lnTo>
                    <a:pt x="19" y="0"/>
                  </a:lnTo>
                  <a:lnTo>
                    <a:pt x="25" y="2"/>
                  </a:lnTo>
                  <a:lnTo>
                    <a:pt x="30" y="6"/>
                  </a:lnTo>
                  <a:lnTo>
                    <a:pt x="34" y="11"/>
                  </a:lnTo>
                  <a:lnTo>
                    <a:pt x="36" y="18"/>
                  </a:lnTo>
                  <a:close/>
                </a:path>
              </a:pathLst>
            </a:custGeom>
            <a:solidFill>
              <a:srgbClr val="0080FF"/>
            </a:solidFill>
            <a:ln w="0">
              <a:solidFill>
                <a:srgbClr val="00FF00"/>
              </a:solidFill>
              <a:prstDash val="solid"/>
              <a:round/>
              <a:headEnd/>
              <a:tailEnd/>
            </a:ln>
          </p:spPr>
          <p:txBody>
            <a:bodyPr/>
            <a:lstStyle/>
            <a:p>
              <a:endParaRPr lang="en-US"/>
            </a:p>
          </p:txBody>
        </p:sp>
        <p:sp>
          <p:nvSpPr>
            <p:cNvPr id="22671" name="Freeform 345"/>
            <p:cNvSpPr>
              <a:spLocks/>
            </p:cNvSpPr>
            <p:nvPr/>
          </p:nvSpPr>
          <p:spPr bwMode="auto">
            <a:xfrm>
              <a:off x="1409" y="368"/>
              <a:ext cx="9" cy="9"/>
            </a:xfrm>
            <a:custGeom>
              <a:avLst/>
              <a:gdLst>
                <a:gd name="T0" fmla="*/ 2 w 34"/>
                <a:gd name="T1" fmla="*/ 1 h 36"/>
                <a:gd name="T2" fmla="*/ 2 w 34"/>
                <a:gd name="T3" fmla="*/ 1 h 36"/>
                <a:gd name="T4" fmla="*/ 2 w 34"/>
                <a:gd name="T5" fmla="*/ 2 h 36"/>
                <a:gd name="T6" fmla="*/ 2 w 34"/>
                <a:gd name="T7" fmla="*/ 2 h 36"/>
                <a:gd name="T8" fmla="*/ 1 w 34"/>
                <a:gd name="T9" fmla="*/ 2 h 36"/>
                <a:gd name="T10" fmla="*/ 1 w 34"/>
                <a:gd name="T11" fmla="*/ 2 h 36"/>
                <a:gd name="T12" fmla="*/ 1 w 34"/>
                <a:gd name="T13" fmla="*/ 2 h 36"/>
                <a:gd name="T14" fmla="*/ 0 w 34"/>
                <a:gd name="T15" fmla="*/ 2 h 36"/>
                <a:gd name="T16" fmla="*/ 0 w 34"/>
                <a:gd name="T17" fmla="*/ 1 h 36"/>
                <a:gd name="T18" fmla="*/ 0 w 34"/>
                <a:gd name="T19" fmla="*/ 1 h 36"/>
                <a:gd name="T20" fmla="*/ 0 w 34"/>
                <a:gd name="T21" fmla="*/ 1 h 36"/>
                <a:gd name="T22" fmla="*/ 1 w 34"/>
                <a:gd name="T23" fmla="*/ 0 h 36"/>
                <a:gd name="T24" fmla="*/ 1 w 34"/>
                <a:gd name="T25" fmla="*/ 0 h 36"/>
                <a:gd name="T26" fmla="*/ 1 w 34"/>
                <a:gd name="T27" fmla="*/ 0 h 36"/>
                <a:gd name="T28" fmla="*/ 2 w 34"/>
                <a:gd name="T29" fmla="*/ 0 h 36"/>
                <a:gd name="T30" fmla="*/ 2 w 34"/>
                <a:gd name="T31" fmla="*/ 0 h 36"/>
                <a:gd name="T32" fmla="*/ 2 w 34"/>
                <a:gd name="T33" fmla="*/ 1 h 36"/>
                <a:gd name="T34" fmla="*/ 2 w 34"/>
                <a:gd name="T35" fmla="*/ 1 h 36"/>
                <a:gd name="T36" fmla="*/ 2 w 34"/>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36"/>
                <a:gd name="T59" fmla="*/ 34 w 34"/>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36">
                  <a:moveTo>
                    <a:pt x="34" y="18"/>
                  </a:moveTo>
                  <a:lnTo>
                    <a:pt x="34" y="24"/>
                  </a:lnTo>
                  <a:lnTo>
                    <a:pt x="31" y="30"/>
                  </a:lnTo>
                  <a:lnTo>
                    <a:pt x="26" y="34"/>
                  </a:lnTo>
                  <a:lnTo>
                    <a:pt x="19" y="36"/>
                  </a:lnTo>
                  <a:lnTo>
                    <a:pt x="13" y="36"/>
                  </a:lnTo>
                  <a:lnTo>
                    <a:pt x="6" y="32"/>
                  </a:lnTo>
                  <a:lnTo>
                    <a:pt x="3" y="28"/>
                  </a:lnTo>
                  <a:lnTo>
                    <a:pt x="0" y="22"/>
                  </a:lnTo>
                  <a:lnTo>
                    <a:pt x="0" y="15"/>
                  </a:lnTo>
                  <a:lnTo>
                    <a:pt x="3" y="9"/>
                  </a:lnTo>
                  <a:lnTo>
                    <a:pt x="6" y="4"/>
                  </a:lnTo>
                  <a:lnTo>
                    <a:pt x="13" y="1"/>
                  </a:lnTo>
                  <a:lnTo>
                    <a:pt x="19" y="0"/>
                  </a:lnTo>
                  <a:lnTo>
                    <a:pt x="26" y="2"/>
                  </a:lnTo>
                  <a:lnTo>
                    <a:pt x="31" y="6"/>
                  </a:lnTo>
                  <a:lnTo>
                    <a:pt x="34" y="11"/>
                  </a:lnTo>
                  <a:lnTo>
                    <a:pt x="34" y="18"/>
                  </a:lnTo>
                  <a:close/>
                </a:path>
              </a:pathLst>
            </a:custGeom>
            <a:solidFill>
              <a:srgbClr val="0080FF"/>
            </a:solidFill>
            <a:ln w="0">
              <a:solidFill>
                <a:srgbClr val="00FF00"/>
              </a:solidFill>
              <a:prstDash val="solid"/>
              <a:round/>
              <a:headEnd/>
              <a:tailEnd/>
            </a:ln>
          </p:spPr>
          <p:txBody>
            <a:bodyPr/>
            <a:lstStyle/>
            <a:p>
              <a:endParaRPr lang="en-US"/>
            </a:p>
          </p:txBody>
        </p:sp>
        <p:sp>
          <p:nvSpPr>
            <p:cNvPr id="22672" name="Freeform 346"/>
            <p:cNvSpPr>
              <a:spLocks/>
            </p:cNvSpPr>
            <p:nvPr/>
          </p:nvSpPr>
          <p:spPr bwMode="auto">
            <a:xfrm>
              <a:off x="1372" y="368"/>
              <a:ext cx="9" cy="9"/>
            </a:xfrm>
            <a:custGeom>
              <a:avLst/>
              <a:gdLst>
                <a:gd name="T0" fmla="*/ 2 w 36"/>
                <a:gd name="T1" fmla="*/ 1 h 36"/>
                <a:gd name="T2" fmla="*/ 2 w 36"/>
                <a:gd name="T3" fmla="*/ 1 h 36"/>
                <a:gd name="T4" fmla="*/ 2 w 36"/>
                <a:gd name="T5" fmla="*/ 2 h 36"/>
                <a:gd name="T6" fmla="*/ 1 w 36"/>
                <a:gd name="T7" fmla="*/ 2 h 36"/>
                <a:gd name="T8" fmla="*/ 1 w 36"/>
                <a:gd name="T9" fmla="*/ 2 h 36"/>
                <a:gd name="T10" fmla="*/ 1 w 36"/>
                <a:gd name="T11" fmla="*/ 2 h 36"/>
                <a:gd name="T12" fmla="*/ 1 w 36"/>
                <a:gd name="T13" fmla="*/ 2 h 36"/>
                <a:gd name="T14" fmla="*/ 0 w 36"/>
                <a:gd name="T15" fmla="*/ 2 h 36"/>
                <a:gd name="T16" fmla="*/ 0 w 36"/>
                <a:gd name="T17" fmla="*/ 1 h 36"/>
                <a:gd name="T18" fmla="*/ 0 w 36"/>
                <a:gd name="T19" fmla="*/ 1 h 36"/>
                <a:gd name="T20" fmla="*/ 0 w 36"/>
                <a:gd name="T21" fmla="*/ 1 h 36"/>
                <a:gd name="T22" fmla="*/ 1 w 36"/>
                <a:gd name="T23" fmla="*/ 0 h 36"/>
                <a:gd name="T24" fmla="*/ 1 w 36"/>
                <a:gd name="T25" fmla="*/ 0 h 36"/>
                <a:gd name="T26" fmla="*/ 1 w 36"/>
                <a:gd name="T27" fmla="*/ 0 h 36"/>
                <a:gd name="T28" fmla="*/ 1 w 36"/>
                <a:gd name="T29" fmla="*/ 0 h 36"/>
                <a:gd name="T30" fmla="*/ 2 w 36"/>
                <a:gd name="T31" fmla="*/ 0 h 36"/>
                <a:gd name="T32" fmla="*/ 2 w 36"/>
                <a:gd name="T33" fmla="*/ 1 h 36"/>
                <a:gd name="T34" fmla="*/ 2 w 36"/>
                <a:gd name="T35" fmla="*/ 1 h 36"/>
                <a:gd name="T36" fmla="*/ 2 w 36"/>
                <a:gd name="T37" fmla="*/ 1 h 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36"/>
                <a:gd name="T59" fmla="*/ 36 w 36"/>
                <a:gd name="T60" fmla="*/ 36 h 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36">
                  <a:moveTo>
                    <a:pt x="36" y="18"/>
                  </a:moveTo>
                  <a:lnTo>
                    <a:pt x="35" y="24"/>
                  </a:lnTo>
                  <a:lnTo>
                    <a:pt x="32" y="30"/>
                  </a:lnTo>
                  <a:lnTo>
                    <a:pt x="26" y="34"/>
                  </a:lnTo>
                  <a:lnTo>
                    <a:pt x="21" y="36"/>
                  </a:lnTo>
                  <a:lnTo>
                    <a:pt x="13" y="36"/>
                  </a:lnTo>
                  <a:lnTo>
                    <a:pt x="8" y="32"/>
                  </a:lnTo>
                  <a:lnTo>
                    <a:pt x="3" y="28"/>
                  </a:lnTo>
                  <a:lnTo>
                    <a:pt x="0" y="22"/>
                  </a:lnTo>
                  <a:lnTo>
                    <a:pt x="0" y="15"/>
                  </a:lnTo>
                  <a:lnTo>
                    <a:pt x="3" y="9"/>
                  </a:lnTo>
                  <a:lnTo>
                    <a:pt x="8" y="4"/>
                  </a:lnTo>
                  <a:lnTo>
                    <a:pt x="13" y="1"/>
                  </a:lnTo>
                  <a:lnTo>
                    <a:pt x="21" y="0"/>
                  </a:lnTo>
                  <a:lnTo>
                    <a:pt x="26" y="2"/>
                  </a:lnTo>
                  <a:lnTo>
                    <a:pt x="32" y="6"/>
                  </a:lnTo>
                  <a:lnTo>
                    <a:pt x="35" y="11"/>
                  </a:lnTo>
                  <a:lnTo>
                    <a:pt x="36" y="18"/>
                  </a:lnTo>
                  <a:close/>
                </a:path>
              </a:pathLst>
            </a:custGeom>
            <a:solidFill>
              <a:srgbClr val="0080FF"/>
            </a:solidFill>
            <a:ln w="0">
              <a:solidFill>
                <a:srgbClr val="00FF00"/>
              </a:solidFill>
              <a:prstDash val="solid"/>
              <a:round/>
              <a:headEnd/>
              <a:tailEnd/>
            </a:ln>
          </p:spPr>
          <p:txBody>
            <a:bodyPr/>
            <a:lstStyle/>
            <a:p>
              <a:endParaRPr lang="en-US"/>
            </a:p>
          </p:txBody>
        </p:sp>
        <p:sp>
          <p:nvSpPr>
            <p:cNvPr id="22673" name="Freeform 347"/>
            <p:cNvSpPr>
              <a:spLocks/>
            </p:cNvSpPr>
            <p:nvPr/>
          </p:nvSpPr>
          <p:spPr bwMode="auto">
            <a:xfrm>
              <a:off x="1388" y="337"/>
              <a:ext cx="9" cy="9"/>
            </a:xfrm>
            <a:custGeom>
              <a:avLst/>
              <a:gdLst>
                <a:gd name="T0" fmla="*/ 2 w 33"/>
                <a:gd name="T1" fmla="*/ 1 h 33"/>
                <a:gd name="T2" fmla="*/ 2 w 33"/>
                <a:gd name="T3" fmla="*/ 2 h 33"/>
                <a:gd name="T4" fmla="*/ 2 w 33"/>
                <a:gd name="T5" fmla="*/ 2 h 33"/>
                <a:gd name="T6" fmla="*/ 2 w 33"/>
                <a:gd name="T7" fmla="*/ 2 h 33"/>
                <a:gd name="T8" fmla="*/ 1 w 33"/>
                <a:gd name="T9" fmla="*/ 2 h 33"/>
                <a:gd name="T10" fmla="*/ 1 w 33"/>
                <a:gd name="T11" fmla="*/ 2 h 33"/>
                <a:gd name="T12" fmla="*/ 0 w 33"/>
                <a:gd name="T13" fmla="*/ 2 h 33"/>
                <a:gd name="T14" fmla="*/ 0 w 33"/>
                <a:gd name="T15" fmla="*/ 2 h 33"/>
                <a:gd name="T16" fmla="*/ 0 w 33"/>
                <a:gd name="T17" fmla="*/ 1 h 33"/>
                <a:gd name="T18" fmla="*/ 0 w 33"/>
                <a:gd name="T19" fmla="*/ 1 h 33"/>
                <a:gd name="T20" fmla="*/ 0 w 33"/>
                <a:gd name="T21" fmla="*/ 0 h 33"/>
                <a:gd name="T22" fmla="*/ 1 w 33"/>
                <a:gd name="T23" fmla="*/ 0 h 33"/>
                <a:gd name="T24" fmla="*/ 1 w 33"/>
                <a:gd name="T25" fmla="*/ 0 h 33"/>
                <a:gd name="T26" fmla="*/ 2 w 33"/>
                <a:gd name="T27" fmla="*/ 0 h 33"/>
                <a:gd name="T28" fmla="*/ 2 w 33"/>
                <a:gd name="T29" fmla="*/ 0 h 33"/>
                <a:gd name="T30" fmla="*/ 2 w 33"/>
                <a:gd name="T31" fmla="*/ 1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7"/>
                  </a:moveTo>
                  <a:lnTo>
                    <a:pt x="32" y="23"/>
                  </a:lnTo>
                  <a:lnTo>
                    <a:pt x="29" y="28"/>
                  </a:lnTo>
                  <a:lnTo>
                    <a:pt x="23" y="32"/>
                  </a:lnTo>
                  <a:lnTo>
                    <a:pt x="16" y="33"/>
                  </a:lnTo>
                  <a:lnTo>
                    <a:pt x="10" y="32"/>
                  </a:lnTo>
                  <a:lnTo>
                    <a:pt x="5" y="28"/>
                  </a:lnTo>
                  <a:lnTo>
                    <a:pt x="1" y="23"/>
                  </a:lnTo>
                  <a:lnTo>
                    <a:pt x="0" y="17"/>
                  </a:lnTo>
                  <a:lnTo>
                    <a:pt x="1" y="10"/>
                  </a:lnTo>
                  <a:lnTo>
                    <a:pt x="5" y="5"/>
                  </a:lnTo>
                  <a:lnTo>
                    <a:pt x="10" y="1"/>
                  </a:lnTo>
                  <a:lnTo>
                    <a:pt x="16" y="0"/>
                  </a:lnTo>
                  <a:lnTo>
                    <a:pt x="23" y="1"/>
                  </a:lnTo>
                  <a:lnTo>
                    <a:pt x="29" y="5"/>
                  </a:lnTo>
                  <a:lnTo>
                    <a:pt x="32" y="10"/>
                  </a:lnTo>
                  <a:lnTo>
                    <a:pt x="33" y="17"/>
                  </a:lnTo>
                  <a:close/>
                </a:path>
              </a:pathLst>
            </a:custGeom>
            <a:solidFill>
              <a:srgbClr val="0080FF"/>
            </a:solidFill>
            <a:ln w="0">
              <a:solidFill>
                <a:srgbClr val="00FF00"/>
              </a:solidFill>
              <a:prstDash val="solid"/>
              <a:round/>
              <a:headEnd/>
              <a:tailEnd/>
            </a:ln>
          </p:spPr>
          <p:txBody>
            <a:bodyPr/>
            <a:lstStyle/>
            <a:p>
              <a:endParaRPr lang="en-US"/>
            </a:p>
          </p:txBody>
        </p:sp>
        <p:sp>
          <p:nvSpPr>
            <p:cNvPr id="22674" name="Freeform 348"/>
            <p:cNvSpPr>
              <a:spLocks/>
            </p:cNvSpPr>
            <p:nvPr/>
          </p:nvSpPr>
          <p:spPr bwMode="auto">
            <a:xfrm>
              <a:off x="1338" y="367"/>
              <a:ext cx="9" cy="8"/>
            </a:xfrm>
            <a:custGeom>
              <a:avLst/>
              <a:gdLst>
                <a:gd name="T0" fmla="*/ 2 w 33"/>
                <a:gd name="T1" fmla="*/ 1 h 33"/>
                <a:gd name="T2" fmla="*/ 2 w 33"/>
                <a:gd name="T3" fmla="*/ 1 h 33"/>
                <a:gd name="T4" fmla="*/ 2 w 33"/>
                <a:gd name="T5" fmla="*/ 2 h 33"/>
                <a:gd name="T6" fmla="*/ 2 w 33"/>
                <a:gd name="T7" fmla="*/ 2 h 33"/>
                <a:gd name="T8" fmla="*/ 1 w 33"/>
                <a:gd name="T9" fmla="*/ 2 h 33"/>
                <a:gd name="T10" fmla="*/ 1 w 33"/>
                <a:gd name="T11" fmla="*/ 2 h 33"/>
                <a:gd name="T12" fmla="*/ 0 w 33"/>
                <a:gd name="T13" fmla="*/ 2 h 33"/>
                <a:gd name="T14" fmla="*/ 0 w 33"/>
                <a:gd name="T15" fmla="*/ 1 h 33"/>
                <a:gd name="T16" fmla="*/ 0 w 33"/>
                <a:gd name="T17" fmla="*/ 1 h 33"/>
                <a:gd name="T18" fmla="*/ 0 w 33"/>
                <a:gd name="T19" fmla="*/ 0 h 33"/>
                <a:gd name="T20" fmla="*/ 0 w 33"/>
                <a:gd name="T21" fmla="*/ 0 h 33"/>
                <a:gd name="T22" fmla="*/ 1 w 33"/>
                <a:gd name="T23" fmla="*/ 0 h 33"/>
                <a:gd name="T24" fmla="*/ 1 w 33"/>
                <a:gd name="T25" fmla="*/ 0 h 33"/>
                <a:gd name="T26" fmla="*/ 2 w 33"/>
                <a:gd name="T27" fmla="*/ 0 h 33"/>
                <a:gd name="T28" fmla="*/ 2 w 33"/>
                <a:gd name="T29" fmla="*/ 0 h 33"/>
                <a:gd name="T30" fmla="*/ 2 w 33"/>
                <a:gd name="T31" fmla="*/ 0 h 33"/>
                <a:gd name="T32" fmla="*/ 2 w 33"/>
                <a:gd name="T33" fmla="*/ 1 h 33"/>
                <a:gd name="T34" fmla="*/ 2 w 33"/>
                <a:gd name="T35" fmla="*/ 1 h 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33"/>
                <a:gd name="T56" fmla="*/ 33 w 33"/>
                <a:gd name="T57" fmla="*/ 33 h 3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33">
                  <a:moveTo>
                    <a:pt x="33" y="16"/>
                  </a:moveTo>
                  <a:lnTo>
                    <a:pt x="32" y="23"/>
                  </a:lnTo>
                  <a:lnTo>
                    <a:pt x="28" y="28"/>
                  </a:lnTo>
                  <a:lnTo>
                    <a:pt x="23" y="32"/>
                  </a:lnTo>
                  <a:lnTo>
                    <a:pt x="17" y="33"/>
                  </a:lnTo>
                  <a:lnTo>
                    <a:pt x="10" y="32"/>
                  </a:lnTo>
                  <a:lnTo>
                    <a:pt x="5" y="28"/>
                  </a:lnTo>
                  <a:lnTo>
                    <a:pt x="1" y="23"/>
                  </a:lnTo>
                  <a:lnTo>
                    <a:pt x="0" y="16"/>
                  </a:lnTo>
                  <a:lnTo>
                    <a:pt x="1" y="10"/>
                  </a:lnTo>
                  <a:lnTo>
                    <a:pt x="5" y="5"/>
                  </a:lnTo>
                  <a:lnTo>
                    <a:pt x="10" y="1"/>
                  </a:lnTo>
                  <a:lnTo>
                    <a:pt x="17" y="0"/>
                  </a:lnTo>
                  <a:lnTo>
                    <a:pt x="23" y="1"/>
                  </a:lnTo>
                  <a:lnTo>
                    <a:pt x="28" y="5"/>
                  </a:lnTo>
                  <a:lnTo>
                    <a:pt x="32" y="10"/>
                  </a:lnTo>
                  <a:lnTo>
                    <a:pt x="33" y="16"/>
                  </a:lnTo>
                  <a:close/>
                </a:path>
              </a:pathLst>
            </a:custGeom>
            <a:solidFill>
              <a:srgbClr val="0080FF"/>
            </a:solidFill>
            <a:ln w="0">
              <a:solidFill>
                <a:srgbClr val="00FF00"/>
              </a:solidFill>
              <a:prstDash val="solid"/>
              <a:round/>
              <a:headEnd/>
              <a:tailEnd/>
            </a:ln>
          </p:spPr>
          <p:txBody>
            <a:bodyPr/>
            <a:lstStyle/>
            <a:p>
              <a:endParaRPr lang="en-US"/>
            </a:p>
          </p:txBody>
        </p:sp>
        <p:sp>
          <p:nvSpPr>
            <p:cNvPr id="22675" name="Freeform 349"/>
            <p:cNvSpPr>
              <a:spLocks/>
            </p:cNvSpPr>
            <p:nvPr/>
          </p:nvSpPr>
          <p:spPr bwMode="auto">
            <a:xfrm>
              <a:off x="991" y="901"/>
              <a:ext cx="27" cy="27"/>
            </a:xfrm>
            <a:custGeom>
              <a:avLst/>
              <a:gdLst>
                <a:gd name="T0" fmla="*/ 7 w 107"/>
                <a:gd name="T1" fmla="*/ 3 h 108"/>
                <a:gd name="T2" fmla="*/ 7 w 107"/>
                <a:gd name="T3" fmla="*/ 4 h 108"/>
                <a:gd name="T4" fmla="*/ 7 w 107"/>
                <a:gd name="T5" fmla="*/ 5 h 108"/>
                <a:gd name="T6" fmla="*/ 6 w 107"/>
                <a:gd name="T7" fmla="*/ 6 h 108"/>
                <a:gd name="T8" fmla="*/ 6 w 107"/>
                <a:gd name="T9" fmla="*/ 6 h 108"/>
                <a:gd name="T10" fmla="*/ 5 w 107"/>
                <a:gd name="T11" fmla="*/ 6 h 108"/>
                <a:gd name="T12" fmla="*/ 4 w 107"/>
                <a:gd name="T13" fmla="*/ 7 h 108"/>
                <a:gd name="T14" fmla="*/ 4 w 107"/>
                <a:gd name="T15" fmla="*/ 7 h 108"/>
                <a:gd name="T16" fmla="*/ 3 w 107"/>
                <a:gd name="T17" fmla="*/ 7 h 108"/>
                <a:gd name="T18" fmla="*/ 2 w 107"/>
                <a:gd name="T19" fmla="*/ 7 h 108"/>
                <a:gd name="T20" fmla="*/ 2 w 107"/>
                <a:gd name="T21" fmla="*/ 6 h 108"/>
                <a:gd name="T22" fmla="*/ 1 w 107"/>
                <a:gd name="T23" fmla="*/ 6 h 108"/>
                <a:gd name="T24" fmla="*/ 1 w 107"/>
                <a:gd name="T25" fmla="*/ 5 h 108"/>
                <a:gd name="T26" fmla="*/ 0 w 107"/>
                <a:gd name="T27" fmla="*/ 5 h 108"/>
                <a:gd name="T28" fmla="*/ 0 w 107"/>
                <a:gd name="T29" fmla="*/ 4 h 108"/>
                <a:gd name="T30" fmla="*/ 0 w 107"/>
                <a:gd name="T31" fmla="*/ 3 h 108"/>
                <a:gd name="T32" fmla="*/ 0 w 107"/>
                <a:gd name="T33" fmla="*/ 2 h 108"/>
                <a:gd name="T34" fmla="*/ 1 w 107"/>
                <a:gd name="T35" fmla="*/ 2 h 108"/>
                <a:gd name="T36" fmla="*/ 1 w 107"/>
                <a:gd name="T37" fmla="*/ 1 h 108"/>
                <a:gd name="T38" fmla="*/ 2 w 107"/>
                <a:gd name="T39" fmla="*/ 1 h 108"/>
                <a:gd name="T40" fmla="*/ 2 w 107"/>
                <a:gd name="T41" fmla="*/ 0 h 108"/>
                <a:gd name="T42" fmla="*/ 3 w 107"/>
                <a:gd name="T43" fmla="*/ 0 h 108"/>
                <a:gd name="T44" fmla="*/ 4 w 107"/>
                <a:gd name="T45" fmla="*/ 0 h 108"/>
                <a:gd name="T46" fmla="*/ 4 w 107"/>
                <a:gd name="T47" fmla="*/ 0 h 108"/>
                <a:gd name="T48" fmla="*/ 5 w 107"/>
                <a:gd name="T49" fmla="*/ 1 h 108"/>
                <a:gd name="T50" fmla="*/ 6 w 107"/>
                <a:gd name="T51" fmla="*/ 1 h 108"/>
                <a:gd name="T52" fmla="*/ 6 w 107"/>
                <a:gd name="T53" fmla="*/ 2 h 108"/>
                <a:gd name="T54" fmla="*/ 7 w 107"/>
                <a:gd name="T55" fmla="*/ 2 h 108"/>
                <a:gd name="T56" fmla="*/ 7 w 107"/>
                <a:gd name="T57" fmla="*/ 3 h 108"/>
                <a:gd name="T58" fmla="*/ 7 w 107"/>
                <a:gd name="T59" fmla="*/ 3 h 108"/>
                <a:gd name="T60" fmla="*/ 7 w 107"/>
                <a:gd name="T61" fmla="*/ 3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08"/>
                <a:gd name="T95" fmla="*/ 107 w 107"/>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08">
                  <a:moveTo>
                    <a:pt x="107" y="54"/>
                  </a:moveTo>
                  <a:lnTo>
                    <a:pt x="106" y="66"/>
                  </a:lnTo>
                  <a:lnTo>
                    <a:pt x="102" y="77"/>
                  </a:lnTo>
                  <a:lnTo>
                    <a:pt x="97" y="87"/>
                  </a:lnTo>
                  <a:lnTo>
                    <a:pt x="88" y="95"/>
                  </a:lnTo>
                  <a:lnTo>
                    <a:pt x="79" y="101"/>
                  </a:lnTo>
                  <a:lnTo>
                    <a:pt x="67" y="106"/>
                  </a:lnTo>
                  <a:lnTo>
                    <a:pt x="56" y="108"/>
                  </a:lnTo>
                  <a:lnTo>
                    <a:pt x="44" y="108"/>
                  </a:lnTo>
                  <a:lnTo>
                    <a:pt x="34" y="104"/>
                  </a:lnTo>
                  <a:lnTo>
                    <a:pt x="24" y="99"/>
                  </a:lnTo>
                  <a:lnTo>
                    <a:pt x="15" y="91"/>
                  </a:lnTo>
                  <a:lnTo>
                    <a:pt x="7" y="82"/>
                  </a:lnTo>
                  <a:lnTo>
                    <a:pt x="2" y="72"/>
                  </a:lnTo>
                  <a:lnTo>
                    <a:pt x="0" y="60"/>
                  </a:lnTo>
                  <a:lnTo>
                    <a:pt x="0" y="49"/>
                  </a:lnTo>
                  <a:lnTo>
                    <a:pt x="2" y="37"/>
                  </a:lnTo>
                  <a:lnTo>
                    <a:pt x="7" y="27"/>
                  </a:lnTo>
                  <a:lnTo>
                    <a:pt x="15" y="17"/>
                  </a:lnTo>
                  <a:lnTo>
                    <a:pt x="24" y="9"/>
                  </a:lnTo>
                  <a:lnTo>
                    <a:pt x="34" y="4"/>
                  </a:lnTo>
                  <a:lnTo>
                    <a:pt x="44" y="2"/>
                  </a:lnTo>
                  <a:lnTo>
                    <a:pt x="56" y="0"/>
                  </a:lnTo>
                  <a:lnTo>
                    <a:pt x="67" y="3"/>
                  </a:lnTo>
                  <a:lnTo>
                    <a:pt x="79" y="7"/>
                  </a:lnTo>
                  <a:lnTo>
                    <a:pt x="88" y="13"/>
                  </a:lnTo>
                  <a:lnTo>
                    <a:pt x="97" y="22"/>
                  </a:lnTo>
                  <a:lnTo>
                    <a:pt x="102" y="32"/>
                  </a:lnTo>
                  <a:lnTo>
                    <a:pt x="106" y="43"/>
                  </a:lnTo>
                  <a:lnTo>
                    <a:pt x="107" y="54"/>
                  </a:lnTo>
                  <a:close/>
                </a:path>
              </a:pathLst>
            </a:custGeom>
            <a:solidFill>
              <a:srgbClr val="000040"/>
            </a:solidFill>
            <a:ln w="0">
              <a:solidFill>
                <a:srgbClr val="00FF00"/>
              </a:solidFill>
              <a:prstDash val="solid"/>
              <a:round/>
              <a:headEnd/>
              <a:tailEnd/>
            </a:ln>
          </p:spPr>
          <p:txBody>
            <a:bodyPr/>
            <a:lstStyle/>
            <a:p>
              <a:endParaRPr lang="en-US"/>
            </a:p>
          </p:txBody>
        </p:sp>
        <p:sp>
          <p:nvSpPr>
            <p:cNvPr id="22676" name="Freeform 350"/>
            <p:cNvSpPr>
              <a:spLocks/>
            </p:cNvSpPr>
            <p:nvPr/>
          </p:nvSpPr>
          <p:spPr bwMode="auto">
            <a:xfrm>
              <a:off x="1031" y="909"/>
              <a:ext cx="24" cy="24"/>
            </a:xfrm>
            <a:custGeom>
              <a:avLst/>
              <a:gdLst>
                <a:gd name="T0" fmla="*/ 6 w 96"/>
                <a:gd name="T1" fmla="*/ 3 h 97"/>
                <a:gd name="T2" fmla="*/ 6 w 96"/>
                <a:gd name="T3" fmla="*/ 4 h 97"/>
                <a:gd name="T4" fmla="*/ 6 w 96"/>
                <a:gd name="T5" fmla="*/ 4 h 97"/>
                <a:gd name="T6" fmla="*/ 6 w 96"/>
                <a:gd name="T7" fmla="*/ 5 h 97"/>
                <a:gd name="T8" fmla="*/ 5 w 96"/>
                <a:gd name="T9" fmla="*/ 5 h 97"/>
                <a:gd name="T10" fmla="*/ 4 w 96"/>
                <a:gd name="T11" fmla="*/ 6 h 97"/>
                <a:gd name="T12" fmla="*/ 3 w 96"/>
                <a:gd name="T13" fmla="*/ 6 h 97"/>
                <a:gd name="T14" fmla="*/ 3 w 96"/>
                <a:gd name="T15" fmla="*/ 6 h 97"/>
                <a:gd name="T16" fmla="*/ 2 w 96"/>
                <a:gd name="T17" fmla="*/ 6 h 97"/>
                <a:gd name="T18" fmla="*/ 2 w 96"/>
                <a:gd name="T19" fmla="*/ 5 h 97"/>
                <a:gd name="T20" fmla="*/ 1 w 96"/>
                <a:gd name="T21" fmla="*/ 5 h 97"/>
                <a:gd name="T22" fmla="*/ 1 w 96"/>
                <a:gd name="T23" fmla="*/ 5 h 97"/>
                <a:gd name="T24" fmla="*/ 0 w 96"/>
                <a:gd name="T25" fmla="*/ 4 h 97"/>
                <a:gd name="T26" fmla="*/ 0 w 96"/>
                <a:gd name="T27" fmla="*/ 3 h 97"/>
                <a:gd name="T28" fmla="*/ 0 w 96"/>
                <a:gd name="T29" fmla="*/ 3 h 97"/>
                <a:gd name="T30" fmla="*/ 0 w 96"/>
                <a:gd name="T31" fmla="*/ 2 h 97"/>
                <a:gd name="T32" fmla="*/ 1 w 96"/>
                <a:gd name="T33" fmla="*/ 1 h 97"/>
                <a:gd name="T34" fmla="*/ 1 w 96"/>
                <a:gd name="T35" fmla="*/ 1 h 97"/>
                <a:gd name="T36" fmla="*/ 2 w 96"/>
                <a:gd name="T37" fmla="*/ 0 h 97"/>
                <a:gd name="T38" fmla="*/ 2 w 96"/>
                <a:gd name="T39" fmla="*/ 0 h 97"/>
                <a:gd name="T40" fmla="*/ 3 w 96"/>
                <a:gd name="T41" fmla="*/ 0 h 97"/>
                <a:gd name="T42" fmla="*/ 3 w 96"/>
                <a:gd name="T43" fmla="*/ 0 h 97"/>
                <a:gd name="T44" fmla="*/ 4 w 96"/>
                <a:gd name="T45" fmla="*/ 0 h 97"/>
                <a:gd name="T46" fmla="*/ 5 w 96"/>
                <a:gd name="T47" fmla="*/ 0 h 97"/>
                <a:gd name="T48" fmla="*/ 6 w 96"/>
                <a:gd name="T49" fmla="*/ 1 h 97"/>
                <a:gd name="T50" fmla="*/ 6 w 96"/>
                <a:gd name="T51" fmla="*/ 2 h 97"/>
                <a:gd name="T52" fmla="*/ 6 w 96"/>
                <a:gd name="T53" fmla="*/ 2 h 97"/>
                <a:gd name="T54" fmla="*/ 6 w 96"/>
                <a:gd name="T55" fmla="*/ 3 h 97"/>
                <a:gd name="T56" fmla="*/ 6 w 96"/>
                <a:gd name="T57" fmla="*/ 3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6"/>
                <a:gd name="T88" fmla="*/ 0 h 97"/>
                <a:gd name="T89" fmla="*/ 96 w 96"/>
                <a:gd name="T90" fmla="*/ 97 h 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6" h="97">
                  <a:moveTo>
                    <a:pt x="96" y="48"/>
                  </a:moveTo>
                  <a:lnTo>
                    <a:pt x="95" y="60"/>
                  </a:lnTo>
                  <a:lnTo>
                    <a:pt x="91" y="70"/>
                  </a:lnTo>
                  <a:lnTo>
                    <a:pt x="86" y="80"/>
                  </a:lnTo>
                  <a:lnTo>
                    <a:pt x="77" y="88"/>
                  </a:lnTo>
                  <a:lnTo>
                    <a:pt x="67" y="93"/>
                  </a:lnTo>
                  <a:lnTo>
                    <a:pt x="56" y="97"/>
                  </a:lnTo>
                  <a:lnTo>
                    <a:pt x="45" y="97"/>
                  </a:lnTo>
                  <a:lnTo>
                    <a:pt x="33" y="96"/>
                  </a:lnTo>
                  <a:lnTo>
                    <a:pt x="23" y="90"/>
                  </a:lnTo>
                  <a:lnTo>
                    <a:pt x="14" y="84"/>
                  </a:lnTo>
                  <a:lnTo>
                    <a:pt x="8" y="75"/>
                  </a:lnTo>
                  <a:lnTo>
                    <a:pt x="3" y="65"/>
                  </a:lnTo>
                  <a:lnTo>
                    <a:pt x="0" y="55"/>
                  </a:lnTo>
                  <a:lnTo>
                    <a:pt x="0" y="43"/>
                  </a:lnTo>
                  <a:lnTo>
                    <a:pt x="3" y="32"/>
                  </a:lnTo>
                  <a:lnTo>
                    <a:pt x="8" y="21"/>
                  </a:lnTo>
                  <a:lnTo>
                    <a:pt x="14" y="14"/>
                  </a:lnTo>
                  <a:lnTo>
                    <a:pt x="23" y="6"/>
                  </a:lnTo>
                  <a:lnTo>
                    <a:pt x="33" y="2"/>
                  </a:lnTo>
                  <a:lnTo>
                    <a:pt x="45" y="0"/>
                  </a:lnTo>
                  <a:lnTo>
                    <a:pt x="56" y="1"/>
                  </a:lnTo>
                  <a:lnTo>
                    <a:pt x="67" y="4"/>
                  </a:lnTo>
                  <a:lnTo>
                    <a:pt x="77" y="10"/>
                  </a:lnTo>
                  <a:lnTo>
                    <a:pt x="86" y="18"/>
                  </a:lnTo>
                  <a:lnTo>
                    <a:pt x="91" y="27"/>
                  </a:lnTo>
                  <a:lnTo>
                    <a:pt x="95" y="38"/>
                  </a:lnTo>
                  <a:lnTo>
                    <a:pt x="96" y="48"/>
                  </a:lnTo>
                  <a:close/>
                </a:path>
              </a:pathLst>
            </a:custGeom>
            <a:solidFill>
              <a:srgbClr val="000040"/>
            </a:solidFill>
            <a:ln w="0">
              <a:solidFill>
                <a:srgbClr val="00FF00"/>
              </a:solidFill>
              <a:prstDash val="solid"/>
              <a:round/>
              <a:headEnd/>
              <a:tailEnd/>
            </a:ln>
          </p:spPr>
          <p:txBody>
            <a:bodyPr/>
            <a:lstStyle/>
            <a:p>
              <a:endParaRPr lang="en-US"/>
            </a:p>
          </p:txBody>
        </p:sp>
        <p:sp>
          <p:nvSpPr>
            <p:cNvPr id="22677" name="Freeform 351"/>
            <p:cNvSpPr>
              <a:spLocks/>
            </p:cNvSpPr>
            <p:nvPr/>
          </p:nvSpPr>
          <p:spPr bwMode="auto">
            <a:xfrm>
              <a:off x="1013" y="937"/>
              <a:ext cx="27" cy="27"/>
            </a:xfrm>
            <a:custGeom>
              <a:avLst/>
              <a:gdLst>
                <a:gd name="T0" fmla="*/ 7 w 107"/>
                <a:gd name="T1" fmla="*/ 3 h 109"/>
                <a:gd name="T2" fmla="*/ 7 w 107"/>
                <a:gd name="T3" fmla="*/ 4 h 109"/>
                <a:gd name="T4" fmla="*/ 7 w 107"/>
                <a:gd name="T5" fmla="*/ 5 h 109"/>
                <a:gd name="T6" fmla="*/ 6 w 107"/>
                <a:gd name="T7" fmla="*/ 5 h 109"/>
                <a:gd name="T8" fmla="*/ 6 w 107"/>
                <a:gd name="T9" fmla="*/ 6 h 109"/>
                <a:gd name="T10" fmla="*/ 5 w 107"/>
                <a:gd name="T11" fmla="*/ 6 h 109"/>
                <a:gd name="T12" fmla="*/ 4 w 107"/>
                <a:gd name="T13" fmla="*/ 6 h 109"/>
                <a:gd name="T14" fmla="*/ 4 w 107"/>
                <a:gd name="T15" fmla="*/ 7 h 109"/>
                <a:gd name="T16" fmla="*/ 3 w 107"/>
                <a:gd name="T17" fmla="*/ 7 h 109"/>
                <a:gd name="T18" fmla="*/ 2 w 107"/>
                <a:gd name="T19" fmla="*/ 6 h 109"/>
                <a:gd name="T20" fmla="*/ 2 w 107"/>
                <a:gd name="T21" fmla="*/ 6 h 109"/>
                <a:gd name="T22" fmla="*/ 1 w 107"/>
                <a:gd name="T23" fmla="*/ 6 h 109"/>
                <a:gd name="T24" fmla="*/ 1 w 107"/>
                <a:gd name="T25" fmla="*/ 5 h 109"/>
                <a:gd name="T26" fmla="*/ 0 w 107"/>
                <a:gd name="T27" fmla="*/ 4 h 109"/>
                <a:gd name="T28" fmla="*/ 0 w 107"/>
                <a:gd name="T29" fmla="*/ 4 h 109"/>
                <a:gd name="T30" fmla="*/ 0 w 107"/>
                <a:gd name="T31" fmla="*/ 3 h 109"/>
                <a:gd name="T32" fmla="*/ 0 w 107"/>
                <a:gd name="T33" fmla="*/ 2 h 109"/>
                <a:gd name="T34" fmla="*/ 1 w 107"/>
                <a:gd name="T35" fmla="*/ 2 h 109"/>
                <a:gd name="T36" fmla="*/ 1 w 107"/>
                <a:gd name="T37" fmla="*/ 1 h 109"/>
                <a:gd name="T38" fmla="*/ 2 w 107"/>
                <a:gd name="T39" fmla="*/ 1 h 109"/>
                <a:gd name="T40" fmla="*/ 2 w 107"/>
                <a:gd name="T41" fmla="*/ 0 h 109"/>
                <a:gd name="T42" fmla="*/ 3 w 107"/>
                <a:gd name="T43" fmla="*/ 0 h 109"/>
                <a:gd name="T44" fmla="*/ 4 w 107"/>
                <a:gd name="T45" fmla="*/ 0 h 109"/>
                <a:gd name="T46" fmla="*/ 4 w 107"/>
                <a:gd name="T47" fmla="*/ 0 h 109"/>
                <a:gd name="T48" fmla="*/ 5 w 107"/>
                <a:gd name="T49" fmla="*/ 0 h 109"/>
                <a:gd name="T50" fmla="*/ 6 w 107"/>
                <a:gd name="T51" fmla="*/ 1 h 109"/>
                <a:gd name="T52" fmla="*/ 6 w 107"/>
                <a:gd name="T53" fmla="*/ 1 h 109"/>
                <a:gd name="T54" fmla="*/ 7 w 107"/>
                <a:gd name="T55" fmla="*/ 2 h 109"/>
                <a:gd name="T56" fmla="*/ 7 w 107"/>
                <a:gd name="T57" fmla="*/ 3 h 109"/>
                <a:gd name="T58" fmla="*/ 7 w 107"/>
                <a:gd name="T59" fmla="*/ 3 h 109"/>
                <a:gd name="T60" fmla="*/ 7 w 107"/>
                <a:gd name="T61" fmla="*/ 3 h 1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09"/>
                <a:gd name="T95" fmla="*/ 107 w 107"/>
                <a:gd name="T96" fmla="*/ 109 h 1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09">
                  <a:moveTo>
                    <a:pt x="107" y="55"/>
                  </a:moveTo>
                  <a:lnTo>
                    <a:pt x="106" y="67"/>
                  </a:lnTo>
                  <a:lnTo>
                    <a:pt x="102" y="77"/>
                  </a:lnTo>
                  <a:lnTo>
                    <a:pt x="97" y="87"/>
                  </a:lnTo>
                  <a:lnTo>
                    <a:pt x="89" y="96"/>
                  </a:lnTo>
                  <a:lnTo>
                    <a:pt x="79" y="103"/>
                  </a:lnTo>
                  <a:lnTo>
                    <a:pt x="69" y="106"/>
                  </a:lnTo>
                  <a:lnTo>
                    <a:pt x="57" y="109"/>
                  </a:lnTo>
                  <a:lnTo>
                    <a:pt x="45" y="108"/>
                  </a:lnTo>
                  <a:lnTo>
                    <a:pt x="34" y="105"/>
                  </a:lnTo>
                  <a:lnTo>
                    <a:pt x="24" y="99"/>
                  </a:lnTo>
                  <a:lnTo>
                    <a:pt x="15" y="91"/>
                  </a:lnTo>
                  <a:lnTo>
                    <a:pt x="8" y="82"/>
                  </a:lnTo>
                  <a:lnTo>
                    <a:pt x="2" y="72"/>
                  </a:lnTo>
                  <a:lnTo>
                    <a:pt x="0" y="60"/>
                  </a:lnTo>
                  <a:lnTo>
                    <a:pt x="0" y="49"/>
                  </a:lnTo>
                  <a:lnTo>
                    <a:pt x="2" y="37"/>
                  </a:lnTo>
                  <a:lnTo>
                    <a:pt x="8" y="27"/>
                  </a:lnTo>
                  <a:lnTo>
                    <a:pt x="15" y="18"/>
                  </a:lnTo>
                  <a:lnTo>
                    <a:pt x="24" y="11"/>
                  </a:lnTo>
                  <a:lnTo>
                    <a:pt x="34" y="4"/>
                  </a:lnTo>
                  <a:lnTo>
                    <a:pt x="45" y="2"/>
                  </a:lnTo>
                  <a:lnTo>
                    <a:pt x="57" y="0"/>
                  </a:lnTo>
                  <a:lnTo>
                    <a:pt x="69" y="3"/>
                  </a:lnTo>
                  <a:lnTo>
                    <a:pt x="79" y="7"/>
                  </a:lnTo>
                  <a:lnTo>
                    <a:pt x="89" y="13"/>
                  </a:lnTo>
                  <a:lnTo>
                    <a:pt x="97" y="22"/>
                  </a:lnTo>
                  <a:lnTo>
                    <a:pt x="102" y="32"/>
                  </a:lnTo>
                  <a:lnTo>
                    <a:pt x="106" y="43"/>
                  </a:lnTo>
                  <a:lnTo>
                    <a:pt x="107" y="55"/>
                  </a:lnTo>
                  <a:close/>
                </a:path>
              </a:pathLst>
            </a:custGeom>
            <a:solidFill>
              <a:srgbClr val="000040"/>
            </a:solidFill>
            <a:ln w="0">
              <a:solidFill>
                <a:srgbClr val="00FF00"/>
              </a:solidFill>
              <a:prstDash val="solid"/>
              <a:round/>
              <a:headEnd/>
              <a:tailEnd/>
            </a:ln>
          </p:spPr>
          <p:txBody>
            <a:bodyPr/>
            <a:lstStyle/>
            <a:p>
              <a:endParaRPr lang="en-US"/>
            </a:p>
          </p:txBody>
        </p:sp>
        <p:sp>
          <p:nvSpPr>
            <p:cNvPr id="22678" name="Freeform 352"/>
            <p:cNvSpPr>
              <a:spLocks/>
            </p:cNvSpPr>
            <p:nvPr/>
          </p:nvSpPr>
          <p:spPr bwMode="auto">
            <a:xfrm>
              <a:off x="1068" y="928"/>
              <a:ext cx="27" cy="27"/>
            </a:xfrm>
            <a:custGeom>
              <a:avLst/>
              <a:gdLst>
                <a:gd name="T0" fmla="*/ 7 w 107"/>
                <a:gd name="T1" fmla="*/ 3 h 108"/>
                <a:gd name="T2" fmla="*/ 7 w 107"/>
                <a:gd name="T3" fmla="*/ 4 h 108"/>
                <a:gd name="T4" fmla="*/ 7 w 107"/>
                <a:gd name="T5" fmla="*/ 5 h 108"/>
                <a:gd name="T6" fmla="*/ 6 w 107"/>
                <a:gd name="T7" fmla="*/ 6 h 108"/>
                <a:gd name="T8" fmla="*/ 6 w 107"/>
                <a:gd name="T9" fmla="*/ 6 h 108"/>
                <a:gd name="T10" fmla="*/ 5 w 107"/>
                <a:gd name="T11" fmla="*/ 7 h 108"/>
                <a:gd name="T12" fmla="*/ 4 w 107"/>
                <a:gd name="T13" fmla="*/ 7 h 108"/>
                <a:gd name="T14" fmla="*/ 4 w 107"/>
                <a:gd name="T15" fmla="*/ 7 h 108"/>
                <a:gd name="T16" fmla="*/ 3 w 107"/>
                <a:gd name="T17" fmla="*/ 7 h 108"/>
                <a:gd name="T18" fmla="*/ 2 w 107"/>
                <a:gd name="T19" fmla="*/ 7 h 108"/>
                <a:gd name="T20" fmla="*/ 2 w 107"/>
                <a:gd name="T21" fmla="*/ 6 h 108"/>
                <a:gd name="T22" fmla="*/ 1 w 107"/>
                <a:gd name="T23" fmla="*/ 6 h 108"/>
                <a:gd name="T24" fmla="*/ 1 w 107"/>
                <a:gd name="T25" fmla="*/ 5 h 108"/>
                <a:gd name="T26" fmla="*/ 0 w 107"/>
                <a:gd name="T27" fmla="*/ 5 h 108"/>
                <a:gd name="T28" fmla="*/ 0 w 107"/>
                <a:gd name="T29" fmla="*/ 4 h 108"/>
                <a:gd name="T30" fmla="*/ 0 w 107"/>
                <a:gd name="T31" fmla="*/ 3 h 108"/>
                <a:gd name="T32" fmla="*/ 0 w 107"/>
                <a:gd name="T33" fmla="*/ 2 h 108"/>
                <a:gd name="T34" fmla="*/ 1 w 107"/>
                <a:gd name="T35" fmla="*/ 2 h 108"/>
                <a:gd name="T36" fmla="*/ 1 w 107"/>
                <a:gd name="T37" fmla="*/ 1 h 108"/>
                <a:gd name="T38" fmla="*/ 2 w 107"/>
                <a:gd name="T39" fmla="*/ 1 h 108"/>
                <a:gd name="T40" fmla="*/ 2 w 107"/>
                <a:gd name="T41" fmla="*/ 0 h 108"/>
                <a:gd name="T42" fmla="*/ 3 w 107"/>
                <a:gd name="T43" fmla="*/ 0 h 108"/>
                <a:gd name="T44" fmla="*/ 4 w 107"/>
                <a:gd name="T45" fmla="*/ 0 h 108"/>
                <a:gd name="T46" fmla="*/ 4 w 107"/>
                <a:gd name="T47" fmla="*/ 0 h 108"/>
                <a:gd name="T48" fmla="*/ 5 w 107"/>
                <a:gd name="T49" fmla="*/ 1 h 108"/>
                <a:gd name="T50" fmla="*/ 6 w 107"/>
                <a:gd name="T51" fmla="*/ 1 h 108"/>
                <a:gd name="T52" fmla="*/ 6 w 107"/>
                <a:gd name="T53" fmla="*/ 2 h 108"/>
                <a:gd name="T54" fmla="*/ 7 w 107"/>
                <a:gd name="T55" fmla="*/ 2 h 108"/>
                <a:gd name="T56" fmla="*/ 7 w 107"/>
                <a:gd name="T57" fmla="*/ 3 h 108"/>
                <a:gd name="T58" fmla="*/ 7 w 107"/>
                <a:gd name="T59" fmla="*/ 3 h 108"/>
                <a:gd name="T60" fmla="*/ 7 w 107"/>
                <a:gd name="T61" fmla="*/ 3 h 10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7"/>
                <a:gd name="T94" fmla="*/ 0 h 108"/>
                <a:gd name="T95" fmla="*/ 107 w 107"/>
                <a:gd name="T96" fmla="*/ 108 h 10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7" h="108">
                  <a:moveTo>
                    <a:pt x="107" y="54"/>
                  </a:moveTo>
                  <a:lnTo>
                    <a:pt x="106" y="67"/>
                  </a:lnTo>
                  <a:lnTo>
                    <a:pt x="102" y="77"/>
                  </a:lnTo>
                  <a:lnTo>
                    <a:pt x="96" y="87"/>
                  </a:lnTo>
                  <a:lnTo>
                    <a:pt x="88" y="96"/>
                  </a:lnTo>
                  <a:lnTo>
                    <a:pt x="78" y="103"/>
                  </a:lnTo>
                  <a:lnTo>
                    <a:pt x="68" y="106"/>
                  </a:lnTo>
                  <a:lnTo>
                    <a:pt x="56" y="108"/>
                  </a:lnTo>
                  <a:lnTo>
                    <a:pt x="45" y="108"/>
                  </a:lnTo>
                  <a:lnTo>
                    <a:pt x="33" y="105"/>
                  </a:lnTo>
                  <a:lnTo>
                    <a:pt x="23" y="99"/>
                  </a:lnTo>
                  <a:lnTo>
                    <a:pt x="14" y="91"/>
                  </a:lnTo>
                  <a:lnTo>
                    <a:pt x="8" y="82"/>
                  </a:lnTo>
                  <a:lnTo>
                    <a:pt x="3" y="72"/>
                  </a:lnTo>
                  <a:lnTo>
                    <a:pt x="0" y="60"/>
                  </a:lnTo>
                  <a:lnTo>
                    <a:pt x="0" y="49"/>
                  </a:lnTo>
                  <a:lnTo>
                    <a:pt x="3" y="37"/>
                  </a:lnTo>
                  <a:lnTo>
                    <a:pt x="8" y="27"/>
                  </a:lnTo>
                  <a:lnTo>
                    <a:pt x="14" y="18"/>
                  </a:lnTo>
                  <a:lnTo>
                    <a:pt x="23" y="11"/>
                  </a:lnTo>
                  <a:lnTo>
                    <a:pt x="33" y="4"/>
                  </a:lnTo>
                  <a:lnTo>
                    <a:pt x="45" y="2"/>
                  </a:lnTo>
                  <a:lnTo>
                    <a:pt x="56" y="0"/>
                  </a:lnTo>
                  <a:lnTo>
                    <a:pt x="68" y="3"/>
                  </a:lnTo>
                  <a:lnTo>
                    <a:pt x="78" y="7"/>
                  </a:lnTo>
                  <a:lnTo>
                    <a:pt x="88" y="13"/>
                  </a:lnTo>
                  <a:lnTo>
                    <a:pt x="96" y="22"/>
                  </a:lnTo>
                  <a:lnTo>
                    <a:pt x="102" y="32"/>
                  </a:lnTo>
                  <a:lnTo>
                    <a:pt x="106" y="43"/>
                  </a:lnTo>
                  <a:lnTo>
                    <a:pt x="107" y="54"/>
                  </a:lnTo>
                  <a:close/>
                </a:path>
              </a:pathLst>
            </a:custGeom>
            <a:solidFill>
              <a:srgbClr val="000040"/>
            </a:solidFill>
            <a:ln w="0">
              <a:solidFill>
                <a:srgbClr val="00FF00"/>
              </a:solidFill>
              <a:prstDash val="solid"/>
              <a:round/>
              <a:headEnd/>
              <a:tailEnd/>
            </a:ln>
          </p:spPr>
          <p:txBody>
            <a:bodyPr/>
            <a:lstStyle/>
            <a:p>
              <a:endParaRPr lang="en-US"/>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5"/>
          <p:cNvSpPr>
            <a:spLocks noGrp="1"/>
          </p:cNvSpPr>
          <p:nvPr>
            <p:ph type="title"/>
          </p:nvPr>
        </p:nvSpPr>
        <p:spPr>
          <a:xfrm>
            <a:off x="0" y="76200"/>
            <a:ext cx="9144000" cy="1143000"/>
          </a:xfrm>
        </p:spPr>
        <p:txBody>
          <a:bodyPr/>
          <a:lstStyle/>
          <a:p>
            <a:pPr eaLnBrk="1" hangingPunct="1">
              <a:lnSpc>
                <a:spcPct val="100000"/>
              </a:lnSpc>
            </a:pPr>
            <a:r>
              <a:rPr lang="en-US" sz="3600" b="0" smtClean="0"/>
              <a:t>Heavy &amp; Civil Engineering Construction </a:t>
            </a:r>
            <a:br>
              <a:rPr lang="en-US" sz="3600" b="0" smtClean="0"/>
            </a:br>
            <a:r>
              <a:rPr lang="en-US" sz="3600" b="0" smtClean="0"/>
              <a:t>Injuries in 2008</a:t>
            </a:r>
          </a:p>
        </p:txBody>
      </p:sp>
      <p:graphicFrame>
        <p:nvGraphicFramePr>
          <p:cNvPr id="8" name="SmartArt Placeholder 7"/>
          <p:cNvGraphicFramePr>
            <a:graphicFrameLocks noGrp="1"/>
          </p:cNvGraphicFramePr>
          <p:nvPr>
            <p:ph type="dgm" idx="1"/>
          </p:nvPr>
        </p:nvGraphicFramePr>
        <p:xfrm>
          <a:off x="1295400" y="1314450"/>
          <a:ext cx="6858000" cy="462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6084" name="TextBox 3"/>
          <p:cNvSpPr txBox="1">
            <a:spLocks noChangeArrowheads="1"/>
          </p:cNvSpPr>
          <p:nvPr/>
        </p:nvSpPr>
        <p:spPr bwMode="auto">
          <a:xfrm>
            <a:off x="192088" y="5105400"/>
            <a:ext cx="1484312" cy="400050"/>
          </a:xfrm>
          <a:prstGeom prst="rect">
            <a:avLst/>
          </a:prstGeom>
          <a:noFill/>
          <a:ln w="9525">
            <a:noFill/>
            <a:miter lim="800000"/>
            <a:headEnd/>
            <a:tailEnd/>
          </a:ln>
        </p:spPr>
        <p:txBody>
          <a:bodyPr wrap="none">
            <a:spAutoFit/>
          </a:bodyPr>
          <a:lstStyle/>
          <a:p>
            <a:r>
              <a:rPr lang="en-US" sz="2000"/>
              <a:t>Close Calls</a:t>
            </a:r>
          </a:p>
        </p:txBody>
      </p:sp>
      <p:sp>
        <p:nvSpPr>
          <p:cNvPr id="46085" name="TextBox 4"/>
          <p:cNvSpPr txBox="1">
            <a:spLocks noChangeArrowheads="1"/>
          </p:cNvSpPr>
          <p:nvPr/>
        </p:nvSpPr>
        <p:spPr bwMode="auto">
          <a:xfrm>
            <a:off x="914400" y="4038600"/>
            <a:ext cx="1525588" cy="400050"/>
          </a:xfrm>
          <a:prstGeom prst="rect">
            <a:avLst/>
          </a:prstGeom>
          <a:noFill/>
          <a:ln w="9525">
            <a:noFill/>
            <a:miter lim="800000"/>
            <a:headEnd/>
            <a:tailEnd/>
          </a:ln>
        </p:spPr>
        <p:txBody>
          <a:bodyPr wrap="none">
            <a:spAutoFit/>
          </a:bodyPr>
          <a:lstStyle/>
          <a:p>
            <a:r>
              <a:rPr lang="en-US" sz="2000"/>
              <a:t>Total Cases</a:t>
            </a:r>
          </a:p>
        </p:txBody>
      </p:sp>
      <p:sp>
        <p:nvSpPr>
          <p:cNvPr id="46086" name="TextBox 6"/>
          <p:cNvSpPr txBox="1">
            <a:spLocks noChangeArrowheads="1"/>
          </p:cNvSpPr>
          <p:nvPr/>
        </p:nvSpPr>
        <p:spPr bwMode="auto">
          <a:xfrm>
            <a:off x="2057400" y="2819400"/>
            <a:ext cx="1004888" cy="400050"/>
          </a:xfrm>
          <a:prstGeom prst="rect">
            <a:avLst/>
          </a:prstGeom>
          <a:noFill/>
          <a:ln w="9525">
            <a:noFill/>
            <a:miter lim="800000"/>
            <a:headEnd/>
            <a:tailEnd/>
          </a:ln>
        </p:spPr>
        <p:txBody>
          <a:bodyPr wrap="none">
            <a:spAutoFit/>
          </a:bodyPr>
          <a:lstStyle/>
          <a:p>
            <a:r>
              <a:rPr lang="en-US" sz="2000"/>
              <a:t>DAFW</a:t>
            </a:r>
            <a:r>
              <a:rPr lang="en-US"/>
              <a:t> </a:t>
            </a:r>
          </a:p>
        </p:txBody>
      </p:sp>
      <p:sp>
        <p:nvSpPr>
          <p:cNvPr id="46087" name="TextBox 8"/>
          <p:cNvSpPr txBox="1">
            <a:spLocks noChangeArrowheads="1"/>
          </p:cNvSpPr>
          <p:nvPr/>
        </p:nvSpPr>
        <p:spPr bwMode="auto">
          <a:xfrm>
            <a:off x="1981200" y="1654175"/>
            <a:ext cx="1812925" cy="708025"/>
          </a:xfrm>
          <a:prstGeom prst="rect">
            <a:avLst/>
          </a:prstGeom>
          <a:noFill/>
          <a:ln w="9525">
            <a:noFill/>
            <a:miter lim="800000"/>
            <a:headEnd/>
            <a:tailEnd/>
          </a:ln>
        </p:spPr>
        <p:txBody>
          <a:bodyPr>
            <a:spAutoFit/>
          </a:bodyPr>
          <a:lstStyle/>
          <a:p>
            <a:r>
              <a:rPr lang="en-US" sz="2000"/>
              <a:t>DAFW due to Transportation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ontent Placeholder 3"/>
          <p:cNvGraphicFramePr>
            <a:graphicFrameLocks noGrp="1"/>
          </p:cNvGraphicFramePr>
          <p:nvPr>
            <p:ph idx="1"/>
          </p:nvPr>
        </p:nvGraphicFramePr>
        <p:xfrm>
          <a:off x="0" y="304800"/>
          <a:ext cx="9144000" cy="6248400"/>
        </p:xfrm>
        <a:graphic>
          <a:graphicData uri="http://schemas.openxmlformats.org/presentationml/2006/ole">
            <p:oleObj spid="_x0000_s5122" r:id="rId3" imgW="9144793" imgH="6248942" progId="Excel.Chart.8">
              <p:embed/>
            </p:oleObj>
          </a:graphicData>
        </a:graphic>
      </p:graphicFrame>
      <p:sp>
        <p:nvSpPr>
          <p:cNvPr id="5123" name="TextBox 1"/>
          <p:cNvSpPr txBox="1">
            <a:spLocks noChangeArrowheads="1"/>
          </p:cNvSpPr>
          <p:nvPr/>
        </p:nvSpPr>
        <p:spPr bwMode="auto">
          <a:xfrm>
            <a:off x="1524000" y="1066800"/>
            <a:ext cx="685800" cy="457200"/>
          </a:xfrm>
          <a:prstGeom prst="rect">
            <a:avLst/>
          </a:prstGeom>
          <a:noFill/>
          <a:ln w="9525">
            <a:noFill/>
            <a:miter lim="800000"/>
            <a:headEnd/>
            <a:tailEnd/>
          </a:ln>
        </p:spPr>
        <p:txBody>
          <a:bodyPr wrap="none"/>
          <a:lstStyle/>
          <a:p>
            <a:r>
              <a:rPr lang="en-US" sz="3200" b="1">
                <a:solidFill>
                  <a:schemeClr val="tx2"/>
                </a:solidFill>
              </a:rPr>
              <a:t>(1.5)</a:t>
            </a:r>
          </a:p>
        </p:txBody>
      </p:sp>
      <p:sp>
        <p:nvSpPr>
          <p:cNvPr id="5124" name="TextBox 1"/>
          <p:cNvSpPr txBox="1">
            <a:spLocks noChangeArrowheads="1"/>
          </p:cNvSpPr>
          <p:nvPr/>
        </p:nvSpPr>
        <p:spPr bwMode="auto">
          <a:xfrm>
            <a:off x="5105400" y="1600200"/>
            <a:ext cx="685800" cy="457200"/>
          </a:xfrm>
          <a:prstGeom prst="rect">
            <a:avLst/>
          </a:prstGeom>
          <a:noFill/>
          <a:ln w="9525">
            <a:noFill/>
            <a:miter lim="800000"/>
            <a:headEnd/>
            <a:tailEnd/>
          </a:ln>
        </p:spPr>
        <p:txBody>
          <a:bodyPr wrap="none"/>
          <a:lstStyle/>
          <a:p>
            <a:r>
              <a:rPr lang="en-US" sz="3200" b="1">
                <a:solidFill>
                  <a:schemeClr val="tx2"/>
                </a:solidFill>
              </a:rPr>
              <a:t>(1.8)</a:t>
            </a:r>
          </a:p>
        </p:txBody>
      </p:sp>
      <p:sp>
        <p:nvSpPr>
          <p:cNvPr id="5125" name="Rectangle 6"/>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a:xfrm>
            <a:off x="228600" y="304800"/>
            <a:ext cx="8686800" cy="1143000"/>
          </a:xfrm>
        </p:spPr>
        <p:txBody>
          <a:bodyPr/>
          <a:lstStyle/>
          <a:p>
            <a:pPr eaLnBrk="1" hangingPunct="1">
              <a:lnSpc>
                <a:spcPct val="100000"/>
              </a:lnSpc>
            </a:pPr>
            <a:r>
              <a:rPr lang="en-US" sz="2800" b="0" smtClean="0"/>
              <a:t>Injuries and Illnesses by Occupation in </a:t>
            </a:r>
            <a:br>
              <a:rPr lang="en-US" sz="2800" b="0" smtClean="0"/>
            </a:br>
            <a:r>
              <a:rPr lang="en-US" sz="2800" b="0" smtClean="0"/>
              <a:t>Highway Street and Bridge Construction (n=5,690)</a:t>
            </a:r>
          </a:p>
        </p:txBody>
      </p:sp>
      <p:graphicFrame>
        <p:nvGraphicFramePr>
          <p:cNvPr id="6146" name="Content Placeholder 3"/>
          <p:cNvGraphicFramePr>
            <a:graphicFrameLocks noGrp="1"/>
          </p:cNvGraphicFramePr>
          <p:nvPr>
            <p:ph idx="1"/>
          </p:nvPr>
        </p:nvGraphicFramePr>
        <p:xfrm>
          <a:off x="228600" y="1371600"/>
          <a:ext cx="8686800" cy="4724400"/>
        </p:xfrm>
        <a:graphic>
          <a:graphicData uri="http://schemas.openxmlformats.org/presentationml/2006/ole">
            <p:oleObj spid="_x0000_s6146" r:id="rId4" imgW="8687553" imgH="4724809" progId="Excel.Chart.8">
              <p:embed/>
            </p:oleObj>
          </a:graphicData>
        </a:graphic>
      </p:graphicFrame>
      <p:sp>
        <p:nvSpPr>
          <p:cNvPr id="5" name="Rectangle 4"/>
          <p:cNvSpPr/>
          <p:nvPr/>
        </p:nvSpPr>
        <p:spPr>
          <a:xfrm>
            <a:off x="8229600" y="5181600"/>
            <a:ext cx="609600" cy="457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6149" name="Rectangle 5"/>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1143000"/>
          </a:xfrm>
        </p:spPr>
        <p:txBody>
          <a:bodyPr>
            <a:normAutofit/>
          </a:bodyPr>
          <a:lstStyle/>
          <a:p>
            <a:pPr eaLnBrk="1" hangingPunct="1">
              <a:lnSpc>
                <a:spcPct val="100000"/>
              </a:lnSpc>
            </a:pPr>
            <a:r>
              <a:rPr lang="en-US" sz="2800" b="0" smtClean="0"/>
              <a:t>Highway Street and Bridge Construction </a:t>
            </a:r>
            <a:br>
              <a:rPr lang="en-US" sz="2800" b="0" smtClean="0"/>
            </a:br>
            <a:r>
              <a:rPr lang="en-US" sz="2800" b="0" smtClean="0"/>
              <a:t>Days Away From Work Injuries and Illnesses by Event </a:t>
            </a:r>
            <a:br>
              <a:rPr lang="en-US" sz="2800" b="0" smtClean="0"/>
            </a:br>
            <a:r>
              <a:rPr lang="en-US" sz="2800" b="0" smtClean="0"/>
              <a:t>2003-2008 (n=42,790)</a:t>
            </a:r>
            <a:endParaRPr lang="en-US" sz="4300" b="0" smtClean="0"/>
          </a:p>
        </p:txBody>
      </p:sp>
      <p:pic>
        <p:nvPicPr>
          <p:cNvPr id="47107" name="Content Placeholder 5" descr="D_10.jpg"/>
          <p:cNvPicPr>
            <a:picLocks noGrp="1" noChangeAspect="1"/>
          </p:cNvPicPr>
          <p:nvPr>
            <p:ph sz="half" idx="1"/>
          </p:nvPr>
        </p:nvPicPr>
        <p:blipFill>
          <a:blip r:embed="rId2" cstate="print"/>
          <a:srcRect l="6451" t="4407" r="6451" b="5244"/>
          <a:stretch>
            <a:fillRect/>
          </a:stretch>
        </p:blipFill>
        <p:spPr>
          <a:xfrm>
            <a:off x="6858000" y="2014538"/>
            <a:ext cx="2286000" cy="3471862"/>
          </a:xfrm>
        </p:spPr>
      </p:pic>
      <p:sp>
        <p:nvSpPr>
          <p:cNvPr id="47108" name="TextBox 14"/>
          <p:cNvSpPr txBox="1">
            <a:spLocks noChangeArrowheads="1"/>
          </p:cNvSpPr>
          <p:nvPr/>
        </p:nvSpPr>
        <p:spPr bwMode="auto">
          <a:xfrm>
            <a:off x="6858000" y="1981200"/>
            <a:ext cx="2286000" cy="708025"/>
          </a:xfrm>
          <a:prstGeom prst="rect">
            <a:avLst/>
          </a:prstGeom>
          <a:solidFill>
            <a:srgbClr val="FFC000">
              <a:alpha val="59999"/>
            </a:srgbClr>
          </a:solidFill>
          <a:ln w="9525">
            <a:noFill/>
            <a:miter lim="800000"/>
            <a:headEnd/>
            <a:tailEnd/>
          </a:ln>
        </p:spPr>
        <p:txBody>
          <a:bodyPr>
            <a:spAutoFit/>
          </a:bodyPr>
          <a:lstStyle/>
          <a:p>
            <a:pPr algn="ctr"/>
            <a:r>
              <a:rPr lang="en-US" sz="2000" b="1">
                <a:solidFill>
                  <a:schemeClr val="bg1"/>
                </a:solidFill>
              </a:rPr>
              <a:t>Overexertion 15% </a:t>
            </a:r>
          </a:p>
        </p:txBody>
      </p:sp>
      <p:grpSp>
        <p:nvGrpSpPr>
          <p:cNvPr id="47109" name="Group 20"/>
          <p:cNvGrpSpPr>
            <a:grpSpLocks/>
          </p:cNvGrpSpPr>
          <p:nvPr/>
        </p:nvGrpSpPr>
        <p:grpSpPr bwMode="auto">
          <a:xfrm>
            <a:off x="0" y="1600200"/>
            <a:ext cx="4114800" cy="3084513"/>
            <a:chOff x="-2286000" y="1219200"/>
            <a:chExt cx="4114800" cy="3084138"/>
          </a:xfrm>
        </p:grpSpPr>
        <p:pic>
          <p:nvPicPr>
            <p:cNvPr id="47118" name="Picture 2" descr="2008_0416July2007Site70069"/>
            <p:cNvPicPr>
              <a:picLocks noChangeAspect="1" noChangeArrowheads="1"/>
            </p:cNvPicPr>
            <p:nvPr/>
          </p:nvPicPr>
          <p:blipFill>
            <a:blip r:embed="rId3" cstate="print"/>
            <a:srcRect/>
            <a:stretch>
              <a:fillRect/>
            </a:stretch>
          </p:blipFill>
          <p:spPr bwMode="auto">
            <a:xfrm>
              <a:off x="-2286000" y="1219200"/>
              <a:ext cx="4114799" cy="3084138"/>
            </a:xfrm>
            <a:prstGeom prst="rect">
              <a:avLst/>
            </a:prstGeom>
            <a:noFill/>
            <a:ln w="9525">
              <a:noFill/>
              <a:miter lim="800000"/>
              <a:headEnd/>
              <a:tailEnd/>
            </a:ln>
          </p:spPr>
        </p:pic>
        <p:sp>
          <p:nvSpPr>
            <p:cNvPr id="47119" name="TextBox 10"/>
            <p:cNvSpPr txBox="1">
              <a:spLocks noChangeArrowheads="1"/>
            </p:cNvSpPr>
            <p:nvPr/>
          </p:nvSpPr>
          <p:spPr bwMode="auto">
            <a:xfrm>
              <a:off x="-2286000" y="1219200"/>
              <a:ext cx="4114800" cy="707886"/>
            </a:xfrm>
            <a:prstGeom prst="rect">
              <a:avLst/>
            </a:prstGeom>
            <a:solidFill>
              <a:srgbClr val="FFC000">
                <a:alpha val="59999"/>
              </a:srgbClr>
            </a:solidFill>
            <a:ln w="9525">
              <a:noFill/>
              <a:miter lim="800000"/>
              <a:headEnd/>
              <a:tailEnd/>
            </a:ln>
          </p:spPr>
          <p:txBody>
            <a:bodyPr>
              <a:spAutoFit/>
            </a:bodyPr>
            <a:lstStyle/>
            <a:p>
              <a:pPr algn="ctr"/>
              <a:r>
                <a:rPr lang="en-US" sz="2000" b="1">
                  <a:solidFill>
                    <a:schemeClr val="bg1"/>
                  </a:solidFill>
                </a:rPr>
                <a:t>Contact with Objects or equipment 35%</a:t>
              </a:r>
            </a:p>
          </p:txBody>
        </p:sp>
      </p:grpSp>
      <p:grpSp>
        <p:nvGrpSpPr>
          <p:cNvPr id="47110" name="Group 21"/>
          <p:cNvGrpSpPr>
            <a:grpSpLocks/>
          </p:cNvGrpSpPr>
          <p:nvPr/>
        </p:nvGrpSpPr>
        <p:grpSpPr bwMode="auto">
          <a:xfrm>
            <a:off x="4038600" y="1752600"/>
            <a:ext cx="2895600" cy="3554413"/>
            <a:chOff x="3733800" y="1447800"/>
            <a:chExt cx="2895600" cy="3553691"/>
          </a:xfrm>
        </p:grpSpPr>
        <p:pic>
          <p:nvPicPr>
            <p:cNvPr id="47116" name="Picture 8" descr="D_12.jpg"/>
            <p:cNvPicPr>
              <a:picLocks noChangeAspect="1"/>
            </p:cNvPicPr>
            <p:nvPr/>
          </p:nvPicPr>
          <p:blipFill>
            <a:blip r:embed="rId4" cstate="print"/>
            <a:srcRect l="4839" t="3618" r="9677" b="25705"/>
            <a:stretch>
              <a:fillRect/>
            </a:stretch>
          </p:blipFill>
          <p:spPr bwMode="auto">
            <a:xfrm>
              <a:off x="3733800" y="1447800"/>
              <a:ext cx="2895600" cy="3553691"/>
            </a:xfrm>
            <a:prstGeom prst="rect">
              <a:avLst/>
            </a:prstGeom>
            <a:noFill/>
            <a:ln w="9525">
              <a:noFill/>
              <a:miter lim="800000"/>
              <a:headEnd/>
              <a:tailEnd/>
            </a:ln>
          </p:spPr>
        </p:pic>
        <p:sp>
          <p:nvSpPr>
            <p:cNvPr id="47117" name="TextBox 12"/>
            <p:cNvSpPr txBox="1">
              <a:spLocks noChangeArrowheads="1"/>
            </p:cNvSpPr>
            <p:nvPr/>
          </p:nvSpPr>
          <p:spPr bwMode="auto">
            <a:xfrm>
              <a:off x="3733800" y="1447800"/>
              <a:ext cx="2895600" cy="707886"/>
            </a:xfrm>
            <a:prstGeom prst="rect">
              <a:avLst/>
            </a:prstGeom>
            <a:solidFill>
              <a:srgbClr val="FFC000">
                <a:alpha val="58823"/>
              </a:srgbClr>
            </a:solidFill>
            <a:ln w="9525">
              <a:noFill/>
              <a:miter lim="800000"/>
              <a:headEnd/>
              <a:tailEnd/>
            </a:ln>
          </p:spPr>
          <p:txBody>
            <a:bodyPr>
              <a:spAutoFit/>
            </a:bodyPr>
            <a:lstStyle/>
            <a:p>
              <a:pPr algn="ctr"/>
              <a:r>
                <a:rPr lang="en-US" sz="2000" b="1">
                  <a:solidFill>
                    <a:schemeClr val="bg1"/>
                  </a:solidFill>
                </a:rPr>
                <a:t>Slips, Trips, or Falls 20%</a:t>
              </a:r>
            </a:p>
          </p:txBody>
        </p:sp>
      </p:grpSp>
      <p:pic>
        <p:nvPicPr>
          <p:cNvPr id="47111" name="Picture 9" descr="37202635_overhead-wire_7032.jpg"/>
          <p:cNvPicPr>
            <a:picLocks noChangeAspect="1"/>
          </p:cNvPicPr>
          <p:nvPr/>
        </p:nvPicPr>
        <p:blipFill>
          <a:blip r:embed="rId5" cstate="print"/>
          <a:srcRect/>
          <a:stretch>
            <a:fillRect/>
          </a:stretch>
        </p:blipFill>
        <p:spPr bwMode="auto">
          <a:xfrm>
            <a:off x="5029200" y="4572000"/>
            <a:ext cx="2628900" cy="1752600"/>
          </a:xfrm>
          <a:prstGeom prst="rect">
            <a:avLst/>
          </a:prstGeom>
          <a:noFill/>
          <a:ln w="9525">
            <a:noFill/>
            <a:miter lim="800000"/>
            <a:headEnd/>
            <a:tailEnd/>
          </a:ln>
        </p:spPr>
      </p:pic>
      <p:sp>
        <p:nvSpPr>
          <p:cNvPr id="47112" name="TextBox 17"/>
          <p:cNvSpPr txBox="1">
            <a:spLocks noChangeArrowheads="1"/>
          </p:cNvSpPr>
          <p:nvPr/>
        </p:nvSpPr>
        <p:spPr bwMode="auto">
          <a:xfrm>
            <a:off x="5029200" y="5308600"/>
            <a:ext cx="2667000" cy="1016000"/>
          </a:xfrm>
          <a:prstGeom prst="rect">
            <a:avLst/>
          </a:prstGeom>
          <a:solidFill>
            <a:srgbClr val="FFC000">
              <a:alpha val="59999"/>
            </a:srgbClr>
          </a:solidFill>
          <a:ln w="9525">
            <a:noFill/>
            <a:miter lim="800000"/>
            <a:headEnd/>
            <a:tailEnd/>
          </a:ln>
        </p:spPr>
        <p:txBody>
          <a:bodyPr>
            <a:spAutoFit/>
          </a:bodyPr>
          <a:lstStyle/>
          <a:p>
            <a:pPr algn="ctr"/>
            <a:r>
              <a:rPr lang="en-US" sz="2000" b="1">
                <a:solidFill>
                  <a:schemeClr val="bg1"/>
                </a:solidFill>
              </a:rPr>
              <a:t>Exposure to Harmful Substances or Environments 5% </a:t>
            </a:r>
          </a:p>
        </p:txBody>
      </p:sp>
      <p:grpSp>
        <p:nvGrpSpPr>
          <p:cNvPr id="47113" name="Group 22"/>
          <p:cNvGrpSpPr>
            <a:grpSpLocks/>
          </p:cNvGrpSpPr>
          <p:nvPr/>
        </p:nvGrpSpPr>
        <p:grpSpPr bwMode="auto">
          <a:xfrm>
            <a:off x="2209800" y="4038600"/>
            <a:ext cx="2438400" cy="2514600"/>
            <a:chOff x="1676400" y="3754582"/>
            <a:chExt cx="2438401" cy="2514600"/>
          </a:xfrm>
        </p:grpSpPr>
        <p:pic>
          <p:nvPicPr>
            <p:cNvPr id="47114" name="Picture 6" descr="02OCT03-1.JPG"/>
            <p:cNvPicPr>
              <a:picLocks noChangeAspect="1"/>
            </p:cNvPicPr>
            <p:nvPr/>
          </p:nvPicPr>
          <p:blipFill>
            <a:blip r:embed="rId6" cstate="print"/>
            <a:srcRect l="13393" r="27679" b="19643"/>
            <a:stretch>
              <a:fillRect/>
            </a:stretch>
          </p:blipFill>
          <p:spPr bwMode="auto">
            <a:xfrm>
              <a:off x="1676401" y="3754582"/>
              <a:ext cx="2438400" cy="2493818"/>
            </a:xfrm>
            <a:prstGeom prst="rect">
              <a:avLst/>
            </a:prstGeom>
            <a:noFill/>
            <a:ln w="9525">
              <a:noFill/>
              <a:miter lim="800000"/>
              <a:headEnd/>
              <a:tailEnd/>
            </a:ln>
          </p:spPr>
        </p:pic>
        <p:sp>
          <p:nvSpPr>
            <p:cNvPr id="47115" name="TextBox 15"/>
            <p:cNvSpPr txBox="1">
              <a:spLocks noChangeArrowheads="1"/>
            </p:cNvSpPr>
            <p:nvPr/>
          </p:nvSpPr>
          <p:spPr bwMode="auto">
            <a:xfrm>
              <a:off x="1676400" y="5561296"/>
              <a:ext cx="2438400" cy="707886"/>
            </a:xfrm>
            <a:prstGeom prst="rect">
              <a:avLst/>
            </a:prstGeom>
            <a:solidFill>
              <a:srgbClr val="FFC000">
                <a:alpha val="59999"/>
              </a:srgbClr>
            </a:solidFill>
            <a:ln w="9525">
              <a:noFill/>
              <a:miter lim="800000"/>
              <a:headEnd/>
              <a:tailEnd/>
            </a:ln>
          </p:spPr>
          <p:txBody>
            <a:bodyPr>
              <a:spAutoFit/>
            </a:bodyPr>
            <a:lstStyle/>
            <a:p>
              <a:pPr algn="ctr"/>
              <a:r>
                <a:rPr lang="en-US" sz="2000" b="1">
                  <a:solidFill>
                    <a:schemeClr val="bg1"/>
                  </a:solidFill>
                </a:rPr>
                <a:t>Transportation Incidents 12%</a:t>
              </a:r>
              <a:r>
                <a:rPr lang="en-US">
                  <a:solidFill>
                    <a:schemeClr val="bg1"/>
                  </a:solidFill>
                </a:rPr>
                <a:t> </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170" name="Chart 3"/>
          <p:cNvGraphicFramePr>
            <a:graphicFrameLocks/>
          </p:cNvGraphicFramePr>
          <p:nvPr/>
        </p:nvGraphicFramePr>
        <p:xfrm>
          <a:off x="0" y="0"/>
          <a:ext cx="9144000" cy="6400800"/>
        </p:xfrm>
        <a:graphic>
          <a:graphicData uri="http://schemas.openxmlformats.org/presentationml/2006/ole">
            <p:oleObj spid="_x0000_s7170" r:id="rId4" imgW="9144793" imgH="6401355" progId="Excel.Chart.8">
              <p:embed/>
            </p:oleObj>
          </a:graphicData>
        </a:graphic>
      </p:graphicFrame>
      <p:sp>
        <p:nvSpPr>
          <p:cNvPr id="7171" name="Rectangle 2"/>
          <p:cNvSpPr>
            <a:spLocks noChangeArrowheads="1"/>
          </p:cNvSpPr>
          <p:nvPr/>
        </p:nvSpPr>
        <p:spPr bwMode="auto">
          <a:xfrm>
            <a:off x="1524000" y="6397625"/>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9" descr="Dscn0068.jpg"/>
          <p:cNvPicPr>
            <a:picLocks noChangeAspect="1"/>
          </p:cNvPicPr>
          <p:nvPr/>
        </p:nvPicPr>
        <p:blipFill>
          <a:blip r:embed="rId3" cstate="print"/>
          <a:srcRect t="12222"/>
          <a:stretch>
            <a:fillRect/>
          </a:stretch>
        </p:blipFill>
        <p:spPr bwMode="auto">
          <a:xfrm>
            <a:off x="0" y="0"/>
            <a:ext cx="9144000" cy="6019800"/>
          </a:xfrm>
          <a:prstGeom prst="rect">
            <a:avLst/>
          </a:prstGeom>
          <a:noFill/>
          <a:ln w="9525">
            <a:noFill/>
            <a:miter lim="800000"/>
            <a:headEnd/>
            <a:tailEnd/>
          </a:ln>
        </p:spPr>
      </p:pic>
      <p:pic>
        <p:nvPicPr>
          <p:cNvPr id="48131" name="Picture 8" descr="construction_aerial_2.jpg"/>
          <p:cNvPicPr>
            <a:picLocks noChangeAspect="1"/>
          </p:cNvPicPr>
          <p:nvPr/>
        </p:nvPicPr>
        <p:blipFill>
          <a:blip r:embed="rId4" cstate="print"/>
          <a:srcRect/>
          <a:stretch>
            <a:fillRect/>
          </a:stretch>
        </p:blipFill>
        <p:spPr bwMode="auto">
          <a:xfrm>
            <a:off x="9144000" y="-228600"/>
            <a:ext cx="9156700" cy="6096000"/>
          </a:xfrm>
          <a:prstGeom prst="rect">
            <a:avLst/>
          </a:prstGeom>
          <a:noFill/>
          <a:ln w="9525">
            <a:noFill/>
            <a:miter lim="800000"/>
            <a:headEnd/>
            <a:tailEnd/>
          </a:ln>
        </p:spPr>
      </p:pic>
      <p:sp>
        <p:nvSpPr>
          <p:cNvPr id="6" name="Title 3"/>
          <p:cNvSpPr txBox="1">
            <a:spLocks/>
          </p:cNvSpPr>
          <p:nvPr/>
        </p:nvSpPr>
        <p:spPr bwMode="auto">
          <a:xfrm>
            <a:off x="0" y="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r>
              <a:rPr lang="en-US" sz="4800" b="1">
                <a:solidFill>
                  <a:schemeClr val="bg1"/>
                </a:solidFill>
                <a:latin typeface="Arial Narrow" pitchFamily="34" charset="0"/>
              </a:rPr>
              <a:t>FATAL INJURIES IN </a:t>
            </a:r>
          </a:p>
          <a:p>
            <a:pPr algn="ctr"/>
            <a:r>
              <a:rPr lang="en-US" sz="4800" b="1">
                <a:solidFill>
                  <a:schemeClr val="bg1"/>
                </a:solidFill>
                <a:latin typeface="Arial Narrow" pitchFamily="34" charset="0"/>
              </a:rPr>
              <a:t>ROAD &amp; BRIDGE</a:t>
            </a:r>
            <a:r>
              <a:rPr lang="en-US" sz="4800" b="1">
                <a:solidFill>
                  <a:srgbClr val="000000"/>
                </a:solidFill>
                <a:latin typeface="Arial Narrow" pitchFamily="34" charset="0"/>
              </a:rPr>
              <a:t> CONSTRUCTION</a:t>
            </a:r>
            <a:endParaRPr lang="en-US" sz="4800" b="1">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Content Placeholder 3"/>
          <p:cNvGraphicFramePr>
            <a:graphicFrameLocks noGrp="1"/>
          </p:cNvGraphicFramePr>
          <p:nvPr>
            <p:ph idx="1"/>
          </p:nvPr>
        </p:nvGraphicFramePr>
        <p:xfrm>
          <a:off x="3886200" y="381000"/>
          <a:ext cx="5029200" cy="6248400"/>
        </p:xfrm>
        <a:graphic>
          <a:graphicData uri="http://schemas.openxmlformats.org/presentationml/2006/ole">
            <p:oleObj spid="_x0000_s8194" r:id="rId4" imgW="5029636" imgH="6248942" progId="Excel.Chart.8">
              <p:embed/>
            </p:oleObj>
          </a:graphicData>
        </a:graphic>
      </p:graphicFrame>
      <p:graphicFrame>
        <p:nvGraphicFramePr>
          <p:cNvPr id="8195" name="Content Placeholder 3"/>
          <p:cNvGraphicFramePr>
            <a:graphicFrameLocks/>
          </p:cNvGraphicFramePr>
          <p:nvPr/>
        </p:nvGraphicFramePr>
        <p:xfrm>
          <a:off x="304800" y="381000"/>
          <a:ext cx="3200400" cy="6248400"/>
        </p:xfrm>
        <a:graphic>
          <a:graphicData uri="http://schemas.openxmlformats.org/presentationml/2006/ole">
            <p:oleObj spid="_x0000_s8195" r:id="rId5" imgW="3200677" imgH="6248942" progId="Excel.Chart.8">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76200"/>
            <a:ext cx="9144000" cy="1143000"/>
          </a:xfrm>
        </p:spPr>
        <p:txBody>
          <a:bodyPr/>
          <a:lstStyle/>
          <a:p>
            <a:pPr eaLnBrk="1" hangingPunct="1">
              <a:lnSpc>
                <a:spcPct val="100000"/>
              </a:lnSpc>
            </a:pPr>
            <a:r>
              <a:rPr lang="en-US" sz="3600" b="0" smtClean="0"/>
              <a:t>Fatal Injuries in the United States in 2008</a:t>
            </a:r>
          </a:p>
        </p:txBody>
      </p:sp>
      <p:graphicFrame>
        <p:nvGraphicFramePr>
          <p:cNvPr id="4" name="SmartArt Placeholder 3"/>
          <p:cNvGraphicFramePr>
            <a:graphicFrameLocks noGrp="1"/>
          </p:cNvGraphicFramePr>
          <p:nvPr>
            <p:ph type="dgm" idx="1"/>
          </p:nvPr>
        </p:nvGraphicFramePr>
        <p:xfrm>
          <a:off x="1188154" y="1447800"/>
          <a:ext cx="7224892"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9156" name="TextBox 4"/>
          <p:cNvSpPr txBox="1">
            <a:spLocks noChangeArrowheads="1"/>
          </p:cNvSpPr>
          <p:nvPr/>
        </p:nvSpPr>
        <p:spPr bwMode="auto">
          <a:xfrm>
            <a:off x="0" y="1981200"/>
            <a:ext cx="1752600" cy="708025"/>
          </a:xfrm>
          <a:prstGeom prst="rect">
            <a:avLst/>
          </a:prstGeom>
          <a:noFill/>
          <a:ln w="9525">
            <a:noFill/>
            <a:miter lim="800000"/>
            <a:headEnd/>
            <a:tailEnd/>
          </a:ln>
        </p:spPr>
        <p:txBody>
          <a:bodyPr>
            <a:spAutoFit/>
          </a:bodyPr>
          <a:lstStyle/>
          <a:p>
            <a:r>
              <a:rPr lang="en-US" sz="2000"/>
              <a:t>Occupational Fatalities</a:t>
            </a:r>
          </a:p>
        </p:txBody>
      </p:sp>
      <p:sp>
        <p:nvSpPr>
          <p:cNvPr id="49157" name="TextBox 5"/>
          <p:cNvSpPr txBox="1">
            <a:spLocks noChangeArrowheads="1"/>
          </p:cNvSpPr>
          <p:nvPr/>
        </p:nvSpPr>
        <p:spPr bwMode="auto">
          <a:xfrm>
            <a:off x="533400" y="3025775"/>
            <a:ext cx="1752600" cy="708025"/>
          </a:xfrm>
          <a:prstGeom prst="rect">
            <a:avLst/>
          </a:prstGeom>
          <a:noFill/>
          <a:ln w="9525">
            <a:noFill/>
            <a:miter lim="800000"/>
            <a:headEnd/>
            <a:tailEnd/>
          </a:ln>
        </p:spPr>
        <p:txBody>
          <a:bodyPr>
            <a:spAutoFit/>
          </a:bodyPr>
          <a:lstStyle/>
          <a:p>
            <a:r>
              <a:rPr lang="en-US" sz="2000"/>
              <a:t>Construction Fatalities</a:t>
            </a:r>
          </a:p>
        </p:txBody>
      </p:sp>
      <p:sp>
        <p:nvSpPr>
          <p:cNvPr id="49158" name="TextBox 6"/>
          <p:cNvSpPr txBox="1">
            <a:spLocks noChangeArrowheads="1"/>
          </p:cNvSpPr>
          <p:nvPr/>
        </p:nvSpPr>
        <p:spPr bwMode="auto">
          <a:xfrm>
            <a:off x="1143000" y="4038600"/>
            <a:ext cx="2209800" cy="1016000"/>
          </a:xfrm>
          <a:prstGeom prst="rect">
            <a:avLst/>
          </a:prstGeom>
          <a:noFill/>
          <a:ln w="9525">
            <a:noFill/>
            <a:miter lim="800000"/>
            <a:headEnd/>
            <a:tailEnd/>
          </a:ln>
        </p:spPr>
        <p:txBody>
          <a:bodyPr>
            <a:spAutoFit/>
          </a:bodyPr>
          <a:lstStyle/>
          <a:p>
            <a:r>
              <a:rPr lang="en-US" sz="2000"/>
              <a:t>Highway, Street, and Bridge Fatalities</a:t>
            </a:r>
          </a:p>
        </p:txBody>
      </p:sp>
      <p:sp>
        <p:nvSpPr>
          <p:cNvPr id="49159" name="TextBox 7"/>
          <p:cNvSpPr txBox="1">
            <a:spLocks noChangeArrowheads="1"/>
          </p:cNvSpPr>
          <p:nvPr/>
        </p:nvSpPr>
        <p:spPr bwMode="auto">
          <a:xfrm>
            <a:off x="2057400" y="5181600"/>
            <a:ext cx="2133600" cy="1200150"/>
          </a:xfrm>
          <a:prstGeom prst="rect">
            <a:avLst/>
          </a:prstGeom>
          <a:noFill/>
          <a:ln w="9525">
            <a:noFill/>
            <a:miter lim="800000"/>
            <a:headEnd/>
            <a:tailEnd/>
          </a:ln>
        </p:spPr>
        <p:txBody>
          <a:bodyPr>
            <a:spAutoFit/>
          </a:bodyPr>
          <a:lstStyle/>
          <a:p>
            <a:r>
              <a:rPr lang="en-US"/>
              <a:t>Worker Struck by Vehicle in Highway, Street, and Bridge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0" y="0"/>
            <a:ext cx="9144000" cy="762000"/>
          </a:xfrm>
        </p:spPr>
        <p:txBody>
          <a:bodyPr/>
          <a:lstStyle/>
          <a:p>
            <a:pPr eaLnBrk="1" hangingPunct="1"/>
            <a:r>
              <a:rPr lang="en-US" sz="3600" b="0" smtClean="0"/>
              <a:t>Worker Deaths in Roadway Construction</a:t>
            </a:r>
          </a:p>
        </p:txBody>
      </p:sp>
      <p:graphicFrame>
        <p:nvGraphicFramePr>
          <p:cNvPr id="9218" name="Object 3"/>
          <p:cNvGraphicFramePr>
            <a:graphicFrameLocks noGrp="1" noChangeAspect="1"/>
          </p:cNvGraphicFramePr>
          <p:nvPr>
            <p:ph type="chart" idx="1"/>
          </p:nvPr>
        </p:nvGraphicFramePr>
        <p:xfrm>
          <a:off x="152400" y="914400"/>
          <a:ext cx="8778875" cy="4875213"/>
        </p:xfrm>
        <a:graphic>
          <a:graphicData uri="http://schemas.openxmlformats.org/presentationml/2006/ole">
            <p:oleObj spid="_x0000_s9218" r:id="rId4" imgW="8779001" imgH="4877223" progId="Excel.Chart.8">
              <p:embed/>
            </p:oleObj>
          </a:graphicData>
        </a:graphic>
      </p:graphicFrame>
      <p:sp>
        <p:nvSpPr>
          <p:cNvPr id="1028" name="Text Box 4"/>
          <p:cNvSpPr txBox="1">
            <a:spLocks noChangeArrowheads="1"/>
          </p:cNvSpPr>
          <p:nvPr/>
        </p:nvSpPr>
        <p:spPr bwMode="auto">
          <a:xfrm>
            <a:off x="0" y="762000"/>
            <a:ext cx="9144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spcBef>
                <a:spcPts val="0"/>
              </a:spcBef>
              <a:spcAft>
                <a:spcPts val="0"/>
              </a:spcAft>
              <a:defRPr/>
            </a:pPr>
            <a:r>
              <a:rPr lang="en-US" sz="2800" b="1" dirty="0">
                <a:solidFill>
                  <a:srgbClr val="FFC000"/>
                </a:solidFill>
                <a:latin typeface="Arial Unicode MS" pitchFamily="34" charset="-128"/>
              </a:rPr>
              <a:t>Trend from 1992-2000 (n=910)</a:t>
            </a:r>
          </a:p>
        </p:txBody>
      </p:sp>
      <p:sp>
        <p:nvSpPr>
          <p:cNvPr id="9221" name="Text Box 5"/>
          <p:cNvSpPr txBox="1">
            <a:spLocks noChangeArrowheads="1"/>
          </p:cNvSpPr>
          <p:nvPr/>
        </p:nvSpPr>
        <p:spPr bwMode="auto">
          <a:xfrm>
            <a:off x="1295400" y="5827713"/>
            <a:ext cx="5791200" cy="954087"/>
          </a:xfrm>
          <a:prstGeom prst="rect">
            <a:avLst/>
          </a:prstGeom>
          <a:noFill/>
          <a:ln w="9525">
            <a:noFill/>
            <a:miter lim="800000"/>
            <a:headEnd/>
            <a:tailEnd/>
          </a:ln>
        </p:spPr>
        <p:txBody>
          <a:bodyPr>
            <a:spAutoFit/>
          </a:bodyPr>
          <a:lstStyle/>
          <a:p>
            <a:pPr>
              <a:spcBef>
                <a:spcPct val="50000"/>
              </a:spcBef>
            </a:pPr>
            <a:r>
              <a:rPr lang="en-US" sz="1400" b="1"/>
              <a:t>Source: Census of Fatal Occupational Injuries.  This research was conducted with restricted access to Bureau of Labor Statistics (BLS) data (excluding New York City).  The views expressed here do not necessarily reflect the views of the BLS.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0" y="0"/>
            <a:ext cx="9144000" cy="990600"/>
          </a:xfrm>
        </p:spPr>
        <p:txBody>
          <a:bodyPr/>
          <a:lstStyle/>
          <a:p>
            <a:pPr eaLnBrk="1" hangingPunct="1">
              <a:lnSpc>
                <a:spcPct val="100000"/>
              </a:lnSpc>
            </a:pPr>
            <a:r>
              <a:rPr lang="en-US" sz="3600" b="0" smtClean="0"/>
              <a:t>Worker Deaths in Highway, Street, and Bridge Construction</a:t>
            </a:r>
          </a:p>
        </p:txBody>
      </p:sp>
      <p:graphicFrame>
        <p:nvGraphicFramePr>
          <p:cNvPr id="10242" name="Object 3"/>
          <p:cNvGraphicFramePr>
            <a:graphicFrameLocks noGrp="1" noChangeAspect="1"/>
          </p:cNvGraphicFramePr>
          <p:nvPr>
            <p:ph type="chart" idx="1"/>
          </p:nvPr>
        </p:nvGraphicFramePr>
        <p:xfrm>
          <a:off x="228600" y="1219200"/>
          <a:ext cx="8686800" cy="4722813"/>
        </p:xfrm>
        <a:graphic>
          <a:graphicData uri="http://schemas.openxmlformats.org/presentationml/2006/ole">
            <p:oleObj spid="_x0000_s10242" r:id="rId4" imgW="8687553" imgH="4724809" progId="Excel.Chart.8">
              <p:embed/>
            </p:oleObj>
          </a:graphicData>
        </a:graphic>
      </p:graphicFrame>
      <p:sp>
        <p:nvSpPr>
          <p:cNvPr id="5124" name="Text Box 4"/>
          <p:cNvSpPr txBox="1">
            <a:spLocks noChangeArrowheads="1"/>
          </p:cNvSpPr>
          <p:nvPr/>
        </p:nvSpPr>
        <p:spPr bwMode="auto">
          <a:xfrm>
            <a:off x="0" y="990600"/>
            <a:ext cx="9144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spcBef>
                <a:spcPts val="0"/>
              </a:spcBef>
              <a:spcAft>
                <a:spcPts val="0"/>
              </a:spcAft>
              <a:defRPr/>
            </a:pPr>
            <a:r>
              <a:rPr lang="en-US" sz="2800" b="1" dirty="0">
                <a:solidFill>
                  <a:srgbClr val="FFC000"/>
                </a:solidFill>
                <a:latin typeface="Arial Unicode MS" pitchFamily="34" charset="-128"/>
              </a:rPr>
              <a:t>Trend from 2003 - 2008 (n=833)</a:t>
            </a:r>
          </a:p>
        </p:txBody>
      </p:sp>
      <p:sp>
        <p:nvSpPr>
          <p:cNvPr id="10245" name="Text Box 6"/>
          <p:cNvSpPr txBox="1">
            <a:spLocks noChangeArrowheads="1"/>
          </p:cNvSpPr>
          <p:nvPr/>
        </p:nvSpPr>
        <p:spPr bwMode="auto">
          <a:xfrm>
            <a:off x="1219200" y="6172200"/>
            <a:ext cx="5791200" cy="307975"/>
          </a:xfrm>
          <a:prstGeom prst="rect">
            <a:avLst/>
          </a:prstGeom>
          <a:noFill/>
          <a:ln w="9525">
            <a:noFill/>
            <a:miter lim="800000"/>
            <a:headEnd/>
            <a:tailEnd/>
          </a:ln>
        </p:spPr>
        <p:txBody>
          <a:bodyPr>
            <a:spAutoFit/>
          </a:bodyPr>
          <a:lstStyle/>
          <a:p>
            <a:pPr>
              <a:spcBef>
                <a:spcPct val="50000"/>
              </a:spcBef>
            </a:pPr>
            <a:r>
              <a:rPr lang="en-US" sz="1400" b="1"/>
              <a:t>Source: Census of Fatal Occupational Injuries  www.bls.gov/iif</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304800" y="152400"/>
            <a:ext cx="8534400" cy="1066800"/>
          </a:xfrm>
        </p:spPr>
        <p:txBody>
          <a:bodyPr/>
          <a:lstStyle/>
          <a:p>
            <a:pPr eaLnBrk="1" hangingPunct="1"/>
            <a:r>
              <a:rPr lang="en-US" sz="3600" b="0" smtClean="0"/>
              <a:t>NIOSH Role in the U.S. Occupational Safety and Health Framework </a:t>
            </a:r>
          </a:p>
        </p:txBody>
      </p:sp>
      <p:sp>
        <p:nvSpPr>
          <p:cNvPr id="5125" name="Rectangle 4"/>
          <p:cNvSpPr>
            <a:spLocks noChangeArrowheads="1"/>
          </p:cNvSpPr>
          <p:nvPr/>
        </p:nvSpPr>
        <p:spPr bwMode="auto">
          <a:xfrm>
            <a:off x="685800" y="3886200"/>
            <a:ext cx="1766888" cy="1498600"/>
          </a:xfrm>
          <a:prstGeom prst="rect">
            <a:avLst/>
          </a:prstGeom>
          <a:solidFill>
            <a:schemeClr val="bg1">
              <a:lumMod val="65000"/>
              <a:lumOff val="35000"/>
            </a:schemeClr>
          </a:solidFill>
          <a:ln w="9525">
            <a:noFill/>
            <a:miter lim="800000"/>
            <a:headEnd/>
            <a:tailEnd/>
          </a:ln>
        </p:spPr>
        <p:txBody>
          <a:bodyPr wrap="none" anchor="ctr"/>
          <a:lstStyle/>
          <a:p>
            <a:pPr algn="ctr" fontAlgn="auto">
              <a:spcBef>
                <a:spcPts val="0"/>
              </a:spcBef>
              <a:spcAft>
                <a:spcPts val="0"/>
              </a:spcAft>
              <a:defRPr/>
            </a:pPr>
            <a:r>
              <a:rPr lang="en-US" sz="1700" b="1" dirty="0">
                <a:solidFill>
                  <a:schemeClr val="tx2"/>
                </a:solidFill>
                <a:latin typeface="Tahoma" pitchFamily="34" charset="0"/>
              </a:rPr>
              <a:t>Mine Safety</a:t>
            </a:r>
          </a:p>
          <a:p>
            <a:pPr algn="ctr" fontAlgn="auto">
              <a:spcBef>
                <a:spcPts val="0"/>
              </a:spcBef>
              <a:spcAft>
                <a:spcPts val="0"/>
              </a:spcAft>
              <a:defRPr/>
            </a:pPr>
            <a:r>
              <a:rPr lang="en-US" sz="1700" b="1" dirty="0">
                <a:solidFill>
                  <a:schemeClr val="tx2"/>
                </a:solidFill>
                <a:latin typeface="Tahoma" pitchFamily="34" charset="0"/>
              </a:rPr>
              <a:t>and Health</a:t>
            </a:r>
          </a:p>
          <a:p>
            <a:pPr algn="ctr" fontAlgn="auto">
              <a:spcBef>
                <a:spcPts val="0"/>
              </a:spcBef>
              <a:spcAft>
                <a:spcPts val="0"/>
              </a:spcAft>
              <a:defRPr/>
            </a:pPr>
            <a:r>
              <a:rPr lang="en-US" sz="1700" b="1" dirty="0">
                <a:solidFill>
                  <a:schemeClr val="tx2"/>
                </a:solidFill>
                <a:latin typeface="Tahoma" pitchFamily="34" charset="0"/>
              </a:rPr>
              <a:t>Administration</a:t>
            </a:r>
          </a:p>
          <a:p>
            <a:pPr algn="ctr" fontAlgn="auto">
              <a:spcBef>
                <a:spcPts val="0"/>
              </a:spcBef>
              <a:spcAft>
                <a:spcPts val="0"/>
              </a:spcAft>
              <a:defRPr/>
            </a:pPr>
            <a:r>
              <a:rPr lang="en-US" sz="1700" b="1" dirty="0">
                <a:solidFill>
                  <a:schemeClr val="tx2"/>
                </a:solidFill>
                <a:latin typeface="Tahoma" pitchFamily="34" charset="0"/>
              </a:rPr>
              <a:t>(MSHA)</a:t>
            </a:r>
          </a:p>
        </p:txBody>
      </p:sp>
      <p:sp>
        <p:nvSpPr>
          <p:cNvPr id="23556" name="Rectangle 5"/>
          <p:cNvSpPr>
            <a:spLocks noChangeArrowheads="1"/>
          </p:cNvSpPr>
          <p:nvPr/>
        </p:nvSpPr>
        <p:spPr bwMode="auto">
          <a:xfrm>
            <a:off x="5029200" y="2286000"/>
            <a:ext cx="3079750" cy="896938"/>
          </a:xfrm>
          <a:prstGeom prst="rect">
            <a:avLst/>
          </a:prstGeom>
          <a:solidFill>
            <a:srgbClr val="0033CC"/>
          </a:solidFill>
          <a:ln w="9525">
            <a:noFill/>
            <a:miter lim="800000"/>
            <a:headEnd/>
            <a:tailEnd/>
          </a:ln>
        </p:spPr>
        <p:txBody>
          <a:bodyPr wrap="none" anchor="ctr"/>
          <a:lstStyle/>
          <a:p>
            <a:pPr algn="ctr"/>
            <a:r>
              <a:rPr lang="en-US" sz="1700" b="1">
                <a:solidFill>
                  <a:schemeClr val="tx2"/>
                </a:solidFill>
                <a:latin typeface="Tahoma" pitchFamily="34" charset="0"/>
              </a:rPr>
              <a:t>Department of</a:t>
            </a:r>
          </a:p>
          <a:p>
            <a:pPr algn="ctr"/>
            <a:r>
              <a:rPr lang="en-US" sz="1700" b="1">
                <a:solidFill>
                  <a:schemeClr val="tx2"/>
                </a:solidFill>
                <a:latin typeface="Tahoma" pitchFamily="34" charset="0"/>
              </a:rPr>
              <a:t>Health and Human Services</a:t>
            </a:r>
          </a:p>
          <a:p>
            <a:pPr algn="ctr"/>
            <a:r>
              <a:rPr lang="en-US" sz="1700" b="1">
                <a:solidFill>
                  <a:schemeClr val="tx2"/>
                </a:solidFill>
                <a:latin typeface="Tahoma" pitchFamily="34" charset="0"/>
              </a:rPr>
              <a:t>(HHS)</a:t>
            </a:r>
          </a:p>
        </p:txBody>
      </p:sp>
      <p:sp>
        <p:nvSpPr>
          <p:cNvPr id="23557" name="Rectangle 6"/>
          <p:cNvSpPr>
            <a:spLocks noChangeArrowheads="1"/>
          </p:cNvSpPr>
          <p:nvPr/>
        </p:nvSpPr>
        <p:spPr bwMode="auto">
          <a:xfrm>
            <a:off x="762000" y="2286000"/>
            <a:ext cx="3352800" cy="838200"/>
          </a:xfrm>
          <a:prstGeom prst="rect">
            <a:avLst/>
          </a:prstGeom>
          <a:solidFill>
            <a:srgbClr val="0033CC"/>
          </a:solidFill>
          <a:ln w="9525">
            <a:noFill/>
            <a:miter lim="800000"/>
            <a:headEnd/>
            <a:tailEnd/>
          </a:ln>
        </p:spPr>
        <p:txBody>
          <a:bodyPr wrap="none" anchor="ctr"/>
          <a:lstStyle/>
          <a:p>
            <a:pPr algn="ctr"/>
            <a:r>
              <a:rPr lang="en-US" sz="1700" b="1">
                <a:solidFill>
                  <a:schemeClr val="tx2"/>
                </a:solidFill>
                <a:latin typeface="Tahoma" pitchFamily="34" charset="0"/>
              </a:rPr>
              <a:t>Department of Labor</a:t>
            </a:r>
          </a:p>
          <a:p>
            <a:pPr algn="ctr"/>
            <a:r>
              <a:rPr lang="en-US" sz="1700" b="1">
                <a:solidFill>
                  <a:schemeClr val="tx2"/>
                </a:solidFill>
                <a:latin typeface="Tahoma" pitchFamily="34" charset="0"/>
              </a:rPr>
              <a:t>(DOL)</a:t>
            </a:r>
          </a:p>
        </p:txBody>
      </p:sp>
      <p:sp>
        <p:nvSpPr>
          <p:cNvPr id="5128" name="Rectangle 7"/>
          <p:cNvSpPr>
            <a:spLocks noChangeArrowheads="1"/>
          </p:cNvSpPr>
          <p:nvPr/>
        </p:nvSpPr>
        <p:spPr bwMode="auto">
          <a:xfrm>
            <a:off x="2590800" y="3886200"/>
            <a:ext cx="1941513" cy="1506538"/>
          </a:xfrm>
          <a:prstGeom prst="rect">
            <a:avLst/>
          </a:prstGeom>
          <a:solidFill>
            <a:schemeClr val="bg1">
              <a:lumMod val="65000"/>
              <a:lumOff val="35000"/>
            </a:schemeClr>
          </a:solidFill>
          <a:ln w="9525">
            <a:noFill/>
            <a:miter lim="800000"/>
            <a:headEnd/>
            <a:tailEnd/>
          </a:ln>
        </p:spPr>
        <p:txBody>
          <a:bodyPr wrap="none" anchor="ctr"/>
          <a:lstStyle/>
          <a:p>
            <a:pPr algn="ctr" fontAlgn="auto">
              <a:spcBef>
                <a:spcPts val="0"/>
              </a:spcBef>
              <a:spcAft>
                <a:spcPts val="0"/>
              </a:spcAft>
              <a:defRPr/>
            </a:pPr>
            <a:r>
              <a:rPr lang="en-US" sz="1700" b="1" dirty="0">
                <a:solidFill>
                  <a:schemeClr val="tx2"/>
                </a:solidFill>
                <a:latin typeface="Tahoma" pitchFamily="34" charset="0"/>
              </a:rPr>
              <a:t>Occupational</a:t>
            </a:r>
          </a:p>
          <a:p>
            <a:pPr algn="ctr" fontAlgn="auto">
              <a:spcBef>
                <a:spcPts val="0"/>
              </a:spcBef>
              <a:spcAft>
                <a:spcPts val="0"/>
              </a:spcAft>
              <a:defRPr/>
            </a:pPr>
            <a:r>
              <a:rPr lang="en-US" sz="1700" b="1" dirty="0">
                <a:solidFill>
                  <a:schemeClr val="tx2"/>
                </a:solidFill>
                <a:latin typeface="Tahoma" pitchFamily="34" charset="0"/>
              </a:rPr>
              <a:t>Safety and Health</a:t>
            </a:r>
          </a:p>
          <a:p>
            <a:pPr algn="ctr" fontAlgn="auto">
              <a:spcBef>
                <a:spcPts val="0"/>
              </a:spcBef>
              <a:spcAft>
                <a:spcPts val="0"/>
              </a:spcAft>
              <a:defRPr/>
            </a:pPr>
            <a:r>
              <a:rPr lang="en-US" sz="1700" b="1" dirty="0">
                <a:solidFill>
                  <a:schemeClr val="tx2"/>
                </a:solidFill>
                <a:latin typeface="Tahoma" pitchFamily="34" charset="0"/>
              </a:rPr>
              <a:t>Administration</a:t>
            </a:r>
          </a:p>
          <a:p>
            <a:pPr algn="ctr" fontAlgn="auto">
              <a:spcBef>
                <a:spcPts val="0"/>
              </a:spcBef>
              <a:spcAft>
                <a:spcPts val="0"/>
              </a:spcAft>
              <a:defRPr/>
            </a:pPr>
            <a:r>
              <a:rPr lang="en-US" sz="1700" b="1" dirty="0">
                <a:solidFill>
                  <a:schemeClr val="tx2"/>
                </a:solidFill>
                <a:latin typeface="Tahoma" pitchFamily="34" charset="0"/>
              </a:rPr>
              <a:t>(OSHA)</a:t>
            </a:r>
          </a:p>
        </p:txBody>
      </p:sp>
      <p:sp>
        <p:nvSpPr>
          <p:cNvPr id="23559" name="Rectangle 8"/>
          <p:cNvSpPr>
            <a:spLocks noChangeArrowheads="1"/>
          </p:cNvSpPr>
          <p:nvPr/>
        </p:nvSpPr>
        <p:spPr bwMode="auto">
          <a:xfrm>
            <a:off x="4724400" y="1447800"/>
            <a:ext cx="3582988" cy="625475"/>
          </a:xfrm>
          <a:prstGeom prst="rect">
            <a:avLst/>
          </a:prstGeom>
          <a:solidFill>
            <a:srgbClr val="660066"/>
          </a:solidFill>
          <a:ln w="9525">
            <a:noFill/>
            <a:miter lim="800000"/>
            <a:headEnd/>
            <a:tailEnd/>
          </a:ln>
        </p:spPr>
        <p:txBody>
          <a:bodyPr wrap="none" anchor="ctr"/>
          <a:lstStyle/>
          <a:p>
            <a:pPr algn="ctr"/>
            <a:r>
              <a:rPr lang="en-US" sz="1700" b="1">
                <a:solidFill>
                  <a:schemeClr val="tx2"/>
                </a:solidFill>
                <a:latin typeface="Tahoma" pitchFamily="34" charset="0"/>
              </a:rPr>
              <a:t>Research and </a:t>
            </a:r>
          </a:p>
          <a:p>
            <a:pPr algn="ctr"/>
            <a:r>
              <a:rPr lang="en-US" sz="1700" b="1">
                <a:solidFill>
                  <a:schemeClr val="tx2"/>
                </a:solidFill>
                <a:latin typeface="Tahoma" pitchFamily="34" charset="0"/>
              </a:rPr>
              <a:t>Prevention Recommendations</a:t>
            </a:r>
          </a:p>
        </p:txBody>
      </p:sp>
      <p:sp>
        <p:nvSpPr>
          <p:cNvPr id="23560" name="Line 9"/>
          <p:cNvSpPr>
            <a:spLocks noChangeShapeType="1"/>
          </p:cNvSpPr>
          <p:nvPr/>
        </p:nvSpPr>
        <p:spPr bwMode="auto">
          <a:xfrm flipH="1">
            <a:off x="1765300" y="3144838"/>
            <a:ext cx="717550" cy="735012"/>
          </a:xfrm>
          <a:prstGeom prst="line">
            <a:avLst/>
          </a:prstGeom>
          <a:noFill/>
          <a:ln w="38100">
            <a:solidFill>
              <a:schemeClr val="tx1"/>
            </a:solidFill>
            <a:round/>
            <a:headEnd/>
            <a:tailEnd type="triangle" w="med" len="med"/>
          </a:ln>
        </p:spPr>
        <p:txBody>
          <a:bodyPr/>
          <a:lstStyle/>
          <a:p>
            <a:endParaRPr lang="en-US"/>
          </a:p>
        </p:txBody>
      </p:sp>
      <p:sp>
        <p:nvSpPr>
          <p:cNvPr id="23561" name="Line 10"/>
          <p:cNvSpPr>
            <a:spLocks noChangeShapeType="1"/>
          </p:cNvSpPr>
          <p:nvPr/>
        </p:nvSpPr>
        <p:spPr bwMode="auto">
          <a:xfrm>
            <a:off x="2941638" y="3157538"/>
            <a:ext cx="742950" cy="725487"/>
          </a:xfrm>
          <a:prstGeom prst="line">
            <a:avLst/>
          </a:prstGeom>
          <a:noFill/>
          <a:ln w="38100">
            <a:solidFill>
              <a:schemeClr val="tx1"/>
            </a:solidFill>
            <a:round/>
            <a:headEnd/>
            <a:tailEnd type="triangle" w="med" len="med"/>
          </a:ln>
        </p:spPr>
        <p:txBody>
          <a:bodyPr/>
          <a:lstStyle/>
          <a:p>
            <a:endParaRPr lang="en-US"/>
          </a:p>
        </p:txBody>
      </p:sp>
      <p:sp>
        <p:nvSpPr>
          <p:cNvPr id="5132" name="Rectangle 11"/>
          <p:cNvSpPr>
            <a:spLocks noChangeArrowheads="1"/>
          </p:cNvSpPr>
          <p:nvPr/>
        </p:nvSpPr>
        <p:spPr bwMode="auto">
          <a:xfrm>
            <a:off x="5029200" y="3505200"/>
            <a:ext cx="3048000" cy="935038"/>
          </a:xfrm>
          <a:prstGeom prst="rect">
            <a:avLst/>
          </a:prstGeom>
          <a:solidFill>
            <a:schemeClr val="bg1">
              <a:lumMod val="65000"/>
              <a:lumOff val="35000"/>
            </a:schemeClr>
          </a:solidFill>
          <a:ln w="9525">
            <a:noFill/>
            <a:miter lim="800000"/>
            <a:headEnd/>
            <a:tailEnd/>
          </a:ln>
        </p:spPr>
        <p:txBody>
          <a:bodyPr wrap="none" anchor="ctr"/>
          <a:lstStyle/>
          <a:p>
            <a:pPr algn="ctr" fontAlgn="auto">
              <a:spcBef>
                <a:spcPts val="0"/>
              </a:spcBef>
              <a:spcAft>
                <a:spcPts val="0"/>
              </a:spcAft>
              <a:defRPr/>
            </a:pPr>
            <a:r>
              <a:rPr lang="en-US" sz="1700" b="1" dirty="0">
                <a:solidFill>
                  <a:schemeClr val="tx2"/>
                </a:solidFill>
                <a:latin typeface="Tahoma" pitchFamily="34" charset="0"/>
              </a:rPr>
              <a:t>Centers for Disease</a:t>
            </a:r>
          </a:p>
          <a:p>
            <a:pPr algn="ctr" fontAlgn="auto">
              <a:spcBef>
                <a:spcPts val="0"/>
              </a:spcBef>
              <a:spcAft>
                <a:spcPts val="0"/>
              </a:spcAft>
              <a:defRPr/>
            </a:pPr>
            <a:r>
              <a:rPr lang="en-US" sz="1700" b="1" dirty="0">
                <a:solidFill>
                  <a:schemeClr val="tx2"/>
                </a:solidFill>
                <a:latin typeface="Tahoma" pitchFamily="34" charset="0"/>
              </a:rPr>
              <a:t>Control and Prevention</a:t>
            </a:r>
          </a:p>
          <a:p>
            <a:pPr algn="ctr" fontAlgn="auto">
              <a:spcBef>
                <a:spcPts val="0"/>
              </a:spcBef>
              <a:spcAft>
                <a:spcPts val="0"/>
              </a:spcAft>
              <a:defRPr/>
            </a:pPr>
            <a:r>
              <a:rPr lang="en-US" sz="1700" b="1" dirty="0">
                <a:solidFill>
                  <a:schemeClr val="tx2"/>
                </a:solidFill>
                <a:latin typeface="Tahoma" pitchFamily="34" charset="0"/>
              </a:rPr>
              <a:t>(CDC)</a:t>
            </a:r>
          </a:p>
        </p:txBody>
      </p:sp>
      <p:sp>
        <p:nvSpPr>
          <p:cNvPr id="23563" name="Rectangle 12"/>
          <p:cNvSpPr>
            <a:spLocks noChangeArrowheads="1"/>
          </p:cNvSpPr>
          <p:nvPr/>
        </p:nvSpPr>
        <p:spPr bwMode="auto">
          <a:xfrm>
            <a:off x="5029200" y="4724400"/>
            <a:ext cx="3048000" cy="1012825"/>
          </a:xfrm>
          <a:prstGeom prst="rect">
            <a:avLst/>
          </a:prstGeom>
          <a:solidFill>
            <a:srgbClr val="002060"/>
          </a:solidFill>
          <a:ln w="9525">
            <a:noFill/>
            <a:miter lim="800000"/>
            <a:headEnd/>
            <a:tailEnd/>
          </a:ln>
        </p:spPr>
        <p:txBody>
          <a:bodyPr wrap="none" anchor="ctr"/>
          <a:lstStyle/>
          <a:p>
            <a:pPr algn="ctr"/>
            <a:r>
              <a:rPr lang="en-US" sz="1700" b="1">
                <a:solidFill>
                  <a:schemeClr val="tx2"/>
                </a:solidFill>
                <a:latin typeface="Tahoma" pitchFamily="34" charset="0"/>
              </a:rPr>
              <a:t>National Institute for</a:t>
            </a:r>
          </a:p>
          <a:p>
            <a:pPr algn="ctr"/>
            <a:r>
              <a:rPr lang="en-US" sz="1700" b="1">
                <a:solidFill>
                  <a:schemeClr val="tx2"/>
                </a:solidFill>
                <a:latin typeface="Tahoma" pitchFamily="34" charset="0"/>
              </a:rPr>
              <a:t>Occupational Safety</a:t>
            </a:r>
          </a:p>
          <a:p>
            <a:pPr algn="ctr"/>
            <a:r>
              <a:rPr lang="en-US" sz="1700" b="1">
                <a:solidFill>
                  <a:schemeClr val="tx2"/>
                </a:solidFill>
                <a:latin typeface="Tahoma" pitchFamily="34" charset="0"/>
              </a:rPr>
              <a:t>and Health (NIOSH)</a:t>
            </a:r>
          </a:p>
        </p:txBody>
      </p:sp>
      <p:sp>
        <p:nvSpPr>
          <p:cNvPr id="23564" name="Line 13"/>
          <p:cNvSpPr>
            <a:spLocks noChangeShapeType="1"/>
          </p:cNvSpPr>
          <p:nvPr/>
        </p:nvSpPr>
        <p:spPr bwMode="auto">
          <a:xfrm>
            <a:off x="6553200" y="3200400"/>
            <a:ext cx="0" cy="304800"/>
          </a:xfrm>
          <a:prstGeom prst="line">
            <a:avLst/>
          </a:prstGeom>
          <a:noFill/>
          <a:ln w="38100">
            <a:solidFill>
              <a:schemeClr val="tx1"/>
            </a:solidFill>
            <a:round/>
            <a:headEnd/>
            <a:tailEnd type="triangle" w="med" len="med"/>
          </a:ln>
        </p:spPr>
        <p:txBody>
          <a:bodyPr/>
          <a:lstStyle/>
          <a:p>
            <a:endParaRPr lang="en-US"/>
          </a:p>
        </p:txBody>
      </p:sp>
      <p:sp>
        <p:nvSpPr>
          <p:cNvPr id="23565" name="Line 14"/>
          <p:cNvSpPr>
            <a:spLocks noChangeShapeType="1"/>
          </p:cNvSpPr>
          <p:nvPr/>
        </p:nvSpPr>
        <p:spPr bwMode="auto">
          <a:xfrm>
            <a:off x="6553200" y="4419600"/>
            <a:ext cx="0" cy="304800"/>
          </a:xfrm>
          <a:prstGeom prst="line">
            <a:avLst/>
          </a:prstGeom>
          <a:noFill/>
          <a:ln w="38100">
            <a:solidFill>
              <a:schemeClr val="tx1"/>
            </a:solidFill>
            <a:round/>
            <a:headEnd/>
            <a:tailEnd type="triangle" w="med" len="med"/>
          </a:ln>
        </p:spPr>
        <p:txBody>
          <a:bodyPr/>
          <a:lstStyle/>
          <a:p>
            <a:endParaRPr lang="en-US"/>
          </a:p>
        </p:txBody>
      </p:sp>
      <p:sp>
        <p:nvSpPr>
          <p:cNvPr id="23566" name="Rectangle 15"/>
          <p:cNvSpPr>
            <a:spLocks noChangeArrowheads="1"/>
          </p:cNvSpPr>
          <p:nvPr/>
        </p:nvSpPr>
        <p:spPr bwMode="auto">
          <a:xfrm>
            <a:off x="685800" y="1447800"/>
            <a:ext cx="3581400" cy="625475"/>
          </a:xfrm>
          <a:prstGeom prst="rect">
            <a:avLst/>
          </a:prstGeom>
          <a:solidFill>
            <a:srgbClr val="660066"/>
          </a:solidFill>
          <a:ln w="9525">
            <a:noFill/>
            <a:miter lim="800000"/>
            <a:headEnd/>
            <a:tailEnd/>
          </a:ln>
        </p:spPr>
        <p:txBody>
          <a:bodyPr wrap="none" anchor="ctr"/>
          <a:lstStyle/>
          <a:p>
            <a:pPr algn="ctr"/>
            <a:r>
              <a:rPr lang="en-US" sz="1700" b="1">
                <a:solidFill>
                  <a:schemeClr val="tx2"/>
                </a:solidFill>
                <a:latin typeface="Tahoma" pitchFamily="34" charset="0"/>
              </a:rPr>
              <a:t>Regulation/Enforcement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8"/>
          <p:cNvGrpSpPr>
            <a:grpSpLocks/>
          </p:cNvGrpSpPr>
          <p:nvPr/>
        </p:nvGrpSpPr>
        <p:grpSpPr bwMode="auto">
          <a:xfrm>
            <a:off x="7086600" y="4332288"/>
            <a:ext cx="2057400" cy="2525712"/>
            <a:chOff x="4953000" y="4343400"/>
            <a:chExt cx="2057400" cy="2524991"/>
          </a:xfrm>
        </p:grpSpPr>
        <p:pic>
          <p:nvPicPr>
            <p:cNvPr id="50189" name="Picture 8" descr="D_12.jpg"/>
            <p:cNvPicPr>
              <a:picLocks noChangeAspect="1"/>
            </p:cNvPicPr>
            <p:nvPr/>
          </p:nvPicPr>
          <p:blipFill>
            <a:blip r:embed="rId2" cstate="print"/>
            <a:srcRect l="4839" t="3618" r="9677" b="25705"/>
            <a:stretch>
              <a:fillRect/>
            </a:stretch>
          </p:blipFill>
          <p:spPr bwMode="auto">
            <a:xfrm>
              <a:off x="4953000" y="4343400"/>
              <a:ext cx="2057400" cy="2524991"/>
            </a:xfrm>
            <a:prstGeom prst="rect">
              <a:avLst/>
            </a:prstGeom>
            <a:noFill/>
            <a:ln w="9525">
              <a:noFill/>
              <a:miter lim="800000"/>
              <a:headEnd/>
              <a:tailEnd/>
            </a:ln>
          </p:spPr>
        </p:pic>
        <p:sp>
          <p:nvSpPr>
            <p:cNvPr id="50190" name="TextBox 12"/>
            <p:cNvSpPr txBox="1">
              <a:spLocks noChangeArrowheads="1"/>
            </p:cNvSpPr>
            <p:nvPr/>
          </p:nvSpPr>
          <p:spPr bwMode="auto">
            <a:xfrm>
              <a:off x="4953000" y="5943600"/>
              <a:ext cx="2057400" cy="707886"/>
            </a:xfrm>
            <a:prstGeom prst="rect">
              <a:avLst/>
            </a:prstGeom>
            <a:solidFill>
              <a:srgbClr val="0070C0">
                <a:alpha val="58823"/>
              </a:srgbClr>
            </a:solidFill>
            <a:ln w="9525">
              <a:noFill/>
              <a:miter lim="800000"/>
              <a:headEnd/>
              <a:tailEnd/>
            </a:ln>
          </p:spPr>
          <p:txBody>
            <a:bodyPr>
              <a:spAutoFit/>
            </a:bodyPr>
            <a:lstStyle/>
            <a:p>
              <a:pPr algn="ctr"/>
              <a:r>
                <a:rPr lang="en-US" sz="2000" b="1">
                  <a:solidFill>
                    <a:srgbClr val="FFFFCC"/>
                  </a:solidFill>
                </a:rPr>
                <a:t>Slips, Trips, or Falls 4%</a:t>
              </a:r>
            </a:p>
          </p:txBody>
        </p:sp>
      </p:grpSp>
      <p:grpSp>
        <p:nvGrpSpPr>
          <p:cNvPr id="50179" name="Group 26"/>
          <p:cNvGrpSpPr>
            <a:grpSpLocks/>
          </p:cNvGrpSpPr>
          <p:nvPr/>
        </p:nvGrpSpPr>
        <p:grpSpPr bwMode="auto">
          <a:xfrm>
            <a:off x="0" y="1447800"/>
            <a:ext cx="4876800" cy="5410200"/>
            <a:chOff x="0" y="1447800"/>
            <a:chExt cx="4876800" cy="5410200"/>
          </a:xfrm>
        </p:grpSpPr>
        <p:pic>
          <p:nvPicPr>
            <p:cNvPr id="50187" name="Picture 6" descr="02OCT03-1.JPG"/>
            <p:cNvPicPr>
              <a:picLocks noChangeAspect="1"/>
            </p:cNvPicPr>
            <p:nvPr/>
          </p:nvPicPr>
          <p:blipFill>
            <a:blip r:embed="rId3" cstate="print"/>
            <a:srcRect l="13393" r="27679" b="7813"/>
            <a:stretch>
              <a:fillRect/>
            </a:stretch>
          </p:blipFill>
          <p:spPr bwMode="auto">
            <a:xfrm>
              <a:off x="0" y="1447800"/>
              <a:ext cx="4876800" cy="5410200"/>
            </a:xfrm>
            <a:prstGeom prst="rect">
              <a:avLst/>
            </a:prstGeom>
            <a:noFill/>
            <a:ln w="9525">
              <a:noFill/>
              <a:miter lim="800000"/>
              <a:headEnd/>
              <a:tailEnd/>
            </a:ln>
          </p:spPr>
        </p:pic>
        <p:sp>
          <p:nvSpPr>
            <p:cNvPr id="50188" name="TextBox 15"/>
            <p:cNvSpPr txBox="1">
              <a:spLocks noChangeArrowheads="1"/>
            </p:cNvSpPr>
            <p:nvPr/>
          </p:nvSpPr>
          <p:spPr bwMode="auto">
            <a:xfrm>
              <a:off x="1" y="1447800"/>
              <a:ext cx="3581400" cy="707886"/>
            </a:xfrm>
            <a:prstGeom prst="rect">
              <a:avLst/>
            </a:prstGeom>
            <a:solidFill>
              <a:srgbClr val="0070C0">
                <a:alpha val="59999"/>
              </a:srgbClr>
            </a:solidFill>
            <a:ln w="9525">
              <a:noFill/>
              <a:miter lim="800000"/>
              <a:headEnd/>
              <a:tailEnd/>
            </a:ln>
          </p:spPr>
          <p:txBody>
            <a:bodyPr>
              <a:spAutoFit/>
            </a:bodyPr>
            <a:lstStyle/>
            <a:p>
              <a:pPr algn="ctr"/>
              <a:r>
                <a:rPr lang="en-US" sz="2000" b="1">
                  <a:solidFill>
                    <a:srgbClr val="FFFFCC"/>
                  </a:solidFill>
                </a:rPr>
                <a:t>Transportation Accidents 70%</a:t>
              </a:r>
              <a:r>
                <a:rPr lang="en-US"/>
                <a:t> </a:t>
              </a:r>
            </a:p>
          </p:txBody>
        </p:sp>
      </p:grpSp>
      <p:sp>
        <p:nvSpPr>
          <p:cNvPr id="50180" name="Title 1"/>
          <p:cNvSpPr>
            <a:spLocks noGrp="1"/>
          </p:cNvSpPr>
          <p:nvPr>
            <p:ph type="title"/>
          </p:nvPr>
        </p:nvSpPr>
        <p:spPr>
          <a:xfrm>
            <a:off x="228600" y="304800"/>
            <a:ext cx="8686800" cy="1143000"/>
          </a:xfrm>
        </p:spPr>
        <p:txBody>
          <a:bodyPr/>
          <a:lstStyle/>
          <a:p>
            <a:pPr eaLnBrk="1" hangingPunct="1">
              <a:lnSpc>
                <a:spcPct val="100000"/>
              </a:lnSpc>
            </a:pPr>
            <a:r>
              <a:rPr lang="en-US" sz="3600" smtClean="0"/>
              <a:t>Highway Street and Bridge Construction </a:t>
            </a:r>
            <a:br>
              <a:rPr lang="en-US" sz="3600" smtClean="0"/>
            </a:br>
            <a:r>
              <a:rPr lang="en-US" sz="3600" smtClean="0"/>
              <a:t>Fatalities by Event 2003-2008 (n=833)</a:t>
            </a:r>
          </a:p>
        </p:txBody>
      </p:sp>
      <p:grpSp>
        <p:nvGrpSpPr>
          <p:cNvPr id="50181" name="Group 24"/>
          <p:cNvGrpSpPr>
            <a:grpSpLocks/>
          </p:cNvGrpSpPr>
          <p:nvPr/>
        </p:nvGrpSpPr>
        <p:grpSpPr bwMode="auto">
          <a:xfrm>
            <a:off x="3581400" y="1447800"/>
            <a:ext cx="3505200" cy="2627313"/>
            <a:chOff x="3581400" y="1447800"/>
            <a:chExt cx="3505201" cy="2627229"/>
          </a:xfrm>
        </p:grpSpPr>
        <p:pic>
          <p:nvPicPr>
            <p:cNvPr id="50185" name="Picture 2" descr="2008_0416July2007Site70069"/>
            <p:cNvPicPr>
              <a:picLocks noChangeAspect="1" noChangeArrowheads="1"/>
            </p:cNvPicPr>
            <p:nvPr/>
          </p:nvPicPr>
          <p:blipFill>
            <a:blip r:embed="rId4" cstate="print"/>
            <a:srcRect/>
            <a:stretch>
              <a:fillRect/>
            </a:stretch>
          </p:blipFill>
          <p:spPr bwMode="auto">
            <a:xfrm>
              <a:off x="3581401" y="1447800"/>
              <a:ext cx="3505200" cy="2627229"/>
            </a:xfrm>
            <a:prstGeom prst="rect">
              <a:avLst/>
            </a:prstGeom>
            <a:noFill/>
            <a:ln w="9525">
              <a:noFill/>
              <a:miter lim="800000"/>
              <a:headEnd/>
              <a:tailEnd/>
            </a:ln>
          </p:spPr>
        </p:pic>
        <p:sp>
          <p:nvSpPr>
            <p:cNvPr id="50186" name="TextBox 10"/>
            <p:cNvSpPr txBox="1">
              <a:spLocks noChangeArrowheads="1"/>
            </p:cNvSpPr>
            <p:nvPr/>
          </p:nvSpPr>
          <p:spPr bwMode="auto">
            <a:xfrm>
              <a:off x="3581400" y="1600200"/>
              <a:ext cx="3505200" cy="707886"/>
            </a:xfrm>
            <a:prstGeom prst="rect">
              <a:avLst/>
            </a:prstGeom>
            <a:solidFill>
              <a:srgbClr val="0070C0">
                <a:alpha val="59999"/>
              </a:srgbClr>
            </a:solidFill>
            <a:ln w="9525">
              <a:noFill/>
              <a:miter lim="800000"/>
              <a:headEnd/>
              <a:tailEnd/>
            </a:ln>
          </p:spPr>
          <p:txBody>
            <a:bodyPr>
              <a:spAutoFit/>
            </a:bodyPr>
            <a:lstStyle/>
            <a:p>
              <a:pPr algn="ctr"/>
              <a:r>
                <a:rPr lang="en-US" sz="2000" b="1">
                  <a:solidFill>
                    <a:srgbClr val="FFFFCC"/>
                  </a:solidFill>
                </a:rPr>
                <a:t>Contact with Objects or equipment 18%</a:t>
              </a:r>
            </a:p>
          </p:txBody>
        </p:sp>
      </p:grpSp>
      <p:grpSp>
        <p:nvGrpSpPr>
          <p:cNvPr id="50182" name="Group 19"/>
          <p:cNvGrpSpPr>
            <a:grpSpLocks/>
          </p:cNvGrpSpPr>
          <p:nvPr/>
        </p:nvGrpSpPr>
        <p:grpSpPr bwMode="auto">
          <a:xfrm>
            <a:off x="4876800" y="3429000"/>
            <a:ext cx="3048000" cy="1905000"/>
            <a:chOff x="6096000" y="4440701"/>
            <a:chExt cx="3048000" cy="1905000"/>
          </a:xfrm>
        </p:grpSpPr>
        <p:pic>
          <p:nvPicPr>
            <p:cNvPr id="50183" name="Picture 9" descr="37202635_overhead-wire_7032.jpg"/>
            <p:cNvPicPr>
              <a:picLocks noChangeAspect="1"/>
            </p:cNvPicPr>
            <p:nvPr/>
          </p:nvPicPr>
          <p:blipFill>
            <a:blip r:embed="rId5" cstate="print"/>
            <a:srcRect/>
            <a:stretch>
              <a:fillRect/>
            </a:stretch>
          </p:blipFill>
          <p:spPr bwMode="auto">
            <a:xfrm>
              <a:off x="6096000" y="4440701"/>
              <a:ext cx="3020786" cy="1905000"/>
            </a:xfrm>
            <a:prstGeom prst="rect">
              <a:avLst/>
            </a:prstGeom>
            <a:noFill/>
            <a:ln w="9525">
              <a:noFill/>
              <a:miter lim="800000"/>
              <a:headEnd/>
              <a:tailEnd/>
            </a:ln>
          </p:spPr>
        </p:pic>
        <p:sp>
          <p:nvSpPr>
            <p:cNvPr id="50184" name="TextBox 17"/>
            <p:cNvSpPr txBox="1">
              <a:spLocks noChangeArrowheads="1"/>
            </p:cNvSpPr>
            <p:nvPr/>
          </p:nvSpPr>
          <p:spPr bwMode="auto">
            <a:xfrm>
              <a:off x="6096000" y="4851737"/>
              <a:ext cx="3048000" cy="1015663"/>
            </a:xfrm>
            <a:prstGeom prst="rect">
              <a:avLst/>
            </a:prstGeom>
            <a:solidFill>
              <a:srgbClr val="0070C0">
                <a:alpha val="59999"/>
              </a:srgbClr>
            </a:solidFill>
            <a:ln w="9525">
              <a:noFill/>
              <a:miter lim="800000"/>
              <a:headEnd/>
              <a:tailEnd/>
            </a:ln>
          </p:spPr>
          <p:txBody>
            <a:bodyPr>
              <a:spAutoFit/>
            </a:bodyPr>
            <a:lstStyle/>
            <a:p>
              <a:pPr algn="ctr"/>
              <a:r>
                <a:rPr lang="en-US" sz="2000" b="1">
                  <a:solidFill>
                    <a:srgbClr val="FFFFCC"/>
                  </a:solidFill>
                </a:rPr>
                <a:t>Exposure to Harmful Substances or Environments 4% </a:t>
              </a:r>
            </a:p>
          </p:txBody>
        </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0" y="76200"/>
            <a:ext cx="9144000" cy="982663"/>
          </a:xfrm>
          <a:prstGeom prst="rect">
            <a:avLst/>
          </a:prstGeom>
          <a:noFill/>
          <a:ln w="9525">
            <a:noFill/>
            <a:miter lim="800000"/>
            <a:headEnd/>
            <a:tailEnd/>
          </a:ln>
        </p:spPr>
        <p:txBody>
          <a:bodyPr lIns="92075" tIns="46038" rIns="92075" bIns="46038" anchor="ctr"/>
          <a:lstStyle/>
          <a:p>
            <a:pPr>
              <a:lnSpc>
                <a:spcPct val="70000"/>
              </a:lnSpc>
            </a:pPr>
            <a:endParaRPr lang="en-US" sz="3600" b="1">
              <a:solidFill>
                <a:srgbClr val="FF9900"/>
              </a:solidFill>
            </a:endParaRPr>
          </a:p>
        </p:txBody>
      </p:sp>
      <p:graphicFrame>
        <p:nvGraphicFramePr>
          <p:cNvPr id="11266" name="Object 3"/>
          <p:cNvGraphicFramePr>
            <a:graphicFrameLocks noChangeAspect="1"/>
          </p:cNvGraphicFramePr>
          <p:nvPr/>
        </p:nvGraphicFramePr>
        <p:xfrm>
          <a:off x="0" y="1657350"/>
          <a:ext cx="9129713" cy="4667250"/>
        </p:xfrm>
        <a:graphic>
          <a:graphicData uri="http://schemas.openxmlformats.org/presentationml/2006/ole">
            <p:oleObj spid="_x0000_s11266" r:id="rId4" imgW="9132599" imgH="4669941" progId="Excel.Chart.8">
              <p:embed/>
            </p:oleObj>
          </a:graphicData>
        </a:graphic>
      </p:graphicFrame>
      <p:sp>
        <p:nvSpPr>
          <p:cNvPr id="6148" name="Text Box 5"/>
          <p:cNvSpPr txBox="1">
            <a:spLocks noChangeArrowheads="1"/>
          </p:cNvSpPr>
          <p:nvPr/>
        </p:nvSpPr>
        <p:spPr bwMode="auto">
          <a:xfrm>
            <a:off x="0" y="1157287"/>
            <a:ext cx="9144000" cy="519113"/>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spcBef>
                <a:spcPct val="50000"/>
              </a:spcBef>
              <a:spcAft>
                <a:spcPts val="0"/>
              </a:spcAft>
              <a:defRPr/>
            </a:pPr>
            <a:r>
              <a:rPr lang="en-US" sz="2800" b="1" dirty="0">
                <a:solidFill>
                  <a:srgbClr val="FFC000"/>
                </a:solidFill>
                <a:latin typeface="+mn-lt"/>
              </a:rPr>
              <a:t>Deaths by Event Type, 2003 - 2008 (n=833)</a:t>
            </a:r>
          </a:p>
        </p:txBody>
      </p:sp>
      <p:sp>
        <p:nvSpPr>
          <p:cNvPr id="11269" name="Text Box 14"/>
          <p:cNvSpPr txBox="1">
            <a:spLocks noChangeArrowheads="1"/>
          </p:cNvSpPr>
          <p:nvPr/>
        </p:nvSpPr>
        <p:spPr bwMode="auto">
          <a:xfrm>
            <a:off x="8153400" y="1812925"/>
            <a:ext cx="990600" cy="396875"/>
          </a:xfrm>
          <a:prstGeom prst="rect">
            <a:avLst/>
          </a:prstGeom>
          <a:noFill/>
          <a:ln w="9525">
            <a:noFill/>
            <a:miter lim="800000"/>
            <a:headEnd/>
            <a:tailEnd/>
          </a:ln>
        </p:spPr>
        <p:txBody>
          <a:bodyPr>
            <a:spAutoFit/>
          </a:bodyPr>
          <a:lstStyle/>
          <a:p>
            <a:pPr>
              <a:spcBef>
                <a:spcPct val="50000"/>
              </a:spcBef>
            </a:pPr>
            <a:r>
              <a:rPr lang="en-US" sz="2000" b="1">
                <a:solidFill>
                  <a:schemeClr val="tx2"/>
                </a:solidFill>
              </a:rPr>
              <a:t>37%</a:t>
            </a:r>
          </a:p>
        </p:txBody>
      </p:sp>
      <p:sp>
        <p:nvSpPr>
          <p:cNvPr id="11270" name="Text Box 15"/>
          <p:cNvSpPr txBox="1">
            <a:spLocks noChangeArrowheads="1"/>
          </p:cNvSpPr>
          <p:nvPr/>
        </p:nvSpPr>
        <p:spPr bwMode="auto">
          <a:xfrm>
            <a:off x="4953000" y="2711450"/>
            <a:ext cx="990600" cy="396875"/>
          </a:xfrm>
          <a:prstGeom prst="rect">
            <a:avLst/>
          </a:prstGeom>
          <a:noFill/>
          <a:ln w="9525">
            <a:noFill/>
            <a:miter lim="800000"/>
            <a:headEnd/>
            <a:tailEnd/>
          </a:ln>
        </p:spPr>
        <p:txBody>
          <a:bodyPr>
            <a:spAutoFit/>
          </a:bodyPr>
          <a:lstStyle/>
          <a:p>
            <a:pPr>
              <a:spcBef>
                <a:spcPct val="50000"/>
              </a:spcBef>
            </a:pPr>
            <a:r>
              <a:rPr lang="en-US" sz="2000" b="1">
                <a:solidFill>
                  <a:schemeClr val="tx2"/>
                </a:solidFill>
              </a:rPr>
              <a:t>10%</a:t>
            </a:r>
          </a:p>
        </p:txBody>
      </p:sp>
      <p:sp>
        <p:nvSpPr>
          <p:cNvPr id="11271" name="Text Box 16"/>
          <p:cNvSpPr txBox="1">
            <a:spLocks noChangeArrowheads="1"/>
          </p:cNvSpPr>
          <p:nvPr/>
        </p:nvSpPr>
        <p:spPr bwMode="auto">
          <a:xfrm>
            <a:off x="6477000" y="2270125"/>
            <a:ext cx="990600" cy="396875"/>
          </a:xfrm>
          <a:prstGeom prst="rect">
            <a:avLst/>
          </a:prstGeom>
          <a:noFill/>
          <a:ln w="9525">
            <a:noFill/>
            <a:miter lim="800000"/>
            <a:headEnd/>
            <a:tailEnd/>
          </a:ln>
        </p:spPr>
        <p:txBody>
          <a:bodyPr>
            <a:spAutoFit/>
          </a:bodyPr>
          <a:lstStyle/>
          <a:p>
            <a:pPr>
              <a:spcBef>
                <a:spcPct val="50000"/>
              </a:spcBef>
            </a:pPr>
            <a:r>
              <a:rPr lang="en-US" sz="2000" b="1">
                <a:solidFill>
                  <a:schemeClr val="tx2"/>
                </a:solidFill>
              </a:rPr>
              <a:t>23%</a:t>
            </a:r>
          </a:p>
        </p:txBody>
      </p:sp>
      <p:sp>
        <p:nvSpPr>
          <p:cNvPr id="11272" name="Text Box 17"/>
          <p:cNvSpPr txBox="1">
            <a:spLocks noChangeArrowheads="1"/>
          </p:cNvSpPr>
          <p:nvPr/>
        </p:nvSpPr>
        <p:spPr bwMode="auto">
          <a:xfrm>
            <a:off x="4343400" y="3108325"/>
            <a:ext cx="990600" cy="396875"/>
          </a:xfrm>
          <a:prstGeom prst="rect">
            <a:avLst/>
          </a:prstGeom>
          <a:noFill/>
          <a:ln w="9525">
            <a:noFill/>
            <a:miter lim="800000"/>
            <a:headEnd/>
            <a:tailEnd/>
          </a:ln>
        </p:spPr>
        <p:txBody>
          <a:bodyPr>
            <a:spAutoFit/>
          </a:bodyPr>
          <a:lstStyle/>
          <a:p>
            <a:pPr>
              <a:spcBef>
                <a:spcPct val="50000"/>
              </a:spcBef>
            </a:pPr>
            <a:r>
              <a:rPr lang="en-US" sz="2000" b="1">
                <a:solidFill>
                  <a:schemeClr val="tx2"/>
                </a:solidFill>
              </a:rPr>
              <a:t>6%</a:t>
            </a:r>
          </a:p>
        </p:txBody>
      </p:sp>
      <p:sp>
        <p:nvSpPr>
          <p:cNvPr id="6153" name="Rectangle 20"/>
          <p:cNvSpPr>
            <a:spLocks noChangeArrowheads="1"/>
          </p:cNvSpPr>
          <p:nvPr/>
        </p:nvSpPr>
        <p:spPr bwMode="auto">
          <a:xfrm>
            <a:off x="0" y="0"/>
            <a:ext cx="9144000" cy="990600"/>
          </a:xfrm>
          <a:prstGeom prst="rect">
            <a:avLst/>
          </a:prstGeom>
          <a:noFill/>
          <a:ln w="9525">
            <a:noFill/>
            <a:miter lim="800000"/>
            <a:headEnd/>
            <a:tailEnd/>
          </a:ln>
        </p:spPr>
        <p:txBody>
          <a:bodyPr lIns="92075" tIns="46038" rIns="92075" bIns="46038" anchor="ctr"/>
          <a:lstStyle/>
          <a:p>
            <a:pPr algn="ctr" fontAlgn="auto">
              <a:spcBef>
                <a:spcPts val="0"/>
              </a:spcBef>
              <a:spcAft>
                <a:spcPts val="0"/>
              </a:spcAft>
              <a:defRPr/>
            </a:pPr>
            <a:r>
              <a:rPr lang="en-US" sz="3600" b="1" dirty="0">
                <a:solidFill>
                  <a:schemeClr val="tx2"/>
                </a:solidFill>
                <a:latin typeface="+mj-lt"/>
              </a:rPr>
              <a:t>Worker Deaths in Highway, Street, and Bridge Construction</a:t>
            </a:r>
          </a:p>
        </p:txBody>
      </p:sp>
      <p:sp>
        <p:nvSpPr>
          <p:cNvPr id="11274" name="Rectangle 11"/>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2290" name="Chart Placeholder 3"/>
          <p:cNvGraphicFramePr>
            <a:graphicFrameLocks noGrp="1"/>
          </p:cNvGraphicFramePr>
          <p:nvPr>
            <p:ph type="chart" idx="1"/>
          </p:nvPr>
        </p:nvGraphicFramePr>
        <p:xfrm>
          <a:off x="228600" y="1981200"/>
          <a:ext cx="8686800" cy="4038600"/>
        </p:xfrm>
        <a:graphic>
          <a:graphicData uri="http://schemas.openxmlformats.org/presentationml/2006/ole">
            <p:oleObj spid="_x0000_s12290" r:id="rId3" imgW="8687553" imgH="4041998" progId="Excel.Chart.8">
              <p:embed/>
            </p:oleObj>
          </a:graphicData>
        </a:graphic>
      </p:graphicFrame>
      <p:sp>
        <p:nvSpPr>
          <p:cNvPr id="5" name="Rectangle 20"/>
          <p:cNvSpPr>
            <a:spLocks noGrp="1" noChangeArrowheads="1"/>
          </p:cNvSpPr>
          <p:nvPr>
            <p:ph type="title"/>
          </p:nvPr>
        </p:nvSpPr>
        <p:spPr>
          <a:xfrm>
            <a:off x="228600" y="0"/>
            <a:ext cx="8686800" cy="1143000"/>
          </a:xfrm>
        </p:spPr>
        <p:txBody>
          <a:bodyPr/>
          <a:lstStyle/>
          <a:p>
            <a:pPr eaLnBrk="1" hangingPunct="1">
              <a:lnSpc>
                <a:spcPct val="100000"/>
              </a:lnSpc>
              <a:defRPr/>
            </a:pPr>
            <a:r>
              <a:rPr lang="en-US" sz="3600" b="0" dirty="0">
                <a:effectLst>
                  <a:outerShdw blurRad="38100" dist="38100" dir="2700000" algn="tl">
                    <a:srgbClr val="000000">
                      <a:alpha val="43137"/>
                    </a:srgbClr>
                  </a:outerShdw>
                </a:effectLst>
              </a:rPr>
              <a:t>Worker Deaths in Highway, Street, and Bridge Construction</a:t>
            </a:r>
          </a:p>
        </p:txBody>
      </p:sp>
      <p:sp>
        <p:nvSpPr>
          <p:cNvPr id="6" name="Text Box 5"/>
          <p:cNvSpPr txBox="1">
            <a:spLocks noChangeArrowheads="1"/>
          </p:cNvSpPr>
          <p:nvPr/>
        </p:nvSpPr>
        <p:spPr bwMode="auto">
          <a:xfrm>
            <a:off x="0" y="1219200"/>
            <a:ext cx="9144000" cy="523220"/>
          </a:xfrm>
          <a:prstGeom prst="rect">
            <a:avLst/>
          </a:prstGeom>
          <a:noFill/>
          <a:ln w="9525">
            <a:noFill/>
            <a:miter lim="800000"/>
            <a:headEnd/>
            <a:tailEnd/>
          </a:ln>
        </p:spPr>
        <p:txBody>
          <a:bodyPr>
            <a:spAutoFit/>
            <a:scene3d>
              <a:camera prst="orthographicFront"/>
              <a:lightRig rig="threePt" dir="t"/>
            </a:scene3d>
            <a:sp3d extrusionH="57150">
              <a:bevelT w="38100" h="38100"/>
            </a:sp3d>
          </a:bodyPr>
          <a:lstStyle/>
          <a:p>
            <a:pPr algn="ctr" fontAlgn="auto">
              <a:spcBef>
                <a:spcPct val="50000"/>
              </a:spcBef>
              <a:spcAft>
                <a:spcPts val="0"/>
              </a:spcAft>
              <a:defRPr/>
            </a:pPr>
            <a:r>
              <a:rPr lang="en-US" sz="2800" b="1" dirty="0">
                <a:solidFill>
                  <a:srgbClr val="FFC000"/>
                </a:solidFill>
                <a:latin typeface="+mn-lt"/>
              </a:rPr>
              <a:t>Deaths by Source Group, 2003 - 2008 (n=833)</a:t>
            </a:r>
          </a:p>
        </p:txBody>
      </p:sp>
      <p:sp>
        <p:nvSpPr>
          <p:cNvPr id="12293" name="TextBox 6"/>
          <p:cNvSpPr txBox="1">
            <a:spLocks noChangeArrowheads="1"/>
          </p:cNvSpPr>
          <p:nvPr/>
        </p:nvSpPr>
        <p:spPr bwMode="auto">
          <a:xfrm>
            <a:off x="6324600" y="2286000"/>
            <a:ext cx="762000" cy="400050"/>
          </a:xfrm>
          <a:prstGeom prst="rect">
            <a:avLst/>
          </a:prstGeom>
          <a:noFill/>
          <a:ln w="9525">
            <a:noFill/>
            <a:miter lim="800000"/>
            <a:headEnd/>
            <a:tailEnd/>
          </a:ln>
        </p:spPr>
        <p:txBody>
          <a:bodyPr>
            <a:spAutoFit/>
          </a:bodyPr>
          <a:lstStyle/>
          <a:p>
            <a:r>
              <a:rPr lang="en-US" sz="2000" b="1"/>
              <a:t>57%</a:t>
            </a:r>
          </a:p>
        </p:txBody>
      </p:sp>
      <p:sp>
        <p:nvSpPr>
          <p:cNvPr id="12294" name="Rectangle 8"/>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0" y="76200"/>
            <a:ext cx="9144000" cy="982663"/>
          </a:xfrm>
          <a:prstGeom prst="rect">
            <a:avLst/>
          </a:prstGeom>
          <a:noFill/>
          <a:ln w="9525">
            <a:noFill/>
            <a:miter lim="800000"/>
            <a:headEnd/>
            <a:tailEnd/>
          </a:ln>
        </p:spPr>
        <p:txBody>
          <a:bodyPr lIns="92075" tIns="46038" rIns="92075" bIns="46038" anchor="ctr"/>
          <a:lstStyle/>
          <a:p>
            <a:pPr>
              <a:lnSpc>
                <a:spcPct val="70000"/>
              </a:lnSpc>
            </a:pPr>
            <a:endParaRPr lang="en-US" sz="3600" b="1">
              <a:solidFill>
                <a:srgbClr val="FF9900"/>
              </a:solidFill>
            </a:endParaRPr>
          </a:p>
        </p:txBody>
      </p:sp>
      <p:graphicFrame>
        <p:nvGraphicFramePr>
          <p:cNvPr id="13314" name="Object 3"/>
          <p:cNvGraphicFramePr>
            <a:graphicFrameLocks noChangeAspect="1"/>
          </p:cNvGraphicFramePr>
          <p:nvPr/>
        </p:nvGraphicFramePr>
        <p:xfrm>
          <a:off x="0" y="1219200"/>
          <a:ext cx="9129713" cy="4667250"/>
        </p:xfrm>
        <a:graphic>
          <a:graphicData uri="http://schemas.openxmlformats.org/presentationml/2006/ole">
            <p:oleObj spid="_x0000_s13314" r:id="rId4" imgW="9132599" imgH="4669941" progId="Excel.Chart.8">
              <p:embed/>
            </p:oleObj>
          </a:graphicData>
        </a:graphic>
      </p:graphicFrame>
      <p:sp>
        <p:nvSpPr>
          <p:cNvPr id="7172" name="Text Box 5"/>
          <p:cNvSpPr txBox="1">
            <a:spLocks noChangeArrowheads="1"/>
          </p:cNvSpPr>
          <p:nvPr/>
        </p:nvSpPr>
        <p:spPr bwMode="auto">
          <a:xfrm>
            <a:off x="0" y="1153180"/>
            <a:ext cx="9144000" cy="523220"/>
          </a:xfrm>
          <a:prstGeom prst="rect">
            <a:avLst/>
          </a:prstGeom>
          <a:noFill/>
          <a:ln w="9525">
            <a:noFill/>
            <a:miter lim="800000"/>
            <a:headEnd/>
            <a:tailEnd/>
          </a:ln>
          <a:scene3d>
            <a:camera prst="orthographicFront"/>
            <a:lightRig rig="threePt" dir="t"/>
          </a:scene3d>
          <a:sp3d>
            <a:bevelT/>
          </a:sp3d>
        </p:spPr>
        <p:txBody>
          <a:bodyPr>
            <a:spAutoFit/>
            <a:sp3d extrusionH="57150">
              <a:bevelT w="38100" h="38100"/>
            </a:sp3d>
          </a:bodyPr>
          <a:lstStyle/>
          <a:p>
            <a:pPr algn="ctr" fontAlgn="auto">
              <a:spcBef>
                <a:spcPct val="50000"/>
              </a:spcBef>
              <a:spcAft>
                <a:spcPts val="0"/>
              </a:spcAft>
              <a:defRPr/>
            </a:pPr>
            <a:r>
              <a:rPr lang="en-US" sz="2800" b="1" dirty="0">
                <a:solidFill>
                  <a:srgbClr val="FFC000"/>
                </a:solidFill>
                <a:latin typeface="+mn-lt"/>
              </a:rPr>
              <a:t>Deaths by Vehicle Type, 2003 - 2008 (n=617)</a:t>
            </a:r>
          </a:p>
        </p:txBody>
      </p:sp>
      <p:sp>
        <p:nvSpPr>
          <p:cNvPr id="13317" name="Rectangle 8"/>
          <p:cNvSpPr>
            <a:spLocks noChangeArrowheads="1"/>
          </p:cNvSpPr>
          <p:nvPr/>
        </p:nvSpPr>
        <p:spPr bwMode="auto">
          <a:xfrm>
            <a:off x="4572000" y="2819400"/>
            <a:ext cx="1066800" cy="457200"/>
          </a:xfrm>
          <a:prstGeom prst="rect">
            <a:avLst/>
          </a:prstGeom>
          <a:noFill/>
          <a:ln w="9525">
            <a:noFill/>
            <a:miter lim="800000"/>
            <a:headEnd/>
            <a:tailEnd/>
          </a:ln>
        </p:spPr>
        <p:txBody>
          <a:bodyPr wrap="none" anchor="ctr"/>
          <a:lstStyle/>
          <a:p>
            <a:r>
              <a:rPr lang="en-US" sz="2000" b="1">
                <a:solidFill>
                  <a:schemeClr val="tx2"/>
                </a:solidFill>
              </a:rPr>
              <a:t>22%</a:t>
            </a:r>
          </a:p>
        </p:txBody>
      </p:sp>
      <p:sp>
        <p:nvSpPr>
          <p:cNvPr id="13318" name="Rectangle 9"/>
          <p:cNvSpPr>
            <a:spLocks noChangeArrowheads="1"/>
          </p:cNvSpPr>
          <p:nvPr/>
        </p:nvSpPr>
        <p:spPr bwMode="auto">
          <a:xfrm>
            <a:off x="3733800" y="3581400"/>
            <a:ext cx="1066800" cy="457200"/>
          </a:xfrm>
          <a:prstGeom prst="rect">
            <a:avLst/>
          </a:prstGeom>
          <a:noFill/>
          <a:ln w="9525">
            <a:noFill/>
            <a:miter lim="800000"/>
            <a:headEnd/>
            <a:tailEnd/>
          </a:ln>
        </p:spPr>
        <p:txBody>
          <a:bodyPr wrap="none" anchor="ctr"/>
          <a:lstStyle/>
          <a:p>
            <a:r>
              <a:rPr lang="en-US" sz="2000" b="1">
                <a:solidFill>
                  <a:schemeClr val="tx2"/>
                </a:solidFill>
              </a:rPr>
              <a:t>13%</a:t>
            </a:r>
          </a:p>
        </p:txBody>
      </p:sp>
      <p:sp>
        <p:nvSpPr>
          <p:cNvPr id="13319" name="Rectangle 10"/>
          <p:cNvSpPr>
            <a:spLocks noChangeArrowheads="1"/>
          </p:cNvSpPr>
          <p:nvPr/>
        </p:nvSpPr>
        <p:spPr bwMode="auto">
          <a:xfrm>
            <a:off x="8153400" y="2209800"/>
            <a:ext cx="1066800" cy="457200"/>
          </a:xfrm>
          <a:prstGeom prst="rect">
            <a:avLst/>
          </a:prstGeom>
          <a:noFill/>
          <a:ln w="9525">
            <a:noFill/>
            <a:miter lim="800000"/>
            <a:headEnd/>
            <a:tailEnd/>
          </a:ln>
        </p:spPr>
        <p:txBody>
          <a:bodyPr wrap="none" anchor="ctr"/>
          <a:lstStyle/>
          <a:p>
            <a:r>
              <a:rPr lang="en-US" sz="2000" b="1">
                <a:solidFill>
                  <a:schemeClr val="tx2"/>
                </a:solidFill>
              </a:rPr>
              <a:t>58%</a:t>
            </a:r>
          </a:p>
        </p:txBody>
      </p:sp>
      <p:sp>
        <p:nvSpPr>
          <p:cNvPr id="7176" name="Rectangle 12"/>
          <p:cNvSpPr>
            <a:spLocks noChangeArrowheads="1"/>
          </p:cNvSpPr>
          <p:nvPr/>
        </p:nvSpPr>
        <p:spPr bwMode="auto">
          <a:xfrm>
            <a:off x="0" y="0"/>
            <a:ext cx="9144000" cy="990600"/>
          </a:xfrm>
          <a:prstGeom prst="rect">
            <a:avLst/>
          </a:prstGeom>
          <a:noFill/>
          <a:ln w="9525">
            <a:noFill/>
            <a:miter lim="800000"/>
            <a:headEnd/>
            <a:tailEnd/>
          </a:ln>
        </p:spPr>
        <p:txBody>
          <a:bodyPr lIns="92075" tIns="46038" rIns="92075" bIns="46038" anchor="ctr"/>
          <a:lstStyle/>
          <a:p>
            <a:pPr algn="ctr" fontAlgn="auto">
              <a:spcBef>
                <a:spcPts val="0"/>
              </a:spcBef>
              <a:spcAft>
                <a:spcPts val="0"/>
              </a:spcAft>
              <a:defRPr/>
            </a:pPr>
            <a:r>
              <a:rPr lang="en-US" sz="3600" dirty="0">
                <a:solidFill>
                  <a:schemeClr val="tx2"/>
                </a:solidFill>
                <a:effectLst>
                  <a:outerShdw blurRad="38100" dist="38100" dir="2700000" algn="tl">
                    <a:srgbClr val="000000">
                      <a:alpha val="43137"/>
                    </a:srgbClr>
                  </a:outerShdw>
                </a:effectLst>
                <a:latin typeface="+mj-lt"/>
              </a:rPr>
              <a:t>Worker Deaths in Highway, Street, and Bridge Construction</a:t>
            </a:r>
          </a:p>
        </p:txBody>
      </p:sp>
      <p:sp>
        <p:nvSpPr>
          <p:cNvPr id="13321" name="Rectangle 10"/>
          <p:cNvSpPr>
            <a:spLocks noChangeArrowheads="1"/>
          </p:cNvSpPr>
          <p:nvPr/>
        </p:nvSpPr>
        <p:spPr bwMode="auto">
          <a:xfrm>
            <a:off x="1524000" y="6248400"/>
            <a:ext cx="5334000" cy="307975"/>
          </a:xfrm>
          <a:prstGeom prst="rect">
            <a:avLst/>
          </a:prstGeom>
          <a:noFill/>
          <a:ln w="9525">
            <a:noFill/>
            <a:miter lim="800000"/>
            <a:headEnd/>
            <a:tailEnd/>
          </a:ln>
        </p:spPr>
        <p:txBody>
          <a:bodyPr>
            <a:spAutoFit/>
          </a:bodyPr>
          <a:lstStyle/>
          <a:p>
            <a:r>
              <a:rPr lang="en-US" sz="1400"/>
              <a:t>Source: Census of Fatal Occupational Injuries  www.bls.gov/iif</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6" descr="P2152124.JPG"/>
          <p:cNvPicPr>
            <a:picLocks noChangeAspect="1"/>
          </p:cNvPicPr>
          <p:nvPr/>
        </p:nvPicPr>
        <p:blipFill>
          <a:blip r:embed="rId2" cstate="print"/>
          <a:srcRect t="4443" b="7777"/>
          <a:stretch>
            <a:fillRect/>
          </a:stretch>
        </p:blipFill>
        <p:spPr bwMode="auto">
          <a:xfrm>
            <a:off x="0" y="0"/>
            <a:ext cx="9144000" cy="6019800"/>
          </a:xfrm>
          <a:prstGeom prst="rect">
            <a:avLst/>
          </a:prstGeom>
          <a:noFill/>
          <a:ln w="9525">
            <a:noFill/>
            <a:miter lim="800000"/>
            <a:headEnd/>
            <a:tailEnd/>
          </a:ln>
        </p:spPr>
      </p:pic>
      <p:sp>
        <p:nvSpPr>
          <p:cNvPr id="4" name="Title 3"/>
          <p:cNvSpPr txBox="1">
            <a:spLocks/>
          </p:cNvSpPr>
          <p:nvPr/>
        </p:nvSpPr>
        <p:spPr bwMode="auto">
          <a:xfrm>
            <a:off x="0" y="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defRPr/>
            </a:pPr>
            <a:r>
              <a:rPr lang="en-US" sz="4800" b="1" kern="0" cap="all" dirty="0">
                <a:solidFill>
                  <a:schemeClr val="bg1"/>
                </a:solidFill>
                <a:latin typeface="+mj-lt"/>
                <a:ea typeface="+mj-ea"/>
                <a:cs typeface="+mj-cs"/>
              </a:rPr>
              <a:t>Safely Working Around Trucks and Equipment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828800" y="1371600"/>
            <a:ext cx="5626100" cy="4105275"/>
          </a:xfrm>
          <a:prstGeom prst="rect">
            <a:avLst/>
          </a:prstGeom>
          <a:solidFill>
            <a:srgbClr val="FFFF99"/>
          </a:solidFill>
          <a:ln w="9525">
            <a:solidFill>
              <a:schemeClr val="tx1"/>
            </a:solidFill>
            <a:miter lim="800000"/>
            <a:headEnd/>
            <a:tailEnd/>
          </a:ln>
        </p:spPr>
        <p:txBody>
          <a:bodyPr wrap="none" anchor="ctr"/>
          <a:lstStyle/>
          <a:p>
            <a:endParaRPr lang="en-US"/>
          </a:p>
        </p:txBody>
      </p:sp>
      <p:sp>
        <p:nvSpPr>
          <p:cNvPr id="52227" name="Rectangle 3"/>
          <p:cNvSpPr>
            <a:spLocks noGrp="1" noChangeArrowheads="1"/>
          </p:cNvSpPr>
          <p:nvPr>
            <p:ph type="title"/>
          </p:nvPr>
        </p:nvSpPr>
        <p:spPr>
          <a:xfrm>
            <a:off x="0" y="76200"/>
            <a:ext cx="9144000" cy="1143000"/>
          </a:xfrm>
        </p:spPr>
        <p:txBody>
          <a:bodyPr/>
          <a:lstStyle/>
          <a:p>
            <a:pPr eaLnBrk="1" hangingPunct="1">
              <a:lnSpc>
                <a:spcPct val="100000"/>
              </a:lnSpc>
            </a:pPr>
            <a:r>
              <a:rPr lang="en-US" sz="3600" b="0" smtClean="0"/>
              <a:t>Fatality Assessment and Control Evaluation States Participating in the Program</a:t>
            </a:r>
          </a:p>
        </p:txBody>
      </p:sp>
      <p:sp>
        <p:nvSpPr>
          <p:cNvPr id="52228" name="Rectangle 4"/>
          <p:cNvSpPr>
            <a:spLocks noChangeArrowheads="1"/>
          </p:cNvSpPr>
          <p:nvPr/>
        </p:nvSpPr>
        <p:spPr bwMode="auto">
          <a:xfrm>
            <a:off x="1828800" y="4648200"/>
            <a:ext cx="5626100" cy="879475"/>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52229" name="Picture 9" descr="faceus"/>
          <p:cNvPicPr>
            <a:picLocks noChangeAspect="1" noChangeArrowheads="1"/>
          </p:cNvPicPr>
          <p:nvPr/>
        </p:nvPicPr>
        <p:blipFill>
          <a:blip r:embed="rId3" cstate="print"/>
          <a:srcRect/>
          <a:stretch>
            <a:fillRect/>
          </a:stretch>
        </p:blipFill>
        <p:spPr bwMode="auto">
          <a:xfrm>
            <a:off x="2195513" y="1762125"/>
            <a:ext cx="4752975" cy="35718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lide2"/>
          <p:cNvPicPr>
            <a:picLocks noChangeAspect="1" noChangeArrowheads="1"/>
          </p:cNvPicPr>
          <p:nvPr/>
        </p:nvPicPr>
        <p:blipFill>
          <a:blip r:embed="rId3" cstate="print"/>
          <a:srcRect b="10283"/>
          <a:stretch>
            <a:fillRect/>
          </a:stretch>
        </p:blipFill>
        <p:spPr bwMode="auto">
          <a:xfrm>
            <a:off x="719138" y="1143000"/>
            <a:ext cx="7662862" cy="4724400"/>
          </a:xfrm>
          <a:prstGeom prst="rect">
            <a:avLst/>
          </a:prstGeom>
          <a:noFill/>
          <a:ln w="57150">
            <a:solidFill>
              <a:srgbClr val="FFC000"/>
            </a:solidFill>
            <a:miter lim="800000"/>
            <a:headEnd/>
            <a:tailEnd/>
          </a:ln>
        </p:spPr>
      </p:pic>
      <p:sp>
        <p:nvSpPr>
          <p:cNvPr id="53251" name="Rectangle 4"/>
          <p:cNvSpPr>
            <a:spLocks noChangeArrowheads="1"/>
          </p:cNvSpPr>
          <p:nvPr/>
        </p:nvSpPr>
        <p:spPr bwMode="auto">
          <a:xfrm>
            <a:off x="0" y="152400"/>
            <a:ext cx="9144000" cy="685800"/>
          </a:xfrm>
          <a:prstGeom prst="rect">
            <a:avLst/>
          </a:prstGeom>
          <a:noFill/>
          <a:ln w="9525">
            <a:noFill/>
            <a:miter lim="800000"/>
            <a:headEnd/>
            <a:tailEnd/>
          </a:ln>
        </p:spPr>
        <p:txBody>
          <a:bodyPr lIns="92075" tIns="46038" rIns="92075" bIns="46038" anchor="ctr"/>
          <a:lstStyle/>
          <a:p>
            <a:pPr>
              <a:lnSpc>
                <a:spcPct val="70000"/>
              </a:lnSpc>
            </a:pPr>
            <a:endParaRPr lang="en-US" sz="4000" b="1">
              <a:solidFill>
                <a:srgbClr val="FFFF00"/>
              </a:solidFill>
            </a:endParaRPr>
          </a:p>
        </p:txBody>
      </p:sp>
      <p:sp>
        <p:nvSpPr>
          <p:cNvPr id="53252" name="Rectangle 5"/>
          <p:cNvSpPr>
            <a:spLocks noGrp="1" noChangeArrowheads="1"/>
          </p:cNvSpPr>
          <p:nvPr>
            <p:ph type="title" idx="4294967295"/>
          </p:nvPr>
        </p:nvSpPr>
        <p:spPr>
          <a:xfrm>
            <a:off x="0" y="0"/>
            <a:ext cx="9144000" cy="1143000"/>
          </a:xfrm>
        </p:spPr>
        <p:txBody>
          <a:bodyPr/>
          <a:lstStyle/>
          <a:p>
            <a:pPr eaLnBrk="1" hangingPunct="1">
              <a:lnSpc>
                <a:spcPct val="100000"/>
              </a:lnSpc>
            </a:pPr>
            <a:r>
              <a:rPr lang="en-US" sz="3600" b="0" smtClean="0"/>
              <a:t>Laborer Run Over by Dump Truck at Roadway Resurfacing Operation in Virginia</a:t>
            </a:r>
          </a:p>
        </p:txBody>
      </p:sp>
      <p:sp>
        <p:nvSpPr>
          <p:cNvPr id="6" name="TextBox 5"/>
          <p:cNvSpPr txBox="1"/>
          <p:nvPr/>
        </p:nvSpPr>
        <p:spPr>
          <a:xfrm>
            <a:off x="685800" y="4876800"/>
            <a:ext cx="7772400" cy="1077913"/>
          </a:xfrm>
          <a:prstGeom prst="rect">
            <a:avLst/>
          </a:prstGeom>
          <a:solidFill>
            <a:srgbClr val="FFC000">
              <a:alpha val="50000"/>
            </a:srgbClr>
          </a:solidFill>
        </p:spPr>
        <p:txBody>
          <a:bodyPr>
            <a:spAutoFit/>
          </a:bodyPr>
          <a:lstStyle/>
          <a:p>
            <a:pPr algn="ctr" eaLnBrk="0" hangingPunct="0">
              <a:spcBef>
                <a:spcPct val="50000"/>
              </a:spcBef>
            </a:pPr>
            <a:r>
              <a:rPr lang="en-US" sz="3200" b="1">
                <a:solidFill>
                  <a:schemeClr val="bg1"/>
                </a:solidFill>
                <a:latin typeface="Arial Narrow" pitchFamily="34" charset="0"/>
              </a:rPr>
              <a:t>Two-lane County Road Intersection with       Four-lane State Highway</a:t>
            </a:r>
            <a:endParaRPr lang="en-US">
              <a:solidFill>
                <a:schemeClr val="bg1"/>
              </a:solidFill>
            </a:endParaRPr>
          </a:p>
        </p:txBody>
      </p:sp>
      <p:sp>
        <p:nvSpPr>
          <p:cNvPr id="53254" name="TextBox 6"/>
          <p:cNvSpPr txBox="1">
            <a:spLocks noChangeArrowheads="1"/>
          </p:cNvSpPr>
          <p:nvPr/>
        </p:nvSpPr>
        <p:spPr bwMode="auto">
          <a:xfrm>
            <a:off x="3352800" y="6096000"/>
            <a:ext cx="3108325" cy="369888"/>
          </a:xfrm>
          <a:prstGeom prst="rect">
            <a:avLst/>
          </a:prstGeom>
          <a:noFill/>
          <a:ln w="9525">
            <a:noFill/>
            <a:miter lim="800000"/>
            <a:headEnd/>
            <a:tailEnd/>
          </a:ln>
        </p:spPr>
        <p:txBody>
          <a:bodyPr wrap="none">
            <a:spAutoFit/>
          </a:bodyPr>
          <a:lstStyle/>
          <a:p>
            <a:r>
              <a:rPr lang="en-US">
                <a:solidFill>
                  <a:schemeClr val="tx2"/>
                </a:solidFill>
              </a:rPr>
              <a:t>Source: NIOSH FACE-98-19</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41" name="Group 41"/>
          <p:cNvGrpSpPr>
            <a:grpSpLocks/>
          </p:cNvGrpSpPr>
          <p:nvPr/>
        </p:nvGrpSpPr>
        <p:grpSpPr bwMode="auto">
          <a:xfrm>
            <a:off x="1752600" y="228600"/>
            <a:ext cx="10210800" cy="5400675"/>
            <a:chOff x="384" y="0"/>
            <a:chExt cx="8142" cy="4320"/>
          </a:xfrm>
        </p:grpSpPr>
        <p:sp>
          <p:nvSpPr>
            <p:cNvPr id="14345" name="Rectangle 2"/>
            <p:cNvSpPr>
              <a:spLocks noChangeArrowheads="1"/>
            </p:cNvSpPr>
            <p:nvPr/>
          </p:nvSpPr>
          <p:spPr bwMode="auto">
            <a:xfrm>
              <a:off x="384" y="0"/>
              <a:ext cx="5184" cy="4320"/>
            </a:xfrm>
            <a:prstGeom prst="rect">
              <a:avLst/>
            </a:prstGeom>
            <a:solidFill>
              <a:srgbClr val="339966"/>
            </a:solidFill>
            <a:ln w="9525">
              <a:solidFill>
                <a:schemeClr val="tx1"/>
              </a:solidFill>
              <a:miter lim="800000"/>
              <a:headEnd/>
              <a:tailEnd/>
            </a:ln>
          </p:spPr>
          <p:txBody>
            <a:bodyPr wrap="none" anchor="ctr"/>
            <a:lstStyle/>
            <a:p>
              <a:endParaRPr lang="en-US"/>
            </a:p>
          </p:txBody>
        </p:sp>
        <p:sp>
          <p:nvSpPr>
            <p:cNvPr id="14346" name="Line 3"/>
            <p:cNvSpPr>
              <a:spLocks noChangeShapeType="1"/>
            </p:cNvSpPr>
            <p:nvPr/>
          </p:nvSpPr>
          <p:spPr bwMode="auto">
            <a:xfrm>
              <a:off x="1104" y="548"/>
              <a:ext cx="960" cy="0"/>
            </a:xfrm>
            <a:prstGeom prst="line">
              <a:avLst/>
            </a:prstGeom>
            <a:noFill/>
            <a:ln w="38100">
              <a:solidFill>
                <a:schemeClr val="bg1"/>
              </a:solidFill>
              <a:round/>
              <a:headEnd/>
              <a:tailEnd/>
            </a:ln>
          </p:spPr>
          <p:txBody>
            <a:bodyPr wrap="none" anchor="ctr"/>
            <a:lstStyle/>
            <a:p>
              <a:endParaRPr lang="en-US"/>
            </a:p>
          </p:txBody>
        </p:sp>
        <p:sp>
          <p:nvSpPr>
            <p:cNvPr id="14347" name="Line 4"/>
            <p:cNvSpPr>
              <a:spLocks noChangeShapeType="1"/>
            </p:cNvSpPr>
            <p:nvPr/>
          </p:nvSpPr>
          <p:spPr bwMode="auto">
            <a:xfrm>
              <a:off x="2064" y="548"/>
              <a:ext cx="0" cy="3312"/>
            </a:xfrm>
            <a:prstGeom prst="line">
              <a:avLst/>
            </a:prstGeom>
            <a:noFill/>
            <a:ln w="38100">
              <a:solidFill>
                <a:schemeClr val="bg1"/>
              </a:solidFill>
              <a:round/>
              <a:headEnd/>
              <a:tailEnd/>
            </a:ln>
          </p:spPr>
          <p:txBody>
            <a:bodyPr wrap="none" anchor="ctr"/>
            <a:lstStyle/>
            <a:p>
              <a:endParaRPr lang="en-US"/>
            </a:p>
          </p:txBody>
        </p:sp>
        <p:sp>
          <p:nvSpPr>
            <p:cNvPr id="14348" name="Line 5"/>
            <p:cNvSpPr>
              <a:spLocks noChangeShapeType="1"/>
            </p:cNvSpPr>
            <p:nvPr/>
          </p:nvSpPr>
          <p:spPr bwMode="auto">
            <a:xfrm>
              <a:off x="3984" y="548"/>
              <a:ext cx="0" cy="672"/>
            </a:xfrm>
            <a:prstGeom prst="line">
              <a:avLst/>
            </a:prstGeom>
            <a:noFill/>
            <a:ln w="38100">
              <a:solidFill>
                <a:schemeClr val="bg1"/>
              </a:solidFill>
              <a:round/>
              <a:headEnd/>
              <a:tailEnd/>
            </a:ln>
          </p:spPr>
          <p:txBody>
            <a:bodyPr wrap="none" anchor="ctr"/>
            <a:lstStyle/>
            <a:p>
              <a:endParaRPr lang="en-US"/>
            </a:p>
          </p:txBody>
        </p:sp>
        <p:sp>
          <p:nvSpPr>
            <p:cNvPr id="14349" name="Line 6"/>
            <p:cNvSpPr>
              <a:spLocks noChangeShapeType="1"/>
            </p:cNvSpPr>
            <p:nvPr/>
          </p:nvSpPr>
          <p:spPr bwMode="auto">
            <a:xfrm flipH="1">
              <a:off x="3696" y="1220"/>
              <a:ext cx="288" cy="1008"/>
            </a:xfrm>
            <a:prstGeom prst="line">
              <a:avLst/>
            </a:prstGeom>
            <a:noFill/>
            <a:ln w="38100">
              <a:solidFill>
                <a:schemeClr val="bg1"/>
              </a:solidFill>
              <a:round/>
              <a:headEnd/>
              <a:tailEnd/>
            </a:ln>
          </p:spPr>
          <p:txBody>
            <a:bodyPr wrap="none" anchor="ctr"/>
            <a:lstStyle/>
            <a:p>
              <a:endParaRPr lang="en-US"/>
            </a:p>
          </p:txBody>
        </p:sp>
        <p:sp>
          <p:nvSpPr>
            <p:cNvPr id="14350" name="Line 7"/>
            <p:cNvSpPr>
              <a:spLocks noChangeShapeType="1"/>
            </p:cNvSpPr>
            <p:nvPr/>
          </p:nvSpPr>
          <p:spPr bwMode="auto">
            <a:xfrm>
              <a:off x="3696" y="2228"/>
              <a:ext cx="0" cy="1632"/>
            </a:xfrm>
            <a:prstGeom prst="line">
              <a:avLst/>
            </a:prstGeom>
            <a:noFill/>
            <a:ln w="38100">
              <a:solidFill>
                <a:schemeClr val="bg1"/>
              </a:solidFill>
              <a:round/>
              <a:headEnd/>
              <a:tailEnd/>
            </a:ln>
          </p:spPr>
          <p:txBody>
            <a:bodyPr wrap="none" anchor="ctr"/>
            <a:lstStyle/>
            <a:p>
              <a:endParaRPr lang="en-US"/>
            </a:p>
          </p:txBody>
        </p:sp>
        <p:sp>
          <p:nvSpPr>
            <p:cNvPr id="14351" name="Line 8"/>
            <p:cNvSpPr>
              <a:spLocks noChangeShapeType="1"/>
            </p:cNvSpPr>
            <p:nvPr/>
          </p:nvSpPr>
          <p:spPr bwMode="auto">
            <a:xfrm>
              <a:off x="2064" y="836"/>
              <a:ext cx="1920" cy="0"/>
            </a:xfrm>
            <a:prstGeom prst="line">
              <a:avLst/>
            </a:prstGeom>
            <a:noFill/>
            <a:ln w="9525">
              <a:solidFill>
                <a:schemeClr val="bg2"/>
              </a:solidFill>
              <a:round/>
              <a:headEnd/>
              <a:tailEnd/>
            </a:ln>
          </p:spPr>
          <p:txBody>
            <a:bodyPr wrap="none" anchor="ctr"/>
            <a:lstStyle/>
            <a:p>
              <a:endParaRPr lang="en-US"/>
            </a:p>
          </p:txBody>
        </p:sp>
        <p:sp>
          <p:nvSpPr>
            <p:cNvPr id="14352" name="Line 9"/>
            <p:cNvSpPr>
              <a:spLocks noChangeShapeType="1"/>
            </p:cNvSpPr>
            <p:nvPr/>
          </p:nvSpPr>
          <p:spPr bwMode="auto">
            <a:xfrm>
              <a:off x="2880" y="836"/>
              <a:ext cx="0" cy="2976"/>
            </a:xfrm>
            <a:prstGeom prst="line">
              <a:avLst/>
            </a:prstGeom>
            <a:noFill/>
            <a:ln w="9525">
              <a:solidFill>
                <a:srgbClr val="FFFF00"/>
              </a:solidFill>
              <a:round/>
              <a:headEnd/>
              <a:tailEnd/>
            </a:ln>
          </p:spPr>
          <p:txBody>
            <a:bodyPr wrap="none" anchor="ctr"/>
            <a:lstStyle/>
            <a:p>
              <a:endParaRPr lang="en-US"/>
            </a:p>
          </p:txBody>
        </p:sp>
        <p:sp>
          <p:nvSpPr>
            <p:cNvPr id="14353" name="Oval 10" descr="Green marble"/>
            <p:cNvSpPr>
              <a:spLocks noChangeArrowheads="1"/>
            </p:cNvSpPr>
            <p:nvPr/>
          </p:nvSpPr>
          <p:spPr bwMode="auto">
            <a:xfrm>
              <a:off x="1488" y="1988"/>
              <a:ext cx="336" cy="528"/>
            </a:xfrm>
            <a:prstGeom prst="ellipse">
              <a:avLst/>
            </a:prstGeom>
            <a:blipFill dpi="0" rotWithShape="0">
              <a:blip r:embed="rId4" cstate="print"/>
              <a:srcRect/>
              <a:tile tx="0" ty="0" sx="100000" sy="100000" flip="none" algn="tl"/>
            </a:blipFill>
            <a:ln w="9525">
              <a:solidFill>
                <a:schemeClr val="bg2"/>
              </a:solidFill>
              <a:round/>
              <a:headEnd/>
              <a:tailEnd/>
            </a:ln>
          </p:spPr>
          <p:txBody>
            <a:bodyPr wrap="none" anchor="ctr"/>
            <a:lstStyle/>
            <a:p>
              <a:endParaRPr lang="en-US"/>
            </a:p>
          </p:txBody>
        </p:sp>
        <p:sp>
          <p:nvSpPr>
            <p:cNvPr id="14354" name="Oval 11" descr="Green marble"/>
            <p:cNvSpPr>
              <a:spLocks noChangeArrowheads="1"/>
            </p:cNvSpPr>
            <p:nvPr/>
          </p:nvSpPr>
          <p:spPr bwMode="auto">
            <a:xfrm>
              <a:off x="1488" y="2900"/>
              <a:ext cx="336" cy="288"/>
            </a:xfrm>
            <a:prstGeom prst="ellipse">
              <a:avLst/>
            </a:prstGeom>
            <a:blipFill dpi="0" rotWithShape="0">
              <a:blip r:embed="rId4" cstate="print"/>
              <a:srcRect/>
              <a:tile tx="0" ty="0" sx="100000" sy="100000" flip="none" algn="tl"/>
            </a:blipFill>
            <a:ln w="9525">
              <a:solidFill>
                <a:schemeClr val="bg2"/>
              </a:solidFill>
              <a:round/>
              <a:headEnd/>
              <a:tailEnd/>
            </a:ln>
          </p:spPr>
          <p:txBody>
            <a:bodyPr wrap="none" anchor="ctr"/>
            <a:lstStyle/>
            <a:p>
              <a:endParaRPr lang="en-US"/>
            </a:p>
          </p:txBody>
        </p:sp>
        <p:sp>
          <p:nvSpPr>
            <p:cNvPr id="14355" name="Oval 12" descr="Green marble"/>
            <p:cNvSpPr>
              <a:spLocks noChangeArrowheads="1"/>
            </p:cNvSpPr>
            <p:nvPr/>
          </p:nvSpPr>
          <p:spPr bwMode="auto">
            <a:xfrm>
              <a:off x="1104" y="2708"/>
              <a:ext cx="384" cy="336"/>
            </a:xfrm>
            <a:prstGeom prst="ellipse">
              <a:avLst/>
            </a:prstGeom>
            <a:blipFill dpi="0" rotWithShape="0">
              <a:blip r:embed="rId4" cstate="print"/>
              <a:srcRect/>
              <a:tile tx="0" ty="0" sx="100000" sy="100000" flip="none" algn="tl"/>
            </a:blipFill>
            <a:ln w="9525">
              <a:solidFill>
                <a:schemeClr val="bg2"/>
              </a:solidFill>
              <a:round/>
              <a:headEnd/>
              <a:tailEnd/>
            </a:ln>
          </p:spPr>
          <p:txBody>
            <a:bodyPr wrap="none" anchor="ctr"/>
            <a:lstStyle/>
            <a:p>
              <a:endParaRPr lang="en-US"/>
            </a:p>
          </p:txBody>
        </p:sp>
        <p:sp>
          <p:nvSpPr>
            <p:cNvPr id="14356" name="Oval 13"/>
            <p:cNvSpPr>
              <a:spLocks noChangeArrowheads="1"/>
            </p:cNvSpPr>
            <p:nvPr/>
          </p:nvSpPr>
          <p:spPr bwMode="auto">
            <a:xfrm>
              <a:off x="2880" y="260"/>
              <a:ext cx="192" cy="192"/>
            </a:xfrm>
            <a:prstGeom prst="ellipse">
              <a:avLst/>
            </a:prstGeom>
            <a:solidFill>
              <a:schemeClr val="accent1"/>
            </a:solidFill>
            <a:ln w="9525">
              <a:solidFill>
                <a:srgbClr val="000000"/>
              </a:solidFill>
              <a:round/>
              <a:headEnd/>
              <a:tailEnd/>
            </a:ln>
          </p:spPr>
          <p:txBody>
            <a:bodyPr wrap="none" anchor="ctr"/>
            <a:lstStyle/>
            <a:p>
              <a:endParaRPr lang="en-US"/>
            </a:p>
          </p:txBody>
        </p:sp>
        <p:sp>
          <p:nvSpPr>
            <p:cNvPr id="14357" name="Text Box 14"/>
            <p:cNvSpPr txBox="1">
              <a:spLocks noChangeArrowheads="1"/>
            </p:cNvSpPr>
            <p:nvPr/>
          </p:nvSpPr>
          <p:spPr bwMode="auto">
            <a:xfrm>
              <a:off x="4367" y="3332"/>
              <a:ext cx="1250" cy="366"/>
            </a:xfrm>
            <a:prstGeom prst="rect">
              <a:avLst/>
            </a:prstGeom>
            <a:noFill/>
            <a:ln w="9525">
              <a:noFill/>
              <a:miter lim="800000"/>
              <a:headEnd/>
              <a:tailEnd/>
            </a:ln>
          </p:spPr>
          <p:txBody>
            <a:bodyPr>
              <a:spAutoFit/>
            </a:bodyPr>
            <a:lstStyle/>
            <a:p>
              <a:pPr eaLnBrk="0" hangingPunct="0">
                <a:spcBef>
                  <a:spcPct val="50000"/>
                </a:spcBef>
              </a:pPr>
              <a:endParaRPr lang="en-US" b="1">
                <a:solidFill>
                  <a:schemeClr val="bg1"/>
                </a:solidFill>
                <a:latin typeface="Arial Unicode MS" pitchFamily="34" charset="-128"/>
              </a:endParaRPr>
            </a:p>
          </p:txBody>
        </p:sp>
        <p:sp>
          <p:nvSpPr>
            <p:cNvPr id="14358" name="Text Box 15"/>
            <p:cNvSpPr txBox="1">
              <a:spLocks noChangeArrowheads="1"/>
            </p:cNvSpPr>
            <p:nvPr/>
          </p:nvSpPr>
          <p:spPr bwMode="auto">
            <a:xfrm>
              <a:off x="576" y="3295"/>
              <a:ext cx="1248" cy="658"/>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Arial Unicode MS" pitchFamily="34" charset="-128"/>
                </a:rPr>
                <a:t>Paving Machine</a:t>
              </a:r>
            </a:p>
          </p:txBody>
        </p:sp>
        <p:sp>
          <p:nvSpPr>
            <p:cNvPr id="14359" name="Line 16"/>
            <p:cNvSpPr>
              <a:spLocks noChangeShapeType="1"/>
            </p:cNvSpPr>
            <p:nvPr/>
          </p:nvSpPr>
          <p:spPr bwMode="auto">
            <a:xfrm>
              <a:off x="1488" y="3572"/>
              <a:ext cx="1584" cy="96"/>
            </a:xfrm>
            <a:prstGeom prst="line">
              <a:avLst/>
            </a:prstGeom>
            <a:noFill/>
            <a:ln w="38100">
              <a:solidFill>
                <a:schemeClr val="bg1"/>
              </a:solidFill>
              <a:round/>
              <a:headEnd/>
              <a:tailEnd type="triangle" w="med" len="med"/>
            </a:ln>
          </p:spPr>
          <p:txBody>
            <a:bodyPr wrap="none" anchor="ctr"/>
            <a:lstStyle/>
            <a:p>
              <a:endParaRPr lang="en-US"/>
            </a:p>
          </p:txBody>
        </p:sp>
        <p:sp>
          <p:nvSpPr>
            <p:cNvPr id="14360" name="Text Box 17"/>
            <p:cNvSpPr txBox="1">
              <a:spLocks noChangeArrowheads="1"/>
            </p:cNvSpPr>
            <p:nvPr/>
          </p:nvSpPr>
          <p:spPr bwMode="auto">
            <a:xfrm>
              <a:off x="4224" y="836"/>
              <a:ext cx="1200" cy="365"/>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Arial Unicode MS" pitchFamily="34" charset="-128"/>
                </a:rPr>
                <a:t>Roller</a:t>
              </a:r>
            </a:p>
          </p:txBody>
        </p:sp>
        <p:sp>
          <p:nvSpPr>
            <p:cNvPr id="14361" name="Line 18"/>
            <p:cNvSpPr>
              <a:spLocks noChangeShapeType="1"/>
            </p:cNvSpPr>
            <p:nvPr/>
          </p:nvSpPr>
          <p:spPr bwMode="auto">
            <a:xfrm flipH="1">
              <a:off x="3408" y="1076"/>
              <a:ext cx="816" cy="220"/>
            </a:xfrm>
            <a:prstGeom prst="line">
              <a:avLst/>
            </a:prstGeom>
            <a:noFill/>
            <a:ln w="38100">
              <a:solidFill>
                <a:schemeClr val="bg1"/>
              </a:solidFill>
              <a:round/>
              <a:headEnd/>
              <a:tailEnd type="triangle" w="med" len="med"/>
            </a:ln>
          </p:spPr>
          <p:txBody>
            <a:bodyPr wrap="none" anchor="ctr"/>
            <a:lstStyle/>
            <a:p>
              <a:endParaRPr lang="en-US"/>
            </a:p>
          </p:txBody>
        </p:sp>
        <p:sp>
          <p:nvSpPr>
            <p:cNvPr id="14362" name="Text Box 19"/>
            <p:cNvSpPr txBox="1">
              <a:spLocks noChangeArrowheads="1"/>
            </p:cNvSpPr>
            <p:nvPr/>
          </p:nvSpPr>
          <p:spPr bwMode="auto">
            <a:xfrm>
              <a:off x="816" y="980"/>
              <a:ext cx="912" cy="366"/>
            </a:xfrm>
            <a:prstGeom prst="rect">
              <a:avLst/>
            </a:prstGeom>
            <a:noFill/>
            <a:ln w="9525">
              <a:noFill/>
              <a:miter lim="800000"/>
              <a:headEnd/>
              <a:tailEnd/>
            </a:ln>
          </p:spPr>
          <p:txBody>
            <a:bodyPr>
              <a:spAutoFit/>
            </a:bodyPr>
            <a:lstStyle/>
            <a:p>
              <a:pPr eaLnBrk="0" hangingPunct="0">
                <a:spcBef>
                  <a:spcPct val="50000"/>
                </a:spcBef>
              </a:pPr>
              <a:endParaRPr lang="en-US" b="1">
                <a:solidFill>
                  <a:schemeClr val="bg1"/>
                </a:solidFill>
                <a:latin typeface="Arial Unicode MS" pitchFamily="34" charset="-128"/>
              </a:endParaRPr>
            </a:p>
          </p:txBody>
        </p:sp>
        <p:sp>
          <p:nvSpPr>
            <p:cNvPr id="14363" name="Line 20"/>
            <p:cNvSpPr>
              <a:spLocks noChangeShapeType="1"/>
            </p:cNvSpPr>
            <p:nvPr/>
          </p:nvSpPr>
          <p:spPr bwMode="auto">
            <a:xfrm>
              <a:off x="1488" y="1220"/>
              <a:ext cx="768" cy="1296"/>
            </a:xfrm>
            <a:prstGeom prst="line">
              <a:avLst/>
            </a:prstGeom>
            <a:noFill/>
            <a:ln w="38100">
              <a:solidFill>
                <a:schemeClr val="bg1"/>
              </a:solidFill>
              <a:round/>
              <a:headEnd/>
              <a:tailEnd type="triangle" w="med" len="med"/>
            </a:ln>
          </p:spPr>
          <p:txBody>
            <a:bodyPr wrap="none" anchor="ctr"/>
            <a:lstStyle/>
            <a:p>
              <a:endParaRPr lang="en-US"/>
            </a:p>
          </p:txBody>
        </p:sp>
        <p:sp>
          <p:nvSpPr>
            <p:cNvPr id="14364" name="Oval 21"/>
            <p:cNvSpPr>
              <a:spLocks noChangeArrowheads="1"/>
            </p:cNvSpPr>
            <p:nvPr/>
          </p:nvSpPr>
          <p:spPr bwMode="auto">
            <a:xfrm>
              <a:off x="3552" y="2276"/>
              <a:ext cx="288" cy="912"/>
            </a:xfrm>
            <a:prstGeom prst="ellipse">
              <a:avLst/>
            </a:prstGeom>
            <a:noFill/>
            <a:ln w="38100">
              <a:solidFill>
                <a:srgbClr val="FFFFFF"/>
              </a:solidFill>
              <a:prstDash val="lgDash"/>
              <a:round/>
              <a:headEnd/>
              <a:tailEnd/>
            </a:ln>
          </p:spPr>
          <p:txBody>
            <a:bodyPr wrap="none" anchor="ctr"/>
            <a:lstStyle/>
            <a:p>
              <a:endParaRPr lang="en-US"/>
            </a:p>
          </p:txBody>
        </p:sp>
        <p:sp>
          <p:nvSpPr>
            <p:cNvPr id="14365" name="Line 22"/>
            <p:cNvSpPr>
              <a:spLocks noChangeShapeType="1"/>
            </p:cNvSpPr>
            <p:nvPr/>
          </p:nvSpPr>
          <p:spPr bwMode="auto">
            <a:xfrm flipH="1">
              <a:off x="3552" y="3188"/>
              <a:ext cx="144" cy="768"/>
            </a:xfrm>
            <a:prstGeom prst="line">
              <a:avLst/>
            </a:prstGeom>
            <a:noFill/>
            <a:ln w="38100">
              <a:solidFill>
                <a:srgbClr val="FFFFFF"/>
              </a:solidFill>
              <a:prstDash val="sysDot"/>
              <a:round/>
              <a:headEnd/>
              <a:tailEnd/>
            </a:ln>
          </p:spPr>
          <p:txBody>
            <a:bodyPr wrap="none" anchor="ctr"/>
            <a:lstStyle/>
            <a:p>
              <a:endParaRPr lang="en-US"/>
            </a:p>
          </p:txBody>
        </p:sp>
        <p:sp>
          <p:nvSpPr>
            <p:cNvPr id="14366" name="Line 23"/>
            <p:cNvSpPr>
              <a:spLocks noChangeShapeType="1"/>
            </p:cNvSpPr>
            <p:nvPr/>
          </p:nvSpPr>
          <p:spPr bwMode="auto">
            <a:xfrm flipH="1">
              <a:off x="2880" y="3956"/>
              <a:ext cx="672" cy="0"/>
            </a:xfrm>
            <a:prstGeom prst="line">
              <a:avLst/>
            </a:prstGeom>
            <a:noFill/>
            <a:ln w="38100">
              <a:solidFill>
                <a:srgbClr val="FFFFFF"/>
              </a:solidFill>
              <a:prstDash val="sysDot"/>
              <a:round/>
              <a:headEnd/>
              <a:tailEnd/>
            </a:ln>
          </p:spPr>
          <p:txBody>
            <a:bodyPr wrap="none" anchor="ctr"/>
            <a:lstStyle/>
            <a:p>
              <a:endParaRPr lang="en-US"/>
            </a:p>
          </p:txBody>
        </p:sp>
        <p:sp>
          <p:nvSpPr>
            <p:cNvPr id="14367" name="Line 24"/>
            <p:cNvSpPr>
              <a:spLocks noChangeShapeType="1"/>
            </p:cNvSpPr>
            <p:nvPr/>
          </p:nvSpPr>
          <p:spPr bwMode="auto">
            <a:xfrm>
              <a:off x="2688" y="2276"/>
              <a:ext cx="192" cy="1680"/>
            </a:xfrm>
            <a:prstGeom prst="line">
              <a:avLst/>
            </a:prstGeom>
            <a:noFill/>
            <a:ln w="38100">
              <a:solidFill>
                <a:srgbClr val="FFFFFF"/>
              </a:solidFill>
              <a:prstDash val="sysDot"/>
              <a:round/>
              <a:headEnd/>
              <a:tailEnd/>
            </a:ln>
          </p:spPr>
          <p:txBody>
            <a:bodyPr wrap="none" anchor="ctr"/>
            <a:lstStyle/>
            <a:p>
              <a:endParaRPr lang="en-US"/>
            </a:p>
          </p:txBody>
        </p:sp>
        <p:sp>
          <p:nvSpPr>
            <p:cNvPr id="14368" name="Oval 25"/>
            <p:cNvSpPr>
              <a:spLocks noChangeArrowheads="1"/>
            </p:cNvSpPr>
            <p:nvPr/>
          </p:nvSpPr>
          <p:spPr bwMode="auto">
            <a:xfrm>
              <a:off x="2592" y="2180"/>
              <a:ext cx="96" cy="144"/>
            </a:xfrm>
            <a:prstGeom prst="ellipse">
              <a:avLst/>
            </a:prstGeom>
            <a:solidFill>
              <a:schemeClr val="accent2"/>
            </a:solidFill>
            <a:ln w="28575">
              <a:solidFill>
                <a:schemeClr val="bg2"/>
              </a:solidFill>
              <a:round/>
              <a:headEnd/>
              <a:tailEnd/>
            </a:ln>
          </p:spPr>
          <p:txBody>
            <a:bodyPr wrap="none" anchor="ctr"/>
            <a:lstStyle/>
            <a:p>
              <a:endParaRPr lang="en-US"/>
            </a:p>
          </p:txBody>
        </p:sp>
        <p:sp>
          <p:nvSpPr>
            <p:cNvPr id="14369" name="Text Box 26"/>
            <p:cNvSpPr txBox="1">
              <a:spLocks noChangeArrowheads="1"/>
            </p:cNvSpPr>
            <p:nvPr/>
          </p:nvSpPr>
          <p:spPr bwMode="auto">
            <a:xfrm>
              <a:off x="4367" y="2324"/>
              <a:ext cx="1057" cy="950"/>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Arial Unicode MS" pitchFamily="34" charset="-128"/>
                </a:rPr>
                <a:t>Victim’s Work Area</a:t>
              </a:r>
            </a:p>
          </p:txBody>
        </p:sp>
        <p:sp>
          <p:nvSpPr>
            <p:cNvPr id="14370" name="Line 27"/>
            <p:cNvSpPr>
              <a:spLocks noChangeShapeType="1"/>
            </p:cNvSpPr>
            <p:nvPr/>
          </p:nvSpPr>
          <p:spPr bwMode="auto">
            <a:xfrm flipH="1">
              <a:off x="3984" y="2708"/>
              <a:ext cx="384" cy="0"/>
            </a:xfrm>
            <a:prstGeom prst="line">
              <a:avLst/>
            </a:prstGeom>
            <a:noFill/>
            <a:ln w="38100">
              <a:solidFill>
                <a:schemeClr val="bg1"/>
              </a:solidFill>
              <a:round/>
              <a:headEnd/>
              <a:tailEnd type="triangle" w="med" len="med"/>
            </a:ln>
          </p:spPr>
          <p:txBody>
            <a:bodyPr wrap="none" anchor="ctr"/>
            <a:lstStyle/>
            <a:p>
              <a:endParaRPr lang="en-US"/>
            </a:p>
          </p:txBody>
        </p:sp>
        <p:sp>
          <p:nvSpPr>
            <p:cNvPr id="14371" name="Text Box 28"/>
            <p:cNvSpPr txBox="1">
              <a:spLocks noChangeArrowheads="1"/>
            </p:cNvSpPr>
            <p:nvPr/>
          </p:nvSpPr>
          <p:spPr bwMode="auto">
            <a:xfrm>
              <a:off x="4224" y="1604"/>
              <a:ext cx="1248" cy="366"/>
            </a:xfrm>
            <a:prstGeom prst="rect">
              <a:avLst/>
            </a:prstGeom>
            <a:noFill/>
            <a:ln w="9525">
              <a:noFill/>
              <a:miter lim="800000"/>
              <a:headEnd/>
              <a:tailEnd/>
            </a:ln>
          </p:spPr>
          <p:txBody>
            <a:bodyPr>
              <a:spAutoFit/>
            </a:bodyPr>
            <a:lstStyle/>
            <a:p>
              <a:pPr eaLnBrk="0" hangingPunct="0">
                <a:spcBef>
                  <a:spcPct val="50000"/>
                </a:spcBef>
              </a:pPr>
              <a:r>
                <a:rPr lang="en-US" b="1">
                  <a:solidFill>
                    <a:schemeClr val="bg1"/>
                  </a:solidFill>
                  <a:latin typeface="Arial Unicode MS" pitchFamily="34" charset="-128"/>
                </a:rPr>
                <a:t>Victim</a:t>
              </a:r>
            </a:p>
          </p:txBody>
        </p:sp>
        <p:sp>
          <p:nvSpPr>
            <p:cNvPr id="14372" name="Line 29"/>
            <p:cNvSpPr>
              <a:spLocks noChangeShapeType="1"/>
            </p:cNvSpPr>
            <p:nvPr/>
          </p:nvSpPr>
          <p:spPr bwMode="auto">
            <a:xfrm flipH="1">
              <a:off x="2784" y="1748"/>
              <a:ext cx="1440" cy="480"/>
            </a:xfrm>
            <a:prstGeom prst="line">
              <a:avLst/>
            </a:prstGeom>
            <a:noFill/>
            <a:ln w="38100">
              <a:solidFill>
                <a:schemeClr val="bg1"/>
              </a:solidFill>
              <a:round/>
              <a:headEnd/>
              <a:tailEnd type="triangle" w="med" len="med"/>
            </a:ln>
          </p:spPr>
          <p:txBody>
            <a:bodyPr wrap="none" anchor="ctr"/>
            <a:lstStyle/>
            <a:p>
              <a:endParaRPr lang="en-US"/>
            </a:p>
          </p:txBody>
        </p:sp>
        <p:sp>
          <p:nvSpPr>
            <p:cNvPr id="14373" name="Rectangle 30"/>
            <p:cNvSpPr>
              <a:spLocks noChangeArrowheads="1"/>
            </p:cNvSpPr>
            <p:nvPr/>
          </p:nvSpPr>
          <p:spPr bwMode="auto">
            <a:xfrm>
              <a:off x="3552" y="164"/>
              <a:ext cx="975" cy="366"/>
            </a:xfrm>
            <a:prstGeom prst="rect">
              <a:avLst/>
            </a:prstGeom>
            <a:noFill/>
            <a:ln w="9525">
              <a:noFill/>
              <a:miter lim="800000"/>
              <a:headEnd/>
              <a:tailEnd/>
            </a:ln>
          </p:spPr>
          <p:txBody>
            <a:bodyPr wrap="none">
              <a:spAutoFit/>
            </a:bodyPr>
            <a:lstStyle/>
            <a:p>
              <a:r>
                <a:rPr lang="en-US" b="1">
                  <a:solidFill>
                    <a:schemeClr val="bg1"/>
                  </a:solidFill>
                  <a:latin typeface="Arial Unicode MS" pitchFamily="34" charset="-128"/>
                </a:rPr>
                <a:t>Flagger</a:t>
              </a:r>
            </a:p>
          </p:txBody>
        </p:sp>
        <p:sp>
          <p:nvSpPr>
            <p:cNvPr id="14374" name="Line 31"/>
            <p:cNvSpPr>
              <a:spLocks noChangeShapeType="1"/>
            </p:cNvSpPr>
            <p:nvPr/>
          </p:nvSpPr>
          <p:spPr bwMode="auto">
            <a:xfrm flipH="1">
              <a:off x="3168" y="260"/>
              <a:ext cx="336" cy="0"/>
            </a:xfrm>
            <a:prstGeom prst="line">
              <a:avLst/>
            </a:prstGeom>
            <a:noFill/>
            <a:ln w="38100">
              <a:solidFill>
                <a:schemeClr val="bg1"/>
              </a:solidFill>
              <a:round/>
              <a:headEnd/>
              <a:tailEnd type="triangle" w="med" len="med"/>
            </a:ln>
          </p:spPr>
          <p:txBody>
            <a:bodyPr/>
            <a:lstStyle/>
            <a:p>
              <a:endParaRPr lang="en-US"/>
            </a:p>
          </p:txBody>
        </p:sp>
        <p:sp>
          <p:nvSpPr>
            <p:cNvPr id="14375" name="Line 32"/>
            <p:cNvSpPr>
              <a:spLocks noChangeShapeType="1"/>
            </p:cNvSpPr>
            <p:nvPr/>
          </p:nvSpPr>
          <p:spPr bwMode="auto">
            <a:xfrm>
              <a:off x="2064" y="548"/>
              <a:ext cx="1920" cy="0"/>
            </a:xfrm>
            <a:prstGeom prst="line">
              <a:avLst/>
            </a:prstGeom>
            <a:noFill/>
            <a:ln w="9525">
              <a:solidFill>
                <a:schemeClr val="bg2"/>
              </a:solidFill>
              <a:round/>
              <a:headEnd/>
              <a:tailEnd/>
            </a:ln>
          </p:spPr>
          <p:txBody>
            <a:bodyPr wrap="none"/>
            <a:lstStyle/>
            <a:p>
              <a:endParaRPr lang="en-US"/>
            </a:p>
          </p:txBody>
        </p:sp>
        <p:sp>
          <p:nvSpPr>
            <p:cNvPr id="14376" name="Line 33"/>
            <p:cNvSpPr>
              <a:spLocks noChangeShapeType="1"/>
            </p:cNvSpPr>
            <p:nvPr/>
          </p:nvSpPr>
          <p:spPr bwMode="auto">
            <a:xfrm>
              <a:off x="3984" y="548"/>
              <a:ext cx="1200" cy="0"/>
            </a:xfrm>
            <a:prstGeom prst="line">
              <a:avLst/>
            </a:prstGeom>
            <a:noFill/>
            <a:ln w="9525">
              <a:solidFill>
                <a:schemeClr val="bg1"/>
              </a:solidFill>
              <a:round/>
              <a:headEnd/>
              <a:tailEnd/>
            </a:ln>
          </p:spPr>
          <p:txBody>
            <a:bodyPr wrap="none"/>
            <a:lstStyle/>
            <a:p>
              <a:endParaRPr lang="en-US"/>
            </a:p>
          </p:txBody>
        </p:sp>
        <p:sp>
          <p:nvSpPr>
            <p:cNvPr id="14377" name="Line 34"/>
            <p:cNvSpPr>
              <a:spLocks noChangeShapeType="1"/>
            </p:cNvSpPr>
            <p:nvPr/>
          </p:nvSpPr>
          <p:spPr bwMode="auto">
            <a:xfrm flipV="1">
              <a:off x="2400" y="1412"/>
              <a:ext cx="0" cy="960"/>
            </a:xfrm>
            <a:prstGeom prst="line">
              <a:avLst/>
            </a:prstGeom>
            <a:noFill/>
            <a:ln w="57150">
              <a:solidFill>
                <a:srgbClr val="FFFF00"/>
              </a:solidFill>
              <a:round/>
              <a:headEnd/>
              <a:tailEnd type="triangle" w="med" len="med"/>
            </a:ln>
          </p:spPr>
          <p:txBody>
            <a:bodyPr wrap="none"/>
            <a:lstStyle/>
            <a:p>
              <a:endParaRPr lang="en-US"/>
            </a:p>
          </p:txBody>
        </p:sp>
        <p:sp>
          <p:nvSpPr>
            <p:cNvPr id="14378" name="Line 35"/>
            <p:cNvSpPr>
              <a:spLocks noChangeShapeType="1"/>
            </p:cNvSpPr>
            <p:nvPr/>
          </p:nvSpPr>
          <p:spPr bwMode="auto">
            <a:xfrm>
              <a:off x="3216" y="1604"/>
              <a:ext cx="0" cy="864"/>
            </a:xfrm>
            <a:prstGeom prst="line">
              <a:avLst/>
            </a:prstGeom>
            <a:noFill/>
            <a:ln w="57150">
              <a:solidFill>
                <a:srgbClr val="FFFF00"/>
              </a:solidFill>
              <a:round/>
              <a:headEnd/>
              <a:tailEnd type="triangle" w="med" len="med"/>
            </a:ln>
          </p:spPr>
          <p:txBody>
            <a:bodyPr wrap="none"/>
            <a:lstStyle/>
            <a:p>
              <a:endParaRPr lang="en-US"/>
            </a:p>
          </p:txBody>
        </p:sp>
        <p:graphicFrame>
          <p:nvGraphicFramePr>
            <p:cNvPr id="14338" name="Object 36"/>
            <p:cNvGraphicFramePr>
              <a:graphicFrameLocks noChangeAspect="1"/>
            </p:cNvGraphicFramePr>
            <p:nvPr/>
          </p:nvGraphicFramePr>
          <p:xfrm>
            <a:off x="1872" y="1968"/>
            <a:ext cx="1152" cy="1536"/>
          </p:xfrm>
          <a:graphic>
            <a:graphicData uri="http://schemas.openxmlformats.org/presentationml/2006/ole">
              <p:oleObj spid="_x0000_s14338" name="Drawing" r:id="rId5" imgW="6534000" imgH="3333600" progId="">
                <p:embed/>
              </p:oleObj>
            </a:graphicData>
          </a:graphic>
        </p:graphicFrame>
        <p:sp>
          <p:nvSpPr>
            <p:cNvPr id="14379" name="Rectangle 37"/>
            <p:cNvSpPr>
              <a:spLocks noChangeArrowheads="1"/>
            </p:cNvSpPr>
            <p:nvPr/>
          </p:nvSpPr>
          <p:spPr bwMode="auto">
            <a:xfrm>
              <a:off x="2766" y="2052"/>
              <a:ext cx="5760" cy="0"/>
            </a:xfrm>
            <a:prstGeom prst="rect">
              <a:avLst/>
            </a:prstGeom>
            <a:noFill/>
            <a:ln w="9525">
              <a:noFill/>
              <a:miter lim="800000"/>
              <a:headEnd/>
              <a:tailEnd/>
            </a:ln>
          </p:spPr>
          <p:txBody>
            <a:bodyPr>
              <a:spAutoFit/>
            </a:bodyPr>
            <a:lstStyle/>
            <a:p>
              <a:endParaRPr lang="en-US"/>
            </a:p>
          </p:txBody>
        </p:sp>
        <p:graphicFrame>
          <p:nvGraphicFramePr>
            <p:cNvPr id="14339" name="Object 38"/>
            <p:cNvGraphicFramePr>
              <a:graphicFrameLocks noChangeAspect="1"/>
            </p:cNvGraphicFramePr>
            <p:nvPr/>
          </p:nvGraphicFramePr>
          <p:xfrm>
            <a:off x="2640" y="1034"/>
            <a:ext cx="912" cy="790"/>
          </p:xfrm>
          <a:graphic>
            <a:graphicData uri="http://schemas.openxmlformats.org/presentationml/2006/ole">
              <p:oleObj spid="_x0000_s14339" name="Drawing" r:id="rId6" imgW="6534000" imgH="3333600" progId="">
                <p:embed/>
              </p:oleObj>
            </a:graphicData>
          </a:graphic>
        </p:graphicFrame>
        <p:sp>
          <p:nvSpPr>
            <p:cNvPr id="14380" name="Rectangle 39"/>
            <p:cNvSpPr>
              <a:spLocks noChangeArrowheads="1"/>
            </p:cNvSpPr>
            <p:nvPr/>
          </p:nvSpPr>
          <p:spPr bwMode="auto">
            <a:xfrm>
              <a:off x="2733" y="2055"/>
              <a:ext cx="5760" cy="0"/>
            </a:xfrm>
            <a:prstGeom prst="rect">
              <a:avLst/>
            </a:prstGeom>
            <a:noFill/>
            <a:ln w="9525">
              <a:noFill/>
              <a:miter lim="800000"/>
              <a:headEnd/>
              <a:tailEnd/>
            </a:ln>
          </p:spPr>
          <p:txBody>
            <a:bodyPr>
              <a:spAutoFit/>
            </a:bodyPr>
            <a:lstStyle/>
            <a:p>
              <a:endParaRPr lang="en-US"/>
            </a:p>
          </p:txBody>
        </p:sp>
        <p:graphicFrame>
          <p:nvGraphicFramePr>
            <p:cNvPr id="14340" name="Object 40"/>
            <p:cNvGraphicFramePr>
              <a:graphicFrameLocks noChangeAspect="1"/>
            </p:cNvGraphicFramePr>
            <p:nvPr/>
          </p:nvGraphicFramePr>
          <p:xfrm>
            <a:off x="2640" y="3090"/>
            <a:ext cx="1200" cy="894"/>
          </p:xfrm>
          <a:graphic>
            <a:graphicData uri="http://schemas.openxmlformats.org/presentationml/2006/ole">
              <p:oleObj spid="_x0000_s14340" name="Drawing" r:id="rId7" imgW="6534000" imgH="3333600" progId="">
                <p:embed/>
              </p:oleObj>
            </a:graphicData>
          </a:graphic>
        </p:graphicFrame>
      </p:grpSp>
      <p:sp>
        <p:nvSpPr>
          <p:cNvPr id="14342" name="Rectangle 42"/>
          <p:cNvSpPr>
            <a:spLocks noChangeArrowheads="1"/>
          </p:cNvSpPr>
          <p:nvPr/>
        </p:nvSpPr>
        <p:spPr bwMode="auto">
          <a:xfrm>
            <a:off x="1752600" y="228600"/>
            <a:ext cx="6477000" cy="5410200"/>
          </a:xfrm>
          <a:prstGeom prst="rect">
            <a:avLst/>
          </a:prstGeom>
          <a:noFill/>
          <a:ln w="57150">
            <a:solidFill>
              <a:srgbClr val="FF9900"/>
            </a:solidFill>
            <a:miter lim="800000"/>
            <a:headEnd/>
            <a:tailEnd/>
          </a:ln>
        </p:spPr>
        <p:txBody>
          <a:bodyPr wrap="none" anchor="ctr"/>
          <a:lstStyle/>
          <a:p>
            <a:endParaRPr lang="en-US"/>
          </a:p>
        </p:txBody>
      </p:sp>
      <p:sp>
        <p:nvSpPr>
          <p:cNvPr id="14343" name="Rectangle 83"/>
          <p:cNvSpPr>
            <a:spLocks noChangeArrowheads="1"/>
          </p:cNvSpPr>
          <p:nvPr/>
        </p:nvSpPr>
        <p:spPr bwMode="auto">
          <a:xfrm>
            <a:off x="2041525" y="2895600"/>
            <a:ext cx="998538" cy="457200"/>
          </a:xfrm>
          <a:prstGeom prst="rect">
            <a:avLst/>
          </a:prstGeom>
          <a:noFill/>
          <a:ln w="9525">
            <a:noFill/>
            <a:miter lim="800000"/>
            <a:headEnd/>
            <a:tailEnd/>
          </a:ln>
        </p:spPr>
        <p:txBody>
          <a:bodyPr wrap="none">
            <a:spAutoFit/>
          </a:bodyPr>
          <a:lstStyle/>
          <a:p>
            <a:pPr eaLnBrk="0" hangingPunct="0">
              <a:spcBef>
                <a:spcPct val="50000"/>
              </a:spcBef>
            </a:pPr>
            <a:r>
              <a:rPr lang="en-US" b="1">
                <a:solidFill>
                  <a:schemeClr val="bg1"/>
                </a:solidFill>
              </a:rPr>
              <a:t>Trees</a:t>
            </a:r>
          </a:p>
        </p:txBody>
      </p:sp>
      <p:sp>
        <p:nvSpPr>
          <p:cNvPr id="14344" name="Rectangle 84"/>
          <p:cNvSpPr>
            <a:spLocks noChangeArrowheads="1"/>
          </p:cNvSpPr>
          <p:nvPr/>
        </p:nvSpPr>
        <p:spPr bwMode="auto">
          <a:xfrm>
            <a:off x="2514600" y="1295400"/>
            <a:ext cx="1014413" cy="457200"/>
          </a:xfrm>
          <a:prstGeom prst="rect">
            <a:avLst/>
          </a:prstGeom>
          <a:noFill/>
          <a:ln w="9525">
            <a:noFill/>
            <a:miter lim="800000"/>
            <a:headEnd/>
            <a:tailEnd/>
          </a:ln>
        </p:spPr>
        <p:txBody>
          <a:bodyPr wrap="none">
            <a:spAutoFit/>
          </a:bodyPr>
          <a:lstStyle/>
          <a:p>
            <a:pPr eaLnBrk="0" hangingPunct="0">
              <a:spcBef>
                <a:spcPct val="50000"/>
              </a:spcBef>
            </a:pPr>
            <a:r>
              <a:rPr lang="en-US" b="1">
                <a:solidFill>
                  <a:schemeClr val="bg1"/>
                </a:solidFill>
              </a:rPr>
              <a:t>Truck</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FOSBROK5"/>
          <p:cNvPicPr>
            <a:picLocks noChangeAspect="1" noChangeArrowheads="1"/>
          </p:cNvPicPr>
          <p:nvPr/>
        </p:nvPicPr>
        <p:blipFill>
          <a:blip r:embed="rId3" cstate="print">
            <a:lum bright="18000"/>
          </a:blip>
          <a:srcRect l="4800" r="2779" b="5255"/>
          <a:stretch>
            <a:fillRect/>
          </a:stretch>
        </p:blipFill>
        <p:spPr bwMode="auto">
          <a:xfrm>
            <a:off x="1981200" y="1295400"/>
            <a:ext cx="5567363" cy="4114800"/>
          </a:xfrm>
          <a:prstGeom prst="rect">
            <a:avLst/>
          </a:prstGeom>
          <a:noFill/>
          <a:ln w="57150">
            <a:solidFill>
              <a:srgbClr val="FF9900"/>
            </a:solidFill>
            <a:miter lim="800000"/>
            <a:headEnd/>
            <a:tailEnd/>
          </a:ln>
        </p:spPr>
      </p:pic>
      <p:sp>
        <p:nvSpPr>
          <p:cNvPr id="54275" name="Rectangle 3"/>
          <p:cNvSpPr>
            <a:spLocks noGrp="1" noChangeArrowheads="1"/>
          </p:cNvSpPr>
          <p:nvPr>
            <p:ph type="title" idx="4294967295"/>
          </p:nvPr>
        </p:nvSpPr>
        <p:spPr>
          <a:xfrm>
            <a:off x="0" y="304800"/>
            <a:ext cx="9144000" cy="1143000"/>
          </a:xfrm>
        </p:spPr>
        <p:txBody>
          <a:bodyPr/>
          <a:lstStyle/>
          <a:p>
            <a:pPr eaLnBrk="1" hangingPunct="1"/>
            <a:r>
              <a:rPr lang="en-US" b="0" smtClean="0"/>
              <a:t>View from the Street</a:t>
            </a:r>
            <a:endParaRPr lang="en-US" b="0" smtClean="0">
              <a:solidFill>
                <a:srgbClr val="FF9900"/>
              </a:solidFill>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OSBROK6"/>
          <p:cNvPicPr>
            <a:picLocks noChangeAspect="1" noChangeArrowheads="1"/>
          </p:cNvPicPr>
          <p:nvPr/>
        </p:nvPicPr>
        <p:blipFill>
          <a:blip r:embed="rId3" cstate="print">
            <a:lum bright="12000"/>
          </a:blip>
          <a:srcRect/>
          <a:stretch>
            <a:fillRect/>
          </a:stretch>
        </p:blipFill>
        <p:spPr bwMode="auto">
          <a:xfrm>
            <a:off x="381000" y="1055688"/>
            <a:ext cx="8382000" cy="4049712"/>
          </a:xfrm>
          <a:prstGeom prst="rect">
            <a:avLst/>
          </a:prstGeom>
          <a:noFill/>
          <a:ln w="57150">
            <a:solidFill>
              <a:srgbClr val="FF9900"/>
            </a:solidFill>
            <a:miter lim="800000"/>
            <a:headEnd/>
            <a:tailEnd/>
          </a:ln>
        </p:spPr>
      </p:pic>
      <p:sp>
        <p:nvSpPr>
          <p:cNvPr id="55299" name="Rectangle 3"/>
          <p:cNvSpPr>
            <a:spLocks noGrp="1" noChangeArrowheads="1"/>
          </p:cNvSpPr>
          <p:nvPr>
            <p:ph type="title" idx="4294967295"/>
          </p:nvPr>
        </p:nvSpPr>
        <p:spPr>
          <a:xfrm>
            <a:off x="0" y="-76200"/>
            <a:ext cx="9144000" cy="1143000"/>
          </a:xfrm>
        </p:spPr>
        <p:txBody>
          <a:bodyPr/>
          <a:lstStyle/>
          <a:p>
            <a:pPr eaLnBrk="1" hangingPunct="1"/>
            <a:r>
              <a:rPr lang="en-US" sz="3600" b="0" smtClean="0"/>
              <a:t>View from Inside the Cab</a:t>
            </a:r>
            <a:endParaRPr lang="en-US" b="0" i="1" smtClean="0">
              <a:solidFill>
                <a:srgbClr val="FF9900"/>
              </a:solidFill>
            </a:endParaRPr>
          </a:p>
        </p:txBody>
      </p:sp>
      <p:sp>
        <p:nvSpPr>
          <p:cNvPr id="55300" name="Text Box 4"/>
          <p:cNvSpPr txBox="1">
            <a:spLocks noChangeArrowheads="1"/>
          </p:cNvSpPr>
          <p:nvPr/>
        </p:nvSpPr>
        <p:spPr bwMode="auto">
          <a:xfrm>
            <a:off x="533400" y="1143000"/>
            <a:ext cx="2362200" cy="588963"/>
          </a:xfrm>
          <a:prstGeom prst="rect">
            <a:avLst/>
          </a:prstGeom>
          <a:noFill/>
          <a:ln w="9525">
            <a:solidFill>
              <a:schemeClr val="tx1"/>
            </a:solidFill>
            <a:miter lim="800000"/>
            <a:headEnd/>
            <a:tailEnd/>
          </a:ln>
        </p:spPr>
        <p:txBody>
          <a:bodyPr>
            <a:spAutoFit/>
          </a:bodyPr>
          <a:lstStyle/>
          <a:p>
            <a:pPr eaLnBrk="0" hangingPunct="0">
              <a:spcBef>
                <a:spcPct val="50000"/>
              </a:spcBef>
            </a:pPr>
            <a:r>
              <a:rPr lang="en-US" sz="3200" b="1">
                <a:solidFill>
                  <a:srgbClr val="000099"/>
                </a:solidFill>
                <a:latin typeface="Arial Unicode MS" pitchFamily="34" charset="-128"/>
              </a:rPr>
              <a:t>Bug Shield</a:t>
            </a:r>
          </a:p>
        </p:txBody>
      </p:sp>
      <p:sp>
        <p:nvSpPr>
          <p:cNvPr id="55301" name="Text Box 5"/>
          <p:cNvSpPr txBox="1">
            <a:spLocks noChangeArrowheads="1"/>
          </p:cNvSpPr>
          <p:nvPr/>
        </p:nvSpPr>
        <p:spPr bwMode="auto">
          <a:xfrm>
            <a:off x="5715000" y="685800"/>
            <a:ext cx="1905000" cy="579438"/>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3200" b="1">
                <a:solidFill>
                  <a:schemeClr val="bg1"/>
                </a:solidFill>
                <a:latin typeface="Arial Unicode MS" pitchFamily="34" charset="-128"/>
              </a:rPr>
              <a:t>Stickers</a:t>
            </a:r>
          </a:p>
        </p:txBody>
      </p:sp>
      <p:sp>
        <p:nvSpPr>
          <p:cNvPr id="55302" name="Text Box 6"/>
          <p:cNvSpPr txBox="1">
            <a:spLocks noChangeArrowheads="1"/>
          </p:cNvSpPr>
          <p:nvPr/>
        </p:nvSpPr>
        <p:spPr bwMode="auto">
          <a:xfrm>
            <a:off x="4114800" y="4440238"/>
            <a:ext cx="1066800" cy="588962"/>
          </a:xfrm>
          <a:prstGeom prst="rect">
            <a:avLst/>
          </a:prstGeom>
          <a:noFill/>
          <a:ln w="9525">
            <a:solidFill>
              <a:schemeClr val="tx1"/>
            </a:solidFill>
            <a:miter lim="800000"/>
            <a:headEnd/>
            <a:tailEnd/>
          </a:ln>
        </p:spPr>
        <p:txBody>
          <a:bodyPr>
            <a:spAutoFit/>
          </a:bodyPr>
          <a:lstStyle/>
          <a:p>
            <a:pPr eaLnBrk="0" hangingPunct="0">
              <a:spcBef>
                <a:spcPct val="50000"/>
              </a:spcBef>
            </a:pPr>
            <a:r>
              <a:rPr lang="en-US" sz="3200" b="1">
                <a:solidFill>
                  <a:srgbClr val="000099"/>
                </a:solidFill>
                <a:latin typeface="Arial Unicode MS" pitchFamily="34" charset="-128"/>
              </a:rPr>
              <a:t>Fan</a:t>
            </a:r>
          </a:p>
        </p:txBody>
      </p:sp>
      <p:sp>
        <p:nvSpPr>
          <p:cNvPr id="55303" name="Text Box 7"/>
          <p:cNvSpPr txBox="1">
            <a:spLocks noChangeArrowheads="1"/>
          </p:cNvSpPr>
          <p:nvPr/>
        </p:nvSpPr>
        <p:spPr bwMode="auto">
          <a:xfrm>
            <a:off x="2895600" y="5257800"/>
            <a:ext cx="4419600" cy="1066800"/>
          </a:xfrm>
          <a:prstGeom prst="rect">
            <a:avLst/>
          </a:prstGeom>
          <a:solidFill>
            <a:schemeClr val="accent1"/>
          </a:solidFill>
          <a:ln w="9525">
            <a:noFill/>
            <a:miter lim="800000"/>
            <a:headEnd/>
            <a:tailEnd/>
          </a:ln>
        </p:spPr>
        <p:txBody>
          <a:bodyPr>
            <a:spAutoFit/>
          </a:bodyPr>
          <a:lstStyle/>
          <a:p>
            <a:pPr eaLnBrk="0" hangingPunct="0">
              <a:spcBef>
                <a:spcPct val="50000"/>
              </a:spcBef>
            </a:pPr>
            <a:r>
              <a:rPr lang="en-US" sz="3200" b="1">
                <a:solidFill>
                  <a:schemeClr val="bg1"/>
                </a:solidFill>
                <a:latin typeface="Arial Unicode MS" pitchFamily="34" charset="-128"/>
              </a:rPr>
              <a:t>Air Cleaner and Door Post</a:t>
            </a:r>
          </a:p>
        </p:txBody>
      </p:sp>
      <p:sp>
        <p:nvSpPr>
          <p:cNvPr id="55304" name="Text Box 8"/>
          <p:cNvSpPr txBox="1">
            <a:spLocks noChangeArrowheads="1"/>
          </p:cNvSpPr>
          <p:nvPr/>
        </p:nvSpPr>
        <p:spPr bwMode="auto">
          <a:xfrm>
            <a:off x="7086600" y="4267200"/>
            <a:ext cx="1524000" cy="588963"/>
          </a:xfrm>
          <a:prstGeom prst="rect">
            <a:avLst/>
          </a:prstGeom>
          <a:noFill/>
          <a:ln w="9525">
            <a:solidFill>
              <a:schemeClr val="tx1"/>
            </a:solidFill>
            <a:miter lim="800000"/>
            <a:headEnd/>
            <a:tailEnd/>
          </a:ln>
        </p:spPr>
        <p:txBody>
          <a:bodyPr>
            <a:spAutoFit/>
          </a:bodyPr>
          <a:lstStyle/>
          <a:p>
            <a:pPr eaLnBrk="0" hangingPunct="0">
              <a:spcBef>
                <a:spcPct val="50000"/>
              </a:spcBef>
            </a:pPr>
            <a:r>
              <a:rPr lang="en-US" sz="3200" b="1">
                <a:solidFill>
                  <a:srgbClr val="000099"/>
                </a:solidFill>
                <a:latin typeface="Arial Unicode MS" pitchFamily="34" charset="-128"/>
              </a:rPr>
              <a:t>Mirror</a:t>
            </a:r>
          </a:p>
        </p:txBody>
      </p:sp>
      <p:sp>
        <p:nvSpPr>
          <p:cNvPr id="55305" name="Line 9"/>
          <p:cNvSpPr>
            <a:spLocks noChangeShapeType="1"/>
          </p:cNvSpPr>
          <p:nvPr/>
        </p:nvSpPr>
        <p:spPr bwMode="auto">
          <a:xfrm flipH="1">
            <a:off x="990600" y="1905000"/>
            <a:ext cx="304800" cy="1590675"/>
          </a:xfrm>
          <a:prstGeom prst="line">
            <a:avLst/>
          </a:prstGeom>
          <a:noFill/>
          <a:ln w="38100">
            <a:solidFill>
              <a:schemeClr val="bg1"/>
            </a:solidFill>
            <a:round/>
            <a:headEnd/>
            <a:tailEnd type="triangle" w="med" len="med"/>
          </a:ln>
        </p:spPr>
        <p:txBody>
          <a:bodyPr wrap="none" anchor="ctr"/>
          <a:lstStyle/>
          <a:p>
            <a:endParaRPr lang="en-US"/>
          </a:p>
        </p:txBody>
      </p:sp>
      <p:sp>
        <p:nvSpPr>
          <p:cNvPr id="55306" name="Line 10"/>
          <p:cNvSpPr>
            <a:spLocks noChangeShapeType="1"/>
          </p:cNvSpPr>
          <p:nvPr/>
        </p:nvSpPr>
        <p:spPr bwMode="auto">
          <a:xfrm flipV="1">
            <a:off x="4953000" y="4191000"/>
            <a:ext cx="990600" cy="1143000"/>
          </a:xfrm>
          <a:prstGeom prst="line">
            <a:avLst/>
          </a:prstGeom>
          <a:noFill/>
          <a:ln w="38100">
            <a:solidFill>
              <a:srgbClr val="000099"/>
            </a:solidFill>
            <a:round/>
            <a:headEnd/>
            <a:tailEnd type="triangle" w="med" len="med"/>
          </a:ln>
        </p:spPr>
        <p:txBody>
          <a:bodyPr wrap="none" anchor="ctr"/>
          <a:lstStyle/>
          <a:p>
            <a:endParaRPr lang="en-US"/>
          </a:p>
        </p:txBody>
      </p:sp>
      <p:sp>
        <p:nvSpPr>
          <p:cNvPr id="55307" name="Line 11"/>
          <p:cNvSpPr>
            <a:spLocks noChangeShapeType="1"/>
          </p:cNvSpPr>
          <p:nvPr/>
        </p:nvSpPr>
        <p:spPr bwMode="auto">
          <a:xfrm flipH="1" flipV="1">
            <a:off x="7848600" y="3505200"/>
            <a:ext cx="0" cy="838200"/>
          </a:xfrm>
          <a:prstGeom prst="line">
            <a:avLst/>
          </a:prstGeom>
          <a:noFill/>
          <a:ln w="38100">
            <a:solidFill>
              <a:schemeClr val="bg1"/>
            </a:solidFill>
            <a:round/>
            <a:headEnd/>
            <a:tailEnd type="triangle" w="med" len="med"/>
          </a:ln>
        </p:spPr>
        <p:txBody>
          <a:bodyPr wrap="none" anchor="ctr"/>
          <a:lstStyle/>
          <a:p>
            <a:endParaRPr lang="en-US"/>
          </a:p>
        </p:txBody>
      </p:sp>
      <p:sp>
        <p:nvSpPr>
          <p:cNvPr id="55308" name="Line 12"/>
          <p:cNvSpPr>
            <a:spLocks noChangeShapeType="1"/>
          </p:cNvSpPr>
          <p:nvPr/>
        </p:nvSpPr>
        <p:spPr bwMode="auto">
          <a:xfrm flipH="1" flipV="1">
            <a:off x="4419600" y="4114800"/>
            <a:ext cx="228600" cy="457200"/>
          </a:xfrm>
          <a:prstGeom prst="line">
            <a:avLst/>
          </a:prstGeom>
          <a:noFill/>
          <a:ln w="38100">
            <a:solidFill>
              <a:schemeClr val="bg1"/>
            </a:solidFill>
            <a:round/>
            <a:headEnd/>
            <a:tailEnd type="triangle" w="med" len="med"/>
          </a:ln>
        </p:spPr>
        <p:txBody>
          <a:bodyPr wrap="none" anchor="ctr"/>
          <a:lstStyle/>
          <a:p>
            <a:endParaRPr lang="en-US"/>
          </a:p>
        </p:txBody>
      </p:sp>
      <p:sp>
        <p:nvSpPr>
          <p:cNvPr id="55309" name="Line 13"/>
          <p:cNvSpPr>
            <a:spLocks noChangeShapeType="1"/>
          </p:cNvSpPr>
          <p:nvPr/>
        </p:nvSpPr>
        <p:spPr bwMode="auto">
          <a:xfrm flipH="1">
            <a:off x="2819400" y="1143000"/>
            <a:ext cx="2971800" cy="2590800"/>
          </a:xfrm>
          <a:prstGeom prst="line">
            <a:avLst/>
          </a:prstGeom>
          <a:noFill/>
          <a:ln w="38100">
            <a:solidFill>
              <a:srgbClr val="000099"/>
            </a:solidFill>
            <a:round/>
            <a:headEnd/>
            <a:tailEnd type="triangle" w="med" len="med"/>
          </a:ln>
        </p:spPr>
        <p:txBody>
          <a:bodyPr wrap="none"/>
          <a:lstStyle/>
          <a:p>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304800" y="457200"/>
            <a:ext cx="8458200" cy="1143000"/>
          </a:xfrm>
        </p:spPr>
        <p:txBody>
          <a:bodyPr/>
          <a:lstStyle/>
          <a:p>
            <a:pPr eaLnBrk="1" hangingPunct="1"/>
            <a:r>
              <a:rPr lang="en-US" sz="3600" b="0" smtClean="0"/>
              <a:t>The National Institute for Occupational Safety and Health</a:t>
            </a:r>
          </a:p>
        </p:txBody>
      </p:sp>
      <p:sp>
        <p:nvSpPr>
          <p:cNvPr id="24579" name="Rectangle 3"/>
          <p:cNvSpPr>
            <a:spLocks noGrp="1" noChangeArrowheads="1"/>
          </p:cNvSpPr>
          <p:nvPr>
            <p:ph type="body" sz="half" idx="2"/>
          </p:nvPr>
        </p:nvSpPr>
        <p:spPr>
          <a:xfrm>
            <a:off x="2514600" y="1828800"/>
            <a:ext cx="6629400" cy="4114800"/>
          </a:xfrm>
        </p:spPr>
        <p:txBody>
          <a:bodyPr/>
          <a:lstStyle/>
          <a:p>
            <a:pPr eaLnBrk="1" hangingPunct="1"/>
            <a:r>
              <a:rPr lang="en-US" smtClean="0"/>
              <a:t>The federal agency responsible for conducting research and making recommendations for the prevention of work-related injury and illness. </a:t>
            </a:r>
          </a:p>
        </p:txBody>
      </p:sp>
      <p:pic>
        <p:nvPicPr>
          <p:cNvPr id="24580" name="Picture 7" descr="NIOSH"/>
          <p:cNvPicPr>
            <a:picLocks noGrp="1" noChangeAspect="1" noChangeArrowheads="1"/>
          </p:cNvPicPr>
          <p:nvPr>
            <p:ph sz="half" idx="1"/>
          </p:nvPr>
        </p:nvPicPr>
        <p:blipFill>
          <a:blip r:embed="rId3" cstate="print"/>
          <a:srcRect/>
          <a:stretch>
            <a:fillRect/>
          </a:stretch>
        </p:blipFill>
        <p:spPr>
          <a:xfrm>
            <a:off x="609600" y="2771775"/>
            <a:ext cx="1866900" cy="2228850"/>
          </a:xfr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7" descr="trk1_900"/>
          <p:cNvPicPr>
            <a:picLocks noChangeAspect="1" noChangeArrowheads="1"/>
          </p:cNvPicPr>
          <p:nvPr/>
        </p:nvPicPr>
        <p:blipFill>
          <a:blip r:embed="rId3" cstate="print"/>
          <a:srcRect t="9677" b="9677"/>
          <a:stretch>
            <a:fillRect/>
          </a:stretch>
        </p:blipFill>
        <p:spPr bwMode="auto">
          <a:xfrm>
            <a:off x="1143000" y="0"/>
            <a:ext cx="7543800" cy="6959600"/>
          </a:xfrm>
          <a:prstGeom prst="rect">
            <a:avLst/>
          </a:prstGeom>
          <a:noFill/>
          <a:ln w="9525">
            <a:noFill/>
            <a:miter lim="800000"/>
            <a:headEnd/>
            <a:tailEnd/>
          </a:ln>
        </p:spPr>
      </p:pic>
      <p:sp>
        <p:nvSpPr>
          <p:cNvPr id="56323" name="Rectangle 2"/>
          <p:cNvSpPr>
            <a:spLocks noGrp="1" noChangeArrowheads="1"/>
          </p:cNvSpPr>
          <p:nvPr>
            <p:ph type="title"/>
          </p:nvPr>
        </p:nvSpPr>
        <p:spPr>
          <a:xfrm>
            <a:off x="0" y="0"/>
            <a:ext cx="3429000" cy="1447800"/>
          </a:xfrm>
          <a:solidFill>
            <a:srgbClr val="003399"/>
          </a:solidFill>
        </p:spPr>
        <p:txBody>
          <a:bodyPr/>
          <a:lstStyle/>
          <a:p>
            <a:pPr eaLnBrk="1" hangingPunct="1"/>
            <a:r>
              <a:rPr lang="en-US" sz="4400" b="0" smtClean="0"/>
              <a:t>Blind Area</a:t>
            </a:r>
            <a:br>
              <a:rPr lang="en-US" sz="4400" b="0" smtClean="0"/>
            </a:br>
            <a:r>
              <a:rPr lang="en-US" sz="4400" b="0" smtClean="0"/>
              <a:t>Dump Truck</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cstate="print"/>
          <a:srcRect/>
          <a:stretch>
            <a:fillRect/>
          </a:stretch>
        </p:blipFill>
        <p:spPr bwMode="auto">
          <a:xfrm>
            <a:off x="152400" y="76200"/>
            <a:ext cx="8915400" cy="5346700"/>
          </a:xfrm>
          <a:prstGeom prst="rect">
            <a:avLst/>
          </a:prstGeom>
          <a:noFill/>
          <a:ln w="9525">
            <a:noFill/>
            <a:miter lim="800000"/>
            <a:headEnd/>
            <a:tailEnd/>
          </a:ln>
        </p:spPr>
      </p:pic>
      <p:sp>
        <p:nvSpPr>
          <p:cNvPr id="718851" name="Text Box 3"/>
          <p:cNvSpPr txBox="1">
            <a:spLocks noChangeArrowheads="1"/>
          </p:cNvSpPr>
          <p:nvPr/>
        </p:nvSpPr>
        <p:spPr bwMode="auto">
          <a:xfrm>
            <a:off x="5486400" y="1905000"/>
            <a:ext cx="3657600" cy="22860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200" b="1" dirty="0">
                <a:solidFill>
                  <a:srgbClr val="FF9900"/>
                </a:solidFill>
                <a:effectLst>
                  <a:outerShdw blurRad="38100" dist="38100" dir="2700000" algn="tl">
                    <a:srgbClr val="000000">
                      <a:alpha val="43137"/>
                    </a:srgbClr>
                  </a:outerShdw>
                </a:effectLst>
              </a:rPr>
              <a:t>WWW.CDC.GOV/NIOSH/TOPICS/</a:t>
            </a:r>
          </a:p>
          <a:p>
            <a:pPr algn="ctr" fontAlgn="auto">
              <a:spcBef>
                <a:spcPct val="50000"/>
              </a:spcBef>
              <a:spcAft>
                <a:spcPts val="0"/>
              </a:spcAft>
              <a:defRPr/>
            </a:pPr>
            <a:r>
              <a:rPr lang="en-US" sz="3200" b="1" dirty="0">
                <a:solidFill>
                  <a:srgbClr val="FF9900"/>
                </a:solidFill>
                <a:effectLst>
                  <a:outerShdw blurRad="38100" dist="38100" dir="2700000" algn="tl">
                    <a:srgbClr val="000000">
                      <a:alpha val="43137"/>
                    </a:srgbClr>
                  </a:outerShdw>
                </a:effectLst>
              </a:rPr>
              <a:t>HIGHWAYWORKZONES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endParaRPr lang="en-US" smtClean="0"/>
          </a:p>
        </p:txBody>
      </p:sp>
      <p:sp>
        <p:nvSpPr>
          <p:cNvPr id="58371" name="Rectangle 3" descr="P1010594"/>
          <p:cNvSpPr>
            <a:spLocks noGrp="1" noChangeAspect="1" noChangeArrowheads="1"/>
          </p:cNvSpPr>
          <p:nvPr isPhoto="1"/>
        </p:nvSpPr>
        <p:spPr bwMode="auto">
          <a:xfrm>
            <a:off x="0" y="0"/>
            <a:ext cx="9142413" cy="6858000"/>
          </a:xfrm>
          <a:prstGeom prst="rect">
            <a:avLst/>
          </a:prstGeom>
          <a:blipFill dpi="0" rotWithShape="1">
            <a:blip r:embed="rId3" cstate="print">
              <a:lum bright="-12000"/>
            </a:blip>
            <a:srcRect/>
            <a:stretch>
              <a:fillRect/>
            </a:stretch>
          </a:blipFill>
          <a:ln w="9525">
            <a:solidFill>
              <a:schemeClr val="tx1"/>
            </a:solidFill>
            <a:miter lim="800000"/>
            <a:headEnd/>
            <a:tailEnd/>
          </a:ln>
        </p:spPr>
        <p:txBody>
          <a:bodyPr/>
          <a:lstStyle/>
          <a:p>
            <a:endParaRPr lang="en-US"/>
          </a:p>
        </p:txBody>
      </p:sp>
      <p:pic>
        <p:nvPicPr>
          <p:cNvPr id="58372" name="Picture 4" descr="P1010600"/>
          <p:cNvPicPr>
            <a:picLocks noChangeAspect="1" noChangeArrowheads="1"/>
          </p:cNvPicPr>
          <p:nvPr/>
        </p:nvPicPr>
        <p:blipFill>
          <a:blip r:embed="rId4" cstate="print"/>
          <a:srcRect/>
          <a:stretch>
            <a:fillRect/>
          </a:stretch>
        </p:blipFill>
        <p:spPr bwMode="auto">
          <a:xfrm>
            <a:off x="76200" y="76200"/>
            <a:ext cx="3409950" cy="2557463"/>
          </a:xfrm>
          <a:prstGeom prst="rect">
            <a:avLst/>
          </a:prstGeom>
          <a:noFill/>
          <a:ln w="31750">
            <a:solidFill>
              <a:srgbClr val="FF6600"/>
            </a:solidFill>
            <a:miter lim="800000"/>
            <a:headEnd/>
            <a:tailEnd/>
          </a:ln>
        </p:spPr>
      </p:pic>
      <p:sp>
        <p:nvSpPr>
          <p:cNvPr id="58373" name="WordArt 5"/>
          <p:cNvSpPr>
            <a:spLocks noChangeArrowheads="1" noChangeShapeType="1" noTextEdit="1"/>
          </p:cNvSpPr>
          <p:nvPr/>
        </p:nvSpPr>
        <p:spPr bwMode="auto">
          <a:xfrm>
            <a:off x="4857750" y="114300"/>
            <a:ext cx="4210050" cy="571500"/>
          </a:xfrm>
          <a:prstGeom prst="rect">
            <a:avLst/>
          </a:prstGeom>
        </p:spPr>
        <p:txBody>
          <a:bodyPr wrap="none" fromWordArt="1">
            <a:prstTxWarp prst="textPlain">
              <a:avLst>
                <a:gd name="adj" fmla="val 50000"/>
              </a:avLst>
            </a:prstTxWarp>
          </a:bodyPr>
          <a:lstStyle/>
          <a:p>
            <a:r>
              <a:rPr lang="en-US" sz="3600" kern="10">
                <a:ln w="9525">
                  <a:solidFill>
                    <a:schemeClr val="bg1"/>
                  </a:solidFill>
                  <a:round/>
                  <a:headEnd/>
                  <a:tailEnd/>
                </a:ln>
                <a:gradFill rotWithShape="1">
                  <a:gsLst>
                    <a:gs pos="0">
                      <a:srgbClr val="FFFF00"/>
                    </a:gs>
                    <a:gs pos="100000">
                      <a:srgbClr val="FF9933"/>
                    </a:gs>
                  </a:gsLst>
                  <a:path path="rect">
                    <a:fillToRect r="100000" b="100000"/>
                  </a:path>
                </a:gradFill>
                <a:effectLst>
                  <a:outerShdw dist="35921" dir="2700000" algn="ctr" rotWithShape="0">
                    <a:srgbClr val="C0C0C0">
                      <a:alpha val="79999"/>
                    </a:srgbClr>
                  </a:outerShdw>
                </a:effectLst>
                <a:latin typeface="Impact"/>
              </a:rPr>
              <a:t>Equipment Blind Areas</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400"/>
            <a:ext cx="8229600" cy="1143000"/>
          </a:xfrm>
        </p:spPr>
        <p:txBody>
          <a:bodyPr/>
          <a:lstStyle/>
          <a:p>
            <a:pPr eaLnBrk="1" hangingPunct="1">
              <a:defRPr/>
            </a:pPr>
            <a:r>
              <a:rPr lang="en-US" b="0" dirty="0" smtClean="0">
                <a:effectLst>
                  <a:outerShdw blurRad="38100" dist="38100" dir="2700000" algn="tl">
                    <a:srgbClr val="000000">
                      <a:alpha val="43137"/>
                    </a:srgbClr>
                  </a:outerShdw>
                </a:effectLst>
              </a:rPr>
              <a:t>Efficacy of Site Safety?</a:t>
            </a:r>
            <a:endParaRPr lang="en-US" b="0" dirty="0">
              <a:effectLst>
                <a:outerShdw blurRad="38100" dist="38100" dir="2700000" algn="tl">
                  <a:srgbClr val="000000">
                    <a:alpha val="43137"/>
                  </a:srgbClr>
                </a:outerShdw>
              </a:effectLst>
            </a:endParaRPr>
          </a:p>
        </p:txBody>
      </p:sp>
      <p:pic>
        <p:nvPicPr>
          <p:cNvPr id="4" name="ITCP1b.wmv">
            <a:hlinkClick r:id="" action="ppaction://media"/>
          </p:cNvPr>
          <p:cNvPicPr>
            <a:picLocks noRot="1" noChangeAspect="1"/>
          </p:cNvPicPr>
          <p:nvPr>
            <a:videoFile r:link="rId1"/>
          </p:nvPr>
        </p:nvPicPr>
        <p:blipFill>
          <a:blip r:embed="rId3" cstate="print"/>
          <a:srcRect/>
          <a:stretch>
            <a:fillRect/>
          </a:stretch>
        </p:blipFill>
        <p:spPr bwMode="auto">
          <a:xfrm>
            <a:off x="1905000" y="1295400"/>
            <a:ext cx="4902200" cy="3676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mute="1">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
            <a:ext cx="9144000" cy="1143000"/>
          </a:xfrm>
          <a:effectLst>
            <a:outerShdw blurRad="50800" dist="38100" dir="5400000" algn="t" rotWithShape="0">
              <a:prstClr val="black">
                <a:alpha val="40000"/>
              </a:prstClr>
            </a:outerShdw>
          </a:effectLst>
        </p:spPr>
        <p:txBody>
          <a:bodyPr>
            <a:noAutofit/>
          </a:bodyPr>
          <a:lstStyle/>
          <a:p>
            <a:pPr eaLnBrk="1" hangingPunct="1">
              <a:lnSpc>
                <a:spcPct val="100000"/>
              </a:lnSpc>
              <a:defRPr/>
            </a:pPr>
            <a:r>
              <a:rPr lang="en-US" b="0" dirty="0" smtClean="0">
                <a:cs typeface="Arial" pitchFamily="34" charset="0"/>
              </a:rPr>
              <a:t>Driver Died When Mixer Truck Overturned</a:t>
            </a:r>
            <a:endParaRPr lang="en-US" b="0" dirty="0">
              <a:cs typeface="Arial" pitchFamily="34" charset="0"/>
            </a:endParaRPr>
          </a:p>
        </p:txBody>
      </p:sp>
      <p:pic>
        <p:nvPicPr>
          <p:cNvPr id="60419" name="Content Placeholder 5" descr="00ok073a.jpg"/>
          <p:cNvPicPr>
            <a:picLocks noGrp="1" noChangeAspect="1"/>
          </p:cNvPicPr>
          <p:nvPr>
            <p:ph idx="1"/>
          </p:nvPr>
        </p:nvPicPr>
        <p:blipFill>
          <a:blip r:embed="rId3" cstate="print"/>
          <a:srcRect/>
          <a:stretch>
            <a:fillRect/>
          </a:stretch>
        </p:blipFill>
        <p:spPr>
          <a:xfrm>
            <a:off x="838200" y="1371600"/>
            <a:ext cx="7239000" cy="4560888"/>
          </a:xfrm>
        </p:spPr>
      </p:pic>
      <p:sp>
        <p:nvSpPr>
          <p:cNvPr id="60420" name="TextBox 4"/>
          <p:cNvSpPr txBox="1">
            <a:spLocks noChangeArrowheads="1"/>
          </p:cNvSpPr>
          <p:nvPr/>
        </p:nvSpPr>
        <p:spPr bwMode="auto">
          <a:xfrm>
            <a:off x="2133600" y="6096000"/>
            <a:ext cx="4711700" cy="369888"/>
          </a:xfrm>
          <a:prstGeom prst="rect">
            <a:avLst/>
          </a:prstGeom>
          <a:noFill/>
          <a:ln w="9525">
            <a:noFill/>
            <a:miter lim="800000"/>
            <a:headEnd/>
            <a:tailEnd/>
          </a:ln>
        </p:spPr>
        <p:txBody>
          <a:bodyPr wrap="none">
            <a:spAutoFit/>
          </a:bodyPr>
          <a:lstStyle/>
          <a:p>
            <a:r>
              <a:rPr lang="en-US">
                <a:solidFill>
                  <a:schemeClr val="tx2"/>
                </a:solidFill>
              </a:rPr>
              <a:t>Source: Oklahoma Case Report: 00-OK-073</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00ok073c.jpg"/>
          <p:cNvPicPr>
            <a:picLocks noGrp="1" noChangeAspect="1"/>
          </p:cNvPicPr>
          <p:nvPr>
            <p:ph idx="1"/>
          </p:nvPr>
        </p:nvPicPr>
        <p:blipFill>
          <a:blip r:embed="rId3" cstate="print">
            <a:duotone>
              <a:prstClr val="black"/>
              <a:schemeClr val="accent3">
                <a:tint val="45000"/>
                <a:satMod val="400000"/>
              </a:schemeClr>
            </a:duotone>
            <a:lum bright="5000" contrast="2000"/>
          </a:blip>
          <a:srcRect t="4068"/>
          <a:stretch>
            <a:fillRect/>
          </a:stretch>
        </p:blipFill>
        <p:spPr>
          <a:xfrm>
            <a:off x="1295400" y="0"/>
            <a:ext cx="5715000" cy="6469367"/>
          </a:xfrm>
          <a:ln>
            <a:solidFill>
              <a:schemeClr val="tx1">
                <a:alpha val="37000"/>
              </a:schemeClr>
            </a:solidFill>
          </a:ln>
          <a:effectLst>
            <a:outerShdw blurRad="266700" dir="6300000" sx="103000" sy="103000" algn="l" rotWithShape="0">
              <a:prstClr val="black">
                <a:alpha val="57000"/>
              </a:prst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descr="00ok073b.jpg"/>
          <p:cNvPicPr>
            <a:picLocks noGrp="1" noChangeAspect="1"/>
          </p:cNvPicPr>
          <p:nvPr>
            <p:ph idx="1"/>
          </p:nvPr>
        </p:nvPicPr>
        <p:blipFill>
          <a:blip r:embed="rId3" cstate="print"/>
          <a:srcRect/>
          <a:stretch>
            <a:fillRect/>
          </a:stretch>
        </p:blipFill>
        <p:spPr>
          <a:xfrm>
            <a:off x="762000" y="762000"/>
            <a:ext cx="7734300" cy="512445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715963"/>
          </a:xfrm>
          <a:effectLst>
            <a:outerShdw blurRad="50800" dist="38100" dir="5400000" algn="t" rotWithShape="0">
              <a:prstClr val="black">
                <a:alpha val="40000"/>
              </a:prstClr>
            </a:outerShdw>
          </a:effectLst>
        </p:spPr>
        <p:txBody>
          <a:bodyPr>
            <a:noAutofit/>
          </a:bodyPr>
          <a:lstStyle/>
          <a:p>
            <a:pPr eaLnBrk="1" hangingPunct="1">
              <a:defRPr/>
            </a:pPr>
            <a:r>
              <a:rPr lang="en-US" b="0" dirty="0" smtClean="0">
                <a:cs typeface="Arial" pitchFamily="34" charset="0"/>
              </a:rPr>
              <a:t>Recommendations</a:t>
            </a:r>
            <a:endParaRPr lang="en-US" b="0" dirty="0">
              <a:cs typeface="Arial" pitchFamily="34" charset="0"/>
            </a:endParaRPr>
          </a:p>
        </p:txBody>
      </p:sp>
      <p:sp>
        <p:nvSpPr>
          <p:cNvPr id="63491" name="Content Placeholder 2"/>
          <p:cNvSpPr>
            <a:spLocks noGrp="1"/>
          </p:cNvSpPr>
          <p:nvPr>
            <p:ph idx="1"/>
          </p:nvPr>
        </p:nvSpPr>
        <p:spPr>
          <a:xfrm>
            <a:off x="304800" y="1371600"/>
            <a:ext cx="8534400" cy="4648200"/>
          </a:xfrm>
        </p:spPr>
        <p:txBody>
          <a:bodyPr/>
          <a:lstStyle/>
          <a:p>
            <a:pPr lvl="1" eaLnBrk="1" hangingPunct="1">
              <a:buFont typeface="Wingdings" pitchFamily="2" charset="2"/>
              <a:buNone/>
            </a:pPr>
            <a:r>
              <a:rPr lang="en-US" smtClean="0">
                <a:cs typeface="Arial" pitchFamily="34" charset="0"/>
              </a:rPr>
              <a:t>Recommendation #1: </a:t>
            </a:r>
          </a:p>
          <a:p>
            <a:pPr lvl="2" eaLnBrk="1" hangingPunct="1">
              <a:buFont typeface="Wingdings" pitchFamily="2" charset="2"/>
              <a:buChar char="Ø"/>
            </a:pPr>
            <a:r>
              <a:rPr lang="en-US" smtClean="0">
                <a:cs typeface="Arial" pitchFamily="34" charset="0"/>
              </a:rPr>
              <a:t>Employers should conduct a thorough hazard review.</a:t>
            </a:r>
          </a:p>
          <a:p>
            <a:pPr lvl="3" eaLnBrk="1" hangingPunct="1"/>
            <a:r>
              <a:rPr lang="en-US" smtClean="0">
                <a:cs typeface="Arial" pitchFamily="34" charset="0"/>
              </a:rPr>
              <a:t>Investigators found the material at the edge of the road crumbled easily to touch.</a:t>
            </a:r>
          </a:p>
          <a:p>
            <a:pPr lvl="1" eaLnBrk="1" hangingPunct="1">
              <a:buFont typeface="Wingdings" pitchFamily="2" charset="2"/>
              <a:buNone/>
            </a:pPr>
            <a:r>
              <a:rPr lang="en-US" smtClean="0">
                <a:cs typeface="Arial" pitchFamily="34" charset="0"/>
              </a:rPr>
              <a:t>Recommendation #2: </a:t>
            </a:r>
          </a:p>
          <a:p>
            <a:pPr lvl="2" eaLnBrk="1" hangingPunct="1">
              <a:buFont typeface="Wingdings" pitchFamily="2" charset="2"/>
              <a:buChar char="Ø"/>
            </a:pPr>
            <a:r>
              <a:rPr lang="en-US" smtClean="0">
                <a:cs typeface="Arial" pitchFamily="34" charset="0"/>
              </a:rPr>
              <a:t>Employers should utilize a competent engineer.</a:t>
            </a:r>
          </a:p>
          <a:p>
            <a:pPr lvl="1" eaLnBrk="1" hangingPunct="1">
              <a:buFont typeface="Wingdings" pitchFamily="2" charset="2"/>
              <a:buNone/>
            </a:pPr>
            <a:r>
              <a:rPr lang="en-US" smtClean="0">
                <a:cs typeface="Arial" pitchFamily="34" charset="0"/>
              </a:rPr>
              <a:t>Recommendation #3: </a:t>
            </a:r>
          </a:p>
          <a:p>
            <a:pPr lvl="2" eaLnBrk="1" hangingPunct="1">
              <a:buFont typeface="Wingdings" pitchFamily="2" charset="2"/>
              <a:buChar char="Ø"/>
            </a:pPr>
            <a:r>
              <a:rPr lang="en-US" smtClean="0">
                <a:cs typeface="Arial" pitchFamily="34" charset="0"/>
              </a:rPr>
              <a:t>Employers should ensure that engineering specifications for any temporary haul road include inspection and maintenance requirements.</a:t>
            </a:r>
          </a:p>
          <a:p>
            <a:pPr lvl="1" eaLnBrk="1" hangingPunct="1"/>
            <a:endParaRPr lang="en-US" smtClean="0"/>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838200"/>
          </a:xfrm>
          <a:effectLst>
            <a:outerShdw blurRad="50800" dist="38100" dir="5400000" algn="t" rotWithShape="0">
              <a:prstClr val="black">
                <a:alpha val="40000"/>
              </a:prstClr>
            </a:outerShdw>
          </a:effectLst>
        </p:spPr>
        <p:txBody>
          <a:bodyPr/>
          <a:lstStyle/>
          <a:p>
            <a:pPr eaLnBrk="1" hangingPunct="1">
              <a:defRPr/>
            </a:pPr>
            <a:r>
              <a:rPr lang="en-US" b="0" dirty="0" smtClean="0">
                <a:cs typeface="Arial" pitchFamily="34" charset="0"/>
              </a:rPr>
              <a:t>Recommendations</a:t>
            </a:r>
            <a:endParaRPr lang="en-US" b="0" dirty="0">
              <a:cs typeface="Arial" pitchFamily="34" charset="0"/>
            </a:endParaRPr>
          </a:p>
        </p:txBody>
      </p:sp>
      <p:sp>
        <p:nvSpPr>
          <p:cNvPr id="64515" name="Content Placeholder 2"/>
          <p:cNvSpPr>
            <a:spLocks noGrp="1"/>
          </p:cNvSpPr>
          <p:nvPr>
            <p:ph idx="1"/>
          </p:nvPr>
        </p:nvSpPr>
        <p:spPr>
          <a:xfrm>
            <a:off x="533400" y="1676400"/>
            <a:ext cx="8229600" cy="4525963"/>
          </a:xfrm>
        </p:spPr>
        <p:txBody>
          <a:bodyPr/>
          <a:lstStyle/>
          <a:p>
            <a:pPr eaLnBrk="1" hangingPunct="1">
              <a:buFont typeface="Wingdings" pitchFamily="2" charset="2"/>
              <a:buNone/>
            </a:pPr>
            <a:r>
              <a:rPr lang="en-US" smtClean="0">
                <a:cs typeface="Arial" pitchFamily="34" charset="0"/>
              </a:rPr>
              <a:t>Recommendation #4:</a:t>
            </a:r>
          </a:p>
          <a:p>
            <a:pPr marL="742950" lvl="2" indent="-342900" eaLnBrk="1" hangingPunct="1">
              <a:buFont typeface="Wingdings" pitchFamily="2" charset="2"/>
              <a:buChar char="Ø"/>
            </a:pPr>
            <a:r>
              <a:rPr lang="en-US" smtClean="0">
                <a:cs typeface="Arial" pitchFamily="34" charset="0"/>
              </a:rPr>
              <a:t>Employers should establish written policies that require vehicle operators to inspect any temporary road.</a:t>
            </a:r>
          </a:p>
          <a:p>
            <a:pPr eaLnBrk="1" hangingPunct="1">
              <a:buFont typeface="Wingdings" pitchFamily="2" charset="2"/>
              <a:buNone/>
            </a:pPr>
            <a:r>
              <a:rPr lang="en-US" smtClean="0">
                <a:cs typeface="Arial" pitchFamily="34" charset="0"/>
              </a:rPr>
              <a:t>Recommendation #5:</a:t>
            </a:r>
          </a:p>
          <a:p>
            <a:pPr lvl="1" eaLnBrk="1" hangingPunct="1">
              <a:buFont typeface="Wingdings" pitchFamily="2" charset="2"/>
              <a:buChar char="Ø"/>
            </a:pPr>
            <a:r>
              <a:rPr lang="en-US" sz="2400" smtClean="0">
                <a:cs typeface="Arial" pitchFamily="34" charset="0"/>
              </a:rPr>
              <a:t>Employers should establish written policies that require vehicle operators to obtain the assistance of a guide while backing vehicles.</a:t>
            </a:r>
          </a:p>
          <a:p>
            <a:pPr lvl="1" eaLnBrk="1" hangingPunct="1">
              <a:buFont typeface="Wingdings" pitchFamily="2" charset="2"/>
              <a:buNone/>
            </a:pPr>
            <a:endParaRPr lang="en-US" smtClean="0">
              <a:cs typeface="Arial" pitchFamily="34"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tcp_cover"/>
          <p:cNvPicPr>
            <a:picLocks noGrp="1" noChangeAspect="1" noChangeArrowheads="1"/>
          </p:cNvPicPr>
          <p:nvPr>
            <p:ph sz="half" idx="4294967295"/>
          </p:nvPr>
        </p:nvPicPr>
        <p:blipFill>
          <a:blip r:embed="rId3" cstate="print"/>
          <a:srcRect/>
          <a:stretch>
            <a:fillRect/>
          </a:stretch>
        </p:blipFill>
        <p:spPr>
          <a:xfrm>
            <a:off x="0" y="0"/>
            <a:ext cx="9144000" cy="6858000"/>
          </a:xfrm>
        </p:spPr>
      </p:pic>
      <p:sp>
        <p:nvSpPr>
          <p:cNvPr id="65539" name="Text Box 3"/>
          <p:cNvSpPr txBox="1">
            <a:spLocks noChangeArrowheads="1"/>
          </p:cNvSpPr>
          <p:nvPr/>
        </p:nvSpPr>
        <p:spPr bwMode="auto">
          <a:xfrm>
            <a:off x="441325" y="461963"/>
            <a:ext cx="527050" cy="311150"/>
          </a:xfrm>
          <a:prstGeom prst="rect">
            <a:avLst/>
          </a:prstGeom>
          <a:noFill/>
          <a:ln w="9525" algn="ctr">
            <a:noFill/>
            <a:miter lim="800000"/>
            <a:headEnd/>
            <a:tailEnd/>
          </a:ln>
        </p:spPr>
        <p:txBody>
          <a:bodyPr wrap="none" lIns="92075" tIns="46038" rIns="92075" bIns="46038">
            <a:spAutoFit/>
          </a:bodyPr>
          <a:lstStyle/>
          <a:p>
            <a:pPr marL="342900" indent="-342900">
              <a:lnSpc>
                <a:spcPct val="80000"/>
              </a:lnSpc>
              <a:spcBef>
                <a:spcPct val="20000"/>
              </a:spcBef>
              <a:buClr>
                <a:schemeClr val="tx2"/>
              </a:buClr>
              <a:buFont typeface="Wingdings" pitchFamily="2" charset="2"/>
              <a:buChar char="l"/>
            </a:pPr>
            <a:endParaRPr lang="en-US"/>
          </a:p>
        </p:txBody>
      </p:sp>
      <p:sp>
        <p:nvSpPr>
          <p:cNvPr id="769028" name="Text Box 4"/>
          <p:cNvSpPr txBox="1">
            <a:spLocks noChangeArrowheads="1"/>
          </p:cNvSpPr>
          <p:nvPr/>
        </p:nvSpPr>
        <p:spPr bwMode="auto">
          <a:xfrm>
            <a:off x="0" y="300038"/>
            <a:ext cx="9144000" cy="690562"/>
          </a:xfrm>
          <a:prstGeom prst="rect">
            <a:avLst/>
          </a:prstGeom>
          <a:noFill/>
          <a:ln w="9525" algn="ctr">
            <a:noFill/>
            <a:miter lim="800000"/>
            <a:headEnd/>
            <a:tailEnd/>
          </a:ln>
          <a:effectLst/>
        </p:spPr>
        <p:txBody>
          <a:bodyPr lIns="92075" tIns="46038" rIns="92075" bIns="46038">
            <a:spAutoFit/>
          </a:bodyPr>
          <a:lstStyle/>
          <a:p>
            <a:pPr marL="342900" indent="-342900" fontAlgn="auto">
              <a:lnSpc>
                <a:spcPct val="80000"/>
              </a:lnSpc>
              <a:spcBef>
                <a:spcPct val="50000"/>
              </a:spcBef>
              <a:spcAft>
                <a:spcPts val="0"/>
              </a:spcAft>
              <a:buClr>
                <a:schemeClr val="tx2"/>
              </a:buClr>
              <a:buFont typeface="Wingdings" pitchFamily="2" charset="2"/>
              <a:buNone/>
              <a:defRPr/>
            </a:pPr>
            <a:r>
              <a:rPr lang="en-US" sz="4800" b="1" dirty="0">
                <a:solidFill>
                  <a:srgbClr val="F07800"/>
                </a:solidFill>
                <a:effectLst>
                  <a:outerShdw blurRad="38100" dist="38100" dir="2700000" algn="tl">
                    <a:srgbClr val="FFFFFF"/>
                  </a:outerShdw>
                </a:effectLst>
                <a:latin typeface="Brush738 BT" pitchFamily="66" charset="0"/>
              </a:rPr>
              <a:t>Internal Traffic Control Plans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sz="3600" b="0" smtClean="0"/>
              <a:t>NIOSH Locations</a:t>
            </a:r>
          </a:p>
        </p:txBody>
      </p:sp>
      <p:sp>
        <p:nvSpPr>
          <p:cNvPr id="25603" name="Text Box 6"/>
          <p:cNvSpPr txBox="1">
            <a:spLocks noChangeArrowheads="1"/>
          </p:cNvSpPr>
          <p:nvPr/>
        </p:nvSpPr>
        <p:spPr bwMode="auto">
          <a:xfrm>
            <a:off x="4648200" y="1600200"/>
            <a:ext cx="4843463" cy="1128713"/>
          </a:xfrm>
          <a:prstGeom prst="rect">
            <a:avLst/>
          </a:prstGeom>
          <a:noFill/>
          <a:ln w="9525">
            <a:noFill/>
            <a:miter lim="800000"/>
            <a:headEnd/>
            <a:tailEnd/>
          </a:ln>
        </p:spPr>
        <p:txBody>
          <a:bodyPr>
            <a:spAutoFit/>
          </a:bodyPr>
          <a:lstStyle/>
          <a:p>
            <a:r>
              <a:rPr lang="en-US" sz="3200" b="1"/>
              <a:t>NIOSH Staff: ~1,200</a:t>
            </a:r>
          </a:p>
          <a:p>
            <a:endParaRPr lang="en-US" sz="3600" b="1"/>
          </a:p>
        </p:txBody>
      </p:sp>
      <p:grpSp>
        <p:nvGrpSpPr>
          <p:cNvPr id="25604" name="Group 7"/>
          <p:cNvGrpSpPr>
            <a:grpSpLocks/>
          </p:cNvGrpSpPr>
          <p:nvPr/>
        </p:nvGrpSpPr>
        <p:grpSpPr bwMode="auto">
          <a:xfrm>
            <a:off x="1371600" y="1862138"/>
            <a:ext cx="6915150" cy="4538662"/>
            <a:chOff x="1723943" y="986119"/>
            <a:chExt cx="5696114" cy="3738282"/>
          </a:xfrm>
        </p:grpSpPr>
        <p:grpSp>
          <p:nvGrpSpPr>
            <p:cNvPr id="25605" name="Group 8"/>
            <p:cNvGrpSpPr>
              <a:grpSpLocks/>
            </p:cNvGrpSpPr>
            <p:nvPr/>
          </p:nvGrpSpPr>
          <p:grpSpPr bwMode="auto">
            <a:xfrm>
              <a:off x="1723943" y="986119"/>
              <a:ext cx="5696114" cy="3738282"/>
              <a:chOff x="0" y="240"/>
              <a:chExt cx="5760" cy="3780"/>
            </a:xfrm>
          </p:grpSpPr>
          <p:pic>
            <p:nvPicPr>
              <p:cNvPr id="25613" name="Picture 3" descr="usa_color"/>
              <p:cNvPicPr>
                <a:picLocks noChangeAspect="1" noChangeArrowheads="1"/>
              </p:cNvPicPr>
              <p:nvPr/>
            </p:nvPicPr>
            <p:blipFill>
              <a:blip r:embed="rId2" cstate="print"/>
              <a:srcRect/>
              <a:stretch>
                <a:fillRect/>
              </a:stretch>
            </p:blipFill>
            <p:spPr bwMode="auto">
              <a:xfrm>
                <a:off x="0" y="240"/>
                <a:ext cx="5760" cy="3780"/>
              </a:xfrm>
              <a:prstGeom prst="rect">
                <a:avLst/>
              </a:prstGeom>
              <a:noFill/>
              <a:ln w="9525">
                <a:noFill/>
                <a:miter lim="800000"/>
                <a:headEnd/>
                <a:tailEnd/>
              </a:ln>
            </p:spPr>
          </p:pic>
          <p:sp>
            <p:nvSpPr>
              <p:cNvPr id="25614" name="AutoShape 17"/>
              <p:cNvSpPr>
                <a:spLocks noChangeArrowheads="1"/>
              </p:cNvSpPr>
              <p:nvPr/>
            </p:nvSpPr>
            <p:spPr bwMode="auto">
              <a:xfrm>
                <a:off x="395" y="3572"/>
                <a:ext cx="96" cy="96"/>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grpSp>
        <p:sp>
          <p:nvSpPr>
            <p:cNvPr id="25606" name="AutoShape 17"/>
            <p:cNvSpPr>
              <a:spLocks noChangeArrowheads="1"/>
            </p:cNvSpPr>
            <p:nvPr/>
          </p:nvSpPr>
          <p:spPr bwMode="auto">
            <a:xfrm>
              <a:off x="6247328" y="2382226"/>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07" name="AutoShape 17"/>
            <p:cNvSpPr>
              <a:spLocks noChangeArrowheads="1"/>
            </p:cNvSpPr>
            <p:nvPr/>
          </p:nvSpPr>
          <p:spPr bwMode="auto">
            <a:xfrm>
              <a:off x="5912262" y="3331578"/>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08" name="AutoShape 17"/>
            <p:cNvSpPr>
              <a:spLocks noChangeArrowheads="1"/>
            </p:cNvSpPr>
            <p:nvPr/>
          </p:nvSpPr>
          <p:spPr bwMode="auto">
            <a:xfrm>
              <a:off x="6247328" y="2549759"/>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09" name="AutoShape 17"/>
            <p:cNvSpPr>
              <a:spLocks noChangeArrowheads="1"/>
            </p:cNvSpPr>
            <p:nvPr/>
          </p:nvSpPr>
          <p:spPr bwMode="auto">
            <a:xfrm>
              <a:off x="3678492" y="2549759"/>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10" name="AutoShape 17"/>
            <p:cNvSpPr>
              <a:spLocks noChangeArrowheads="1"/>
            </p:cNvSpPr>
            <p:nvPr/>
          </p:nvSpPr>
          <p:spPr bwMode="auto">
            <a:xfrm>
              <a:off x="2617451" y="1377029"/>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11" name="AutoShape 17"/>
            <p:cNvSpPr>
              <a:spLocks noChangeArrowheads="1"/>
            </p:cNvSpPr>
            <p:nvPr/>
          </p:nvSpPr>
          <p:spPr bwMode="auto">
            <a:xfrm>
              <a:off x="5912262" y="2605603"/>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sp>
          <p:nvSpPr>
            <p:cNvPr id="25612" name="AutoShape 17"/>
            <p:cNvSpPr>
              <a:spLocks noChangeArrowheads="1"/>
            </p:cNvSpPr>
            <p:nvPr/>
          </p:nvSpPr>
          <p:spPr bwMode="auto">
            <a:xfrm>
              <a:off x="6582393" y="2493914"/>
              <a:ext cx="94935" cy="94940"/>
            </a:xfrm>
            <a:prstGeom prst="star16">
              <a:avLst>
                <a:gd name="adj" fmla="val 37500"/>
              </a:avLst>
            </a:prstGeom>
            <a:solidFill>
              <a:schemeClr val="accent2"/>
            </a:solidFill>
            <a:ln w="9525">
              <a:solidFill>
                <a:schemeClr val="tx1"/>
              </a:solidFill>
              <a:miter lim="800000"/>
              <a:headEnd/>
              <a:tailEnd/>
            </a:ln>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3263" y="588963"/>
            <a:ext cx="5621337" cy="984250"/>
          </a:xfrm>
        </p:spPr>
        <p:txBody>
          <a:bodyPr/>
          <a:lstStyle/>
          <a:p>
            <a:pPr eaLnBrk="1" hangingPunct="1"/>
            <a:r>
              <a:rPr lang="en-US" smtClean="0"/>
              <a:t>ITCP Key Principles</a:t>
            </a:r>
          </a:p>
        </p:txBody>
      </p:sp>
      <p:sp>
        <p:nvSpPr>
          <p:cNvPr id="66563" name="Rectangle 3"/>
          <p:cNvSpPr>
            <a:spLocks noGrp="1" noChangeArrowheads="1"/>
          </p:cNvSpPr>
          <p:nvPr>
            <p:ph type="body" idx="1"/>
          </p:nvPr>
        </p:nvSpPr>
        <p:spPr>
          <a:xfrm>
            <a:off x="1809750" y="1966913"/>
            <a:ext cx="5926138" cy="3325812"/>
          </a:xfrm>
        </p:spPr>
        <p:txBody>
          <a:bodyPr/>
          <a:lstStyle/>
          <a:p>
            <a:pPr eaLnBrk="1" hangingPunct="1">
              <a:lnSpc>
                <a:spcPct val="90000"/>
              </a:lnSpc>
              <a:buFont typeface="Wingdings" pitchFamily="2" charset="2"/>
              <a:buNone/>
            </a:pPr>
            <a:r>
              <a:rPr lang="en-US" sz="3200" smtClean="0">
                <a:solidFill>
                  <a:schemeClr val="tx2"/>
                </a:solidFill>
              </a:rPr>
              <a:t>Key Principles of an ITCP are:</a:t>
            </a:r>
          </a:p>
          <a:p>
            <a:pPr lvl="1" eaLnBrk="1" hangingPunct="1">
              <a:lnSpc>
                <a:spcPct val="90000"/>
              </a:lnSpc>
              <a:buSzTx/>
              <a:buFont typeface="Wingdings" pitchFamily="2" charset="2"/>
              <a:buChar char="l"/>
            </a:pPr>
            <a:r>
              <a:rPr lang="en-US" smtClean="0"/>
              <a:t>Limit access points to the work zone </a:t>
            </a:r>
          </a:p>
          <a:p>
            <a:pPr lvl="1" eaLnBrk="1" hangingPunct="1">
              <a:lnSpc>
                <a:spcPct val="90000"/>
              </a:lnSpc>
              <a:buSzTx/>
              <a:buFont typeface="Wingdings" pitchFamily="2" charset="2"/>
              <a:buChar char="l"/>
            </a:pPr>
            <a:r>
              <a:rPr lang="en-US" smtClean="0"/>
              <a:t>Reduce the need to back up equipment</a:t>
            </a:r>
          </a:p>
          <a:p>
            <a:pPr lvl="1" eaLnBrk="1" hangingPunct="1">
              <a:lnSpc>
                <a:spcPct val="90000"/>
              </a:lnSpc>
              <a:buSzTx/>
              <a:buFont typeface="Wingdings" pitchFamily="2" charset="2"/>
              <a:buChar char="l"/>
            </a:pPr>
            <a:r>
              <a:rPr lang="en-US" smtClean="0"/>
              <a:t>Coordinate truck and equipment movements</a:t>
            </a:r>
          </a:p>
          <a:p>
            <a:pPr lvl="1" eaLnBrk="1" hangingPunct="1">
              <a:lnSpc>
                <a:spcPct val="90000"/>
              </a:lnSpc>
              <a:buSzTx/>
              <a:buFont typeface="Wingdings" pitchFamily="2" charset="2"/>
              <a:buChar char="l"/>
            </a:pPr>
            <a:r>
              <a:rPr lang="en-US" smtClean="0"/>
              <a:t>Establish worker-free zones</a:t>
            </a:r>
          </a:p>
          <a:p>
            <a:pPr lvl="1" eaLnBrk="1" hangingPunct="1">
              <a:lnSpc>
                <a:spcPct val="90000"/>
              </a:lnSpc>
              <a:buSzTx/>
              <a:buFont typeface="Wingdings" pitchFamily="2" charset="2"/>
              <a:buChar char="l"/>
            </a:pPr>
            <a:r>
              <a:rPr lang="en-US" smtClean="0"/>
              <a:t>Inform workers of the ITCP</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00ok073c.jpg"/>
          <p:cNvPicPr>
            <a:picLocks noGrp="1" noChangeAspect="1"/>
          </p:cNvPicPr>
          <p:nvPr>
            <p:ph idx="1"/>
          </p:nvPr>
        </p:nvPicPr>
        <p:blipFill>
          <a:blip r:embed="rId3" cstate="print">
            <a:duotone>
              <a:prstClr val="black"/>
              <a:schemeClr val="accent3">
                <a:tint val="45000"/>
                <a:satMod val="400000"/>
              </a:schemeClr>
            </a:duotone>
            <a:lum bright="5000" contrast="2000"/>
          </a:blip>
          <a:srcRect t="4068"/>
          <a:stretch>
            <a:fillRect/>
          </a:stretch>
        </p:blipFill>
        <p:spPr>
          <a:xfrm>
            <a:off x="1524000" y="0"/>
            <a:ext cx="5715000" cy="6469367"/>
          </a:xfrm>
          <a:ln>
            <a:solidFill>
              <a:schemeClr val="tx1">
                <a:alpha val="37000"/>
              </a:schemeClr>
            </a:solidFill>
          </a:ln>
          <a:effectLst>
            <a:outerShdw blurRad="266700" dir="6300000" sx="103000" sy="103000" algn="l" rotWithShape="0">
              <a:prstClr val="black">
                <a:alpha val="57000"/>
              </a:prstClr>
            </a:outerShdw>
          </a:effectLst>
        </p:spPr>
      </p:pic>
      <p:sp>
        <p:nvSpPr>
          <p:cNvPr id="4" name="Right Arrow 3"/>
          <p:cNvSpPr/>
          <p:nvPr/>
        </p:nvSpPr>
        <p:spPr>
          <a:xfrm rot="2339929">
            <a:off x="3657600" y="685800"/>
            <a:ext cx="838200" cy="457200"/>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 name="Right Arrow 4"/>
          <p:cNvSpPr/>
          <p:nvPr/>
        </p:nvSpPr>
        <p:spPr>
          <a:xfrm rot="18747781">
            <a:off x="3841750" y="5035550"/>
            <a:ext cx="838200" cy="457200"/>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7" name="Rectangle 6"/>
          <p:cNvSpPr/>
          <p:nvPr/>
        </p:nvSpPr>
        <p:spPr>
          <a:xfrm>
            <a:off x="4724400" y="3429000"/>
            <a:ext cx="533400" cy="762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0" y="228600"/>
            <a:ext cx="9144000" cy="990600"/>
          </a:xfrm>
        </p:spPr>
        <p:txBody>
          <a:bodyPr/>
          <a:lstStyle/>
          <a:p>
            <a:pPr eaLnBrk="1" hangingPunct="1"/>
            <a:r>
              <a:rPr lang="en-US" b="0" smtClean="0"/>
              <a:t>ITCP Recommendations</a:t>
            </a:r>
          </a:p>
        </p:txBody>
      </p:sp>
      <p:graphicFrame>
        <p:nvGraphicFramePr>
          <p:cNvPr id="5" name="Content Placeholder 4"/>
          <p:cNvGraphicFramePr>
            <a:graphicFrameLocks noGrp="1"/>
          </p:cNvGraphicFramePr>
          <p:nvPr>
            <p:ph sz="half" idx="1"/>
          </p:nvPr>
        </p:nvGraphicFramePr>
        <p:xfrm>
          <a:off x="685800" y="1295400"/>
          <a:ext cx="8077200" cy="396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6"/>
          <p:cNvSpPr>
            <a:spLocks noGrp="1"/>
          </p:cNvSpPr>
          <p:nvPr>
            <p:ph type="title"/>
          </p:nvPr>
        </p:nvSpPr>
        <p:spPr>
          <a:xfrm>
            <a:off x="457200" y="228600"/>
            <a:ext cx="3008313" cy="1828800"/>
          </a:xfrm>
        </p:spPr>
        <p:txBody>
          <a:bodyPr/>
          <a:lstStyle/>
          <a:p>
            <a:pPr eaLnBrk="1" hangingPunct="1"/>
            <a:r>
              <a:rPr lang="en-US" sz="3600" b="0" smtClean="0">
                <a:solidFill>
                  <a:srgbClr val="FF9900"/>
                </a:solidFill>
              </a:rPr>
              <a:t>10 MPH is faster than you think!!!</a:t>
            </a:r>
            <a:r>
              <a:rPr lang="en-US" b="0" smtClean="0">
                <a:solidFill>
                  <a:srgbClr val="FF9900"/>
                </a:solidFill>
              </a:rPr>
              <a:t/>
            </a:r>
            <a:br>
              <a:rPr lang="en-US" b="0" smtClean="0">
                <a:solidFill>
                  <a:srgbClr val="FF9900"/>
                </a:solidFill>
              </a:rPr>
            </a:br>
            <a:endParaRPr lang="en-US" b="0" smtClean="0">
              <a:solidFill>
                <a:srgbClr val="FF9900"/>
              </a:solidFill>
            </a:endParaRPr>
          </a:p>
        </p:txBody>
      </p:sp>
      <p:graphicFrame>
        <p:nvGraphicFramePr>
          <p:cNvPr id="6" name="Content Placeholder 5"/>
          <p:cNvGraphicFramePr>
            <a:graphicFrameLocks noGrp="1"/>
          </p:cNvGraphicFramePr>
          <p:nvPr>
            <p:ph idx="1"/>
          </p:nvPr>
        </p:nvGraphicFramePr>
        <p:xfrm>
          <a:off x="4337050" y="228600"/>
          <a:ext cx="4502150" cy="5391150"/>
        </p:xfrm>
        <a:graphic>
          <a:graphicData uri="http://schemas.openxmlformats.org/drawingml/2006/table">
            <a:tbl>
              <a:tblPr/>
              <a:tblGrid>
                <a:gridCol w="1500188"/>
                <a:gridCol w="1501775"/>
                <a:gridCol w="1500187"/>
              </a:tblGrid>
              <a:tr h="15938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tx1"/>
                          </a:solidFill>
                          <a:effectLst/>
                          <a:latin typeface="Arial" pitchFamily="34" charset="0"/>
                        </a:rPr>
                        <a:t>MPH</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FF"/>
                          </a:solidFill>
                          <a:effectLst/>
                          <a:latin typeface="Arial" pitchFamily="34" charset="0"/>
                        </a:rPr>
                        <a:t>Feet in 1.0 Second</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FF"/>
                          </a:solidFill>
                          <a:effectLst/>
                          <a:latin typeface="Arial" pitchFamily="34" charset="0"/>
                        </a:rPr>
                        <a:t>Feet in 2.5 Seconds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500" b="1" i="0" u="none" strike="noStrike" cap="none" normalizeH="0" baseline="0" smtClean="0">
                        <a:ln>
                          <a:noFill/>
                        </a:ln>
                        <a:solidFill>
                          <a:srgbClr val="FFFFFF"/>
                        </a:solidFill>
                        <a:effectLst/>
                        <a:latin typeface="Arial" pitchFamily="34" charset="0"/>
                      </a:endParaRP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10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15</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37</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20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29</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74</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30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44</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110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40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59</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chemeClr val="bg1"/>
                          </a:solidFill>
                          <a:effectLst/>
                          <a:latin typeface="Arial" pitchFamily="34" charset="0"/>
                        </a:rPr>
                        <a:t>147</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E"/>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50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74</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184</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60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88</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220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70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103</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257</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r h="4667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80</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118</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smtClean="0">
                          <a:ln>
                            <a:noFill/>
                          </a:ln>
                          <a:solidFill>
                            <a:srgbClr val="FFFF9E"/>
                          </a:solidFill>
                          <a:effectLst/>
                          <a:latin typeface="Arial" pitchFamily="34" charset="0"/>
                        </a:rPr>
                        <a:t>294</a:t>
                      </a:r>
                    </a:p>
                  </a:txBody>
                  <a:tcPr marL="74394" marR="74394" marT="45468" marB="4546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28B"/>
                    </a:solidFill>
                  </a:tcPr>
                </a:tc>
              </a:tr>
            </a:tbl>
          </a:graphicData>
        </a:graphic>
      </p:graphicFrame>
      <p:sp>
        <p:nvSpPr>
          <p:cNvPr id="69677" name="Text Placeholder 7"/>
          <p:cNvSpPr>
            <a:spLocks noGrp="1"/>
          </p:cNvSpPr>
          <p:nvPr>
            <p:ph type="body" sz="half" idx="2"/>
          </p:nvPr>
        </p:nvSpPr>
        <p:spPr>
          <a:xfrm>
            <a:off x="228600" y="2425700"/>
            <a:ext cx="3733800" cy="2374900"/>
          </a:xfrm>
        </p:spPr>
        <p:txBody>
          <a:bodyPr/>
          <a:lstStyle/>
          <a:p>
            <a:pPr eaLnBrk="1" hangingPunct="1"/>
            <a:r>
              <a:rPr lang="en-US" sz="2800" smtClean="0">
                <a:solidFill>
                  <a:srgbClr val="FFFFCC"/>
                </a:solidFill>
              </a:rPr>
              <a:t>A Dump Truck Backing at 10 MPH Covers 14.7 Feet</a:t>
            </a:r>
          </a:p>
          <a:p>
            <a:pPr eaLnBrk="1" hangingPunct="1"/>
            <a:r>
              <a:rPr lang="en-US" sz="2800" smtClean="0">
                <a:solidFill>
                  <a:srgbClr val="FFFFCC"/>
                </a:solidFill>
              </a:rPr>
              <a:t>In 1 Second!!!!!!!!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0" y="152400"/>
            <a:ext cx="9144000" cy="1143000"/>
          </a:xfrm>
        </p:spPr>
        <p:txBody>
          <a:bodyPr/>
          <a:lstStyle/>
          <a:p>
            <a:pPr eaLnBrk="1" hangingPunct="1">
              <a:lnSpc>
                <a:spcPct val="100000"/>
              </a:lnSpc>
            </a:pPr>
            <a:r>
              <a:rPr lang="en-US" b="0" smtClean="0"/>
              <a:t>Worker Dies After Being Backed Over By a Rear End Dump Truck</a:t>
            </a:r>
          </a:p>
        </p:txBody>
      </p:sp>
      <p:sp>
        <p:nvSpPr>
          <p:cNvPr id="70659" name="Text Box 3"/>
          <p:cNvSpPr txBox="1">
            <a:spLocks noChangeArrowheads="1"/>
          </p:cNvSpPr>
          <p:nvPr/>
        </p:nvSpPr>
        <p:spPr bwMode="auto">
          <a:xfrm>
            <a:off x="2209800" y="6172200"/>
            <a:ext cx="5105400" cy="369888"/>
          </a:xfrm>
          <a:prstGeom prst="rect">
            <a:avLst/>
          </a:prstGeom>
          <a:noFill/>
          <a:ln w="9525">
            <a:noFill/>
            <a:miter lim="800000"/>
            <a:headEnd/>
            <a:tailEnd/>
          </a:ln>
        </p:spPr>
        <p:txBody>
          <a:bodyPr>
            <a:spAutoFit/>
          </a:bodyPr>
          <a:lstStyle/>
          <a:p>
            <a:pPr>
              <a:spcBef>
                <a:spcPct val="50000"/>
              </a:spcBef>
            </a:pPr>
            <a:r>
              <a:rPr lang="en-US">
                <a:solidFill>
                  <a:schemeClr val="tx2"/>
                </a:solidFill>
              </a:rPr>
              <a:t>Source Minnesota Face Program (MN9207)</a:t>
            </a:r>
          </a:p>
        </p:txBody>
      </p:sp>
      <p:pic>
        <p:nvPicPr>
          <p:cNvPr id="70660" name="Picture 4" descr="P8041183"/>
          <p:cNvPicPr>
            <a:picLocks noChangeAspect="1" noChangeArrowheads="1"/>
          </p:cNvPicPr>
          <p:nvPr/>
        </p:nvPicPr>
        <p:blipFill>
          <a:blip r:embed="rId3" cstate="print"/>
          <a:srcRect l="1527" t="21375" r="4581" b="22073"/>
          <a:stretch>
            <a:fillRect/>
          </a:stretch>
        </p:blipFill>
        <p:spPr bwMode="auto">
          <a:xfrm>
            <a:off x="228600" y="1524000"/>
            <a:ext cx="8686800" cy="4449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1" name="Line 2"/>
          <p:cNvSpPr>
            <a:spLocks noChangeShapeType="1"/>
          </p:cNvSpPr>
          <p:nvPr/>
        </p:nvSpPr>
        <p:spPr bwMode="auto">
          <a:xfrm>
            <a:off x="762000" y="2286000"/>
            <a:ext cx="7924800" cy="0"/>
          </a:xfrm>
          <a:prstGeom prst="line">
            <a:avLst/>
          </a:prstGeom>
          <a:noFill/>
          <a:ln w="57150">
            <a:solidFill>
              <a:schemeClr val="tx1"/>
            </a:solidFill>
            <a:round/>
            <a:headEnd/>
            <a:tailEnd/>
          </a:ln>
        </p:spPr>
        <p:txBody>
          <a:bodyPr wrap="none" anchor="ctr"/>
          <a:lstStyle/>
          <a:p>
            <a:endParaRPr lang="en-US"/>
          </a:p>
        </p:txBody>
      </p:sp>
      <p:sp>
        <p:nvSpPr>
          <p:cNvPr id="15372" name="Line 3"/>
          <p:cNvSpPr>
            <a:spLocks noChangeShapeType="1"/>
          </p:cNvSpPr>
          <p:nvPr/>
        </p:nvSpPr>
        <p:spPr bwMode="auto">
          <a:xfrm>
            <a:off x="685800" y="5867400"/>
            <a:ext cx="7924800" cy="0"/>
          </a:xfrm>
          <a:prstGeom prst="line">
            <a:avLst/>
          </a:prstGeom>
          <a:noFill/>
          <a:ln w="57150">
            <a:solidFill>
              <a:schemeClr val="bg1"/>
            </a:solidFill>
            <a:round/>
            <a:headEnd/>
            <a:tailEnd/>
          </a:ln>
        </p:spPr>
        <p:txBody>
          <a:bodyPr wrap="none" anchor="ctr"/>
          <a:lstStyle/>
          <a:p>
            <a:endParaRPr lang="en-US"/>
          </a:p>
        </p:txBody>
      </p:sp>
      <p:sp>
        <p:nvSpPr>
          <p:cNvPr id="15373" name="Oval 4"/>
          <p:cNvSpPr>
            <a:spLocks noChangeArrowheads="1"/>
          </p:cNvSpPr>
          <p:nvPr/>
        </p:nvSpPr>
        <p:spPr bwMode="auto">
          <a:xfrm>
            <a:off x="6172200" y="1676400"/>
            <a:ext cx="1676400" cy="1295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5374" name="Line 5"/>
          <p:cNvSpPr>
            <a:spLocks noChangeShapeType="1"/>
          </p:cNvSpPr>
          <p:nvPr/>
        </p:nvSpPr>
        <p:spPr bwMode="auto">
          <a:xfrm>
            <a:off x="1371600" y="4114800"/>
            <a:ext cx="4191000" cy="0"/>
          </a:xfrm>
          <a:prstGeom prst="line">
            <a:avLst/>
          </a:prstGeom>
          <a:noFill/>
          <a:ln w="57150">
            <a:solidFill>
              <a:srgbClr val="FFFF00"/>
            </a:solidFill>
            <a:round/>
            <a:headEnd/>
            <a:tailEnd type="triangle" w="med" len="med"/>
          </a:ln>
        </p:spPr>
        <p:txBody>
          <a:bodyPr wrap="none" anchor="ctr"/>
          <a:lstStyle/>
          <a:p>
            <a:endParaRPr lang="en-US"/>
          </a:p>
        </p:txBody>
      </p:sp>
      <p:sp>
        <p:nvSpPr>
          <p:cNvPr id="15375" name="Line 6"/>
          <p:cNvSpPr>
            <a:spLocks noChangeShapeType="1"/>
          </p:cNvSpPr>
          <p:nvPr/>
        </p:nvSpPr>
        <p:spPr bwMode="auto">
          <a:xfrm rot="853276" flipV="1">
            <a:off x="6019800" y="3048000"/>
            <a:ext cx="381000" cy="990600"/>
          </a:xfrm>
          <a:prstGeom prst="line">
            <a:avLst/>
          </a:prstGeom>
          <a:noFill/>
          <a:ln w="57150">
            <a:solidFill>
              <a:srgbClr val="FFFF00"/>
            </a:solidFill>
            <a:round/>
            <a:headEnd/>
            <a:tailEnd type="triangle" w="med" len="med"/>
          </a:ln>
        </p:spPr>
        <p:txBody>
          <a:bodyPr wrap="none" anchor="ctr"/>
          <a:lstStyle/>
          <a:p>
            <a:endParaRPr lang="en-US"/>
          </a:p>
        </p:txBody>
      </p:sp>
      <p:sp>
        <p:nvSpPr>
          <p:cNvPr id="15376" name="Line 7"/>
          <p:cNvSpPr>
            <a:spLocks noChangeShapeType="1"/>
          </p:cNvSpPr>
          <p:nvPr/>
        </p:nvSpPr>
        <p:spPr bwMode="auto">
          <a:xfrm>
            <a:off x="7391400" y="2971800"/>
            <a:ext cx="762000" cy="609600"/>
          </a:xfrm>
          <a:prstGeom prst="line">
            <a:avLst/>
          </a:prstGeom>
          <a:noFill/>
          <a:ln w="57150">
            <a:solidFill>
              <a:srgbClr val="FFFF00"/>
            </a:solidFill>
            <a:round/>
            <a:headEnd/>
            <a:tailEnd type="triangle" w="med" len="med"/>
          </a:ln>
        </p:spPr>
        <p:txBody>
          <a:bodyPr wrap="none" anchor="ctr"/>
          <a:lstStyle/>
          <a:p>
            <a:endParaRPr lang="en-US"/>
          </a:p>
        </p:txBody>
      </p:sp>
      <p:sp>
        <p:nvSpPr>
          <p:cNvPr id="15377" name="Line 8"/>
          <p:cNvSpPr>
            <a:spLocks noChangeShapeType="1"/>
          </p:cNvSpPr>
          <p:nvPr/>
        </p:nvSpPr>
        <p:spPr bwMode="auto">
          <a:xfrm flipH="1">
            <a:off x="7620000" y="4724400"/>
            <a:ext cx="609600" cy="685800"/>
          </a:xfrm>
          <a:prstGeom prst="line">
            <a:avLst/>
          </a:prstGeom>
          <a:noFill/>
          <a:ln w="57150">
            <a:solidFill>
              <a:srgbClr val="FFFF00"/>
            </a:solidFill>
            <a:round/>
            <a:headEnd/>
            <a:tailEnd type="triangle" w="med" len="med"/>
          </a:ln>
        </p:spPr>
        <p:txBody>
          <a:bodyPr wrap="none" anchor="ctr"/>
          <a:lstStyle/>
          <a:p>
            <a:endParaRPr lang="en-US"/>
          </a:p>
        </p:txBody>
      </p:sp>
      <p:sp>
        <p:nvSpPr>
          <p:cNvPr id="15378" name="Text Box 9"/>
          <p:cNvSpPr txBox="1">
            <a:spLocks noChangeArrowheads="1"/>
          </p:cNvSpPr>
          <p:nvPr/>
        </p:nvSpPr>
        <p:spPr bwMode="auto">
          <a:xfrm>
            <a:off x="6019800" y="914400"/>
            <a:ext cx="2667000" cy="519113"/>
          </a:xfrm>
          <a:prstGeom prst="rect">
            <a:avLst/>
          </a:prstGeom>
          <a:noFill/>
          <a:ln w="9525">
            <a:noFill/>
            <a:miter lim="800000"/>
            <a:headEnd/>
            <a:tailEnd/>
          </a:ln>
        </p:spPr>
        <p:txBody>
          <a:bodyPr>
            <a:spAutoFit/>
          </a:bodyPr>
          <a:lstStyle/>
          <a:p>
            <a:pPr eaLnBrk="0" hangingPunct="0">
              <a:spcBef>
                <a:spcPct val="50000"/>
              </a:spcBef>
            </a:pPr>
            <a:r>
              <a:rPr lang="en-US" sz="2800" b="1">
                <a:latin typeface="Arial Unicode MS" pitchFamily="34" charset="-128"/>
              </a:rPr>
              <a:t>Turn-around</a:t>
            </a:r>
          </a:p>
        </p:txBody>
      </p:sp>
      <p:sp>
        <p:nvSpPr>
          <p:cNvPr id="15379" name="Text Box 10"/>
          <p:cNvSpPr txBox="1">
            <a:spLocks noChangeArrowheads="1"/>
          </p:cNvSpPr>
          <p:nvPr/>
        </p:nvSpPr>
        <p:spPr bwMode="auto">
          <a:xfrm rot="-5339158">
            <a:off x="7627144" y="1912144"/>
            <a:ext cx="2514600" cy="519112"/>
          </a:xfrm>
          <a:prstGeom prst="rect">
            <a:avLst/>
          </a:prstGeom>
          <a:noFill/>
          <a:ln w="9525">
            <a:noFill/>
            <a:miter lim="800000"/>
            <a:headEnd/>
            <a:tailEnd/>
          </a:ln>
        </p:spPr>
        <p:txBody>
          <a:bodyPr>
            <a:spAutoFit/>
          </a:bodyPr>
          <a:lstStyle/>
          <a:p>
            <a:pPr eaLnBrk="0" hangingPunct="0">
              <a:spcBef>
                <a:spcPct val="50000"/>
              </a:spcBef>
            </a:pPr>
            <a:r>
              <a:rPr lang="en-US" sz="2800" b="1">
                <a:latin typeface="Arial Unicode MS" pitchFamily="34" charset="-128"/>
              </a:rPr>
              <a:t>Paver</a:t>
            </a:r>
          </a:p>
        </p:txBody>
      </p:sp>
      <p:sp>
        <p:nvSpPr>
          <p:cNvPr id="15380" name="Text Box 11"/>
          <p:cNvSpPr txBox="1">
            <a:spLocks noChangeArrowheads="1"/>
          </p:cNvSpPr>
          <p:nvPr/>
        </p:nvSpPr>
        <p:spPr bwMode="auto">
          <a:xfrm>
            <a:off x="1219200" y="3352800"/>
            <a:ext cx="4038600" cy="519113"/>
          </a:xfrm>
          <a:prstGeom prst="rect">
            <a:avLst/>
          </a:prstGeom>
          <a:noFill/>
          <a:ln w="9525">
            <a:noFill/>
            <a:miter lim="800000"/>
            <a:headEnd/>
            <a:tailEnd/>
          </a:ln>
        </p:spPr>
        <p:txBody>
          <a:bodyPr>
            <a:spAutoFit/>
          </a:bodyPr>
          <a:lstStyle/>
          <a:p>
            <a:pPr eaLnBrk="0" hangingPunct="0">
              <a:spcBef>
                <a:spcPct val="50000"/>
              </a:spcBef>
            </a:pPr>
            <a:r>
              <a:rPr lang="en-US" sz="2800" b="1">
                <a:latin typeface="Arial Unicode MS" pitchFamily="34" charset="-128"/>
              </a:rPr>
              <a:t>Truck Line</a:t>
            </a:r>
          </a:p>
        </p:txBody>
      </p:sp>
      <p:sp>
        <p:nvSpPr>
          <p:cNvPr id="15381" name="Line 12"/>
          <p:cNvSpPr>
            <a:spLocks noChangeShapeType="1"/>
          </p:cNvSpPr>
          <p:nvPr/>
        </p:nvSpPr>
        <p:spPr bwMode="auto">
          <a:xfrm flipH="1">
            <a:off x="2667000" y="5562600"/>
            <a:ext cx="3429000" cy="0"/>
          </a:xfrm>
          <a:prstGeom prst="line">
            <a:avLst/>
          </a:prstGeom>
          <a:noFill/>
          <a:ln w="57150">
            <a:solidFill>
              <a:srgbClr val="FFFF00"/>
            </a:solidFill>
            <a:round/>
            <a:headEnd/>
            <a:tailEnd type="triangle" w="med" len="med"/>
          </a:ln>
        </p:spPr>
        <p:txBody>
          <a:bodyPr wrap="none" anchor="ctr"/>
          <a:lstStyle/>
          <a:p>
            <a:endParaRPr lang="en-US"/>
          </a:p>
        </p:txBody>
      </p:sp>
      <p:graphicFrame>
        <p:nvGraphicFramePr>
          <p:cNvPr id="15362" name="Object 2"/>
          <p:cNvGraphicFramePr>
            <a:graphicFrameLocks noChangeAspect="1"/>
          </p:cNvGraphicFramePr>
          <p:nvPr/>
        </p:nvGraphicFramePr>
        <p:xfrm>
          <a:off x="5362575" y="4011613"/>
          <a:ext cx="1038225" cy="865187"/>
        </p:xfrm>
        <a:graphic>
          <a:graphicData uri="http://schemas.openxmlformats.org/presentationml/2006/ole">
            <p:oleObj spid="_x0000_s15362" r:id="rId4" imgW="6534150" imgH="3333750" progId="">
              <p:embed/>
            </p:oleObj>
          </a:graphicData>
        </a:graphic>
      </p:graphicFrame>
      <p:graphicFrame>
        <p:nvGraphicFramePr>
          <p:cNvPr id="15363" name="Object 3"/>
          <p:cNvGraphicFramePr>
            <a:graphicFrameLocks noChangeAspect="1"/>
          </p:cNvGraphicFramePr>
          <p:nvPr/>
        </p:nvGraphicFramePr>
        <p:xfrm>
          <a:off x="4343400" y="4011613"/>
          <a:ext cx="1038225" cy="865187"/>
        </p:xfrm>
        <a:graphic>
          <a:graphicData uri="http://schemas.openxmlformats.org/presentationml/2006/ole">
            <p:oleObj spid="_x0000_s15363" r:id="rId5" imgW="6534150" imgH="3333750" progId="">
              <p:embed/>
            </p:oleObj>
          </a:graphicData>
        </a:graphic>
      </p:graphicFrame>
      <p:graphicFrame>
        <p:nvGraphicFramePr>
          <p:cNvPr id="15364" name="Object 4"/>
          <p:cNvGraphicFramePr>
            <a:graphicFrameLocks noChangeAspect="1"/>
          </p:cNvGraphicFramePr>
          <p:nvPr/>
        </p:nvGraphicFramePr>
        <p:xfrm>
          <a:off x="3276600" y="4011613"/>
          <a:ext cx="1038225" cy="865187"/>
        </p:xfrm>
        <a:graphic>
          <a:graphicData uri="http://schemas.openxmlformats.org/presentationml/2006/ole">
            <p:oleObj spid="_x0000_s15364" r:id="rId6" imgW="6534150" imgH="3333750" progId="">
              <p:embed/>
            </p:oleObj>
          </a:graphicData>
        </a:graphic>
      </p:graphicFrame>
      <p:graphicFrame>
        <p:nvGraphicFramePr>
          <p:cNvPr id="15365" name="Object 5"/>
          <p:cNvGraphicFramePr>
            <a:graphicFrameLocks noChangeAspect="1"/>
          </p:cNvGraphicFramePr>
          <p:nvPr/>
        </p:nvGraphicFramePr>
        <p:xfrm>
          <a:off x="2286000" y="4011613"/>
          <a:ext cx="1038225" cy="865187"/>
        </p:xfrm>
        <a:graphic>
          <a:graphicData uri="http://schemas.openxmlformats.org/presentationml/2006/ole">
            <p:oleObj spid="_x0000_s15365" r:id="rId7" imgW="6534150" imgH="3333750" progId="">
              <p:embed/>
            </p:oleObj>
          </a:graphicData>
        </a:graphic>
      </p:graphicFrame>
      <p:graphicFrame>
        <p:nvGraphicFramePr>
          <p:cNvPr id="15366" name="Object 6"/>
          <p:cNvGraphicFramePr>
            <a:graphicFrameLocks noChangeAspect="1"/>
          </p:cNvGraphicFramePr>
          <p:nvPr/>
        </p:nvGraphicFramePr>
        <p:xfrm>
          <a:off x="1295400" y="4011613"/>
          <a:ext cx="1038225" cy="865187"/>
        </p:xfrm>
        <a:graphic>
          <a:graphicData uri="http://schemas.openxmlformats.org/presentationml/2006/ole">
            <p:oleObj spid="_x0000_s15366" r:id="rId8" imgW="6534150" imgH="3333750" progId="">
              <p:embed/>
            </p:oleObj>
          </a:graphicData>
        </a:graphic>
      </p:graphicFrame>
      <p:graphicFrame>
        <p:nvGraphicFramePr>
          <p:cNvPr id="15367" name="Object 7"/>
          <p:cNvGraphicFramePr>
            <a:graphicFrameLocks noChangeAspect="1"/>
          </p:cNvGraphicFramePr>
          <p:nvPr/>
        </p:nvGraphicFramePr>
        <p:xfrm>
          <a:off x="228600" y="4011613"/>
          <a:ext cx="1038225" cy="865187"/>
        </p:xfrm>
        <a:graphic>
          <a:graphicData uri="http://schemas.openxmlformats.org/presentationml/2006/ole">
            <p:oleObj spid="_x0000_s15367" r:id="rId9" imgW="6534150" imgH="3333750" progId="">
              <p:embed/>
            </p:oleObj>
          </a:graphicData>
        </a:graphic>
      </p:graphicFrame>
      <p:graphicFrame>
        <p:nvGraphicFramePr>
          <p:cNvPr id="15368" name="Object 8"/>
          <p:cNvGraphicFramePr>
            <a:graphicFrameLocks noChangeAspect="1"/>
          </p:cNvGraphicFramePr>
          <p:nvPr/>
        </p:nvGraphicFramePr>
        <p:xfrm>
          <a:off x="7996238" y="3262313"/>
          <a:ext cx="1528762" cy="1090612"/>
        </p:xfrm>
        <a:graphic>
          <a:graphicData uri="http://schemas.openxmlformats.org/presentationml/2006/ole">
            <p:oleObj spid="_x0000_s15368" r:id="rId10" imgW="6534150" imgH="3333750" progId="">
              <p:embed/>
            </p:oleObj>
          </a:graphicData>
        </a:graphic>
      </p:graphicFrame>
      <p:graphicFrame>
        <p:nvGraphicFramePr>
          <p:cNvPr id="15369" name="Object 9"/>
          <p:cNvGraphicFramePr>
            <a:graphicFrameLocks noChangeAspect="1"/>
          </p:cNvGraphicFramePr>
          <p:nvPr/>
        </p:nvGraphicFramePr>
        <p:xfrm>
          <a:off x="7162800" y="3429000"/>
          <a:ext cx="1319213" cy="895350"/>
        </p:xfrm>
        <a:graphic>
          <a:graphicData uri="http://schemas.openxmlformats.org/presentationml/2006/ole">
            <p:oleObj spid="_x0000_s15369" r:id="rId11" imgW="6534150" imgH="3333750" progId="">
              <p:embed/>
            </p:oleObj>
          </a:graphicData>
        </a:graphic>
      </p:graphicFrame>
      <p:graphicFrame>
        <p:nvGraphicFramePr>
          <p:cNvPr id="15370" name="Object 10"/>
          <p:cNvGraphicFramePr>
            <a:graphicFrameLocks noChangeAspect="1"/>
          </p:cNvGraphicFramePr>
          <p:nvPr/>
        </p:nvGraphicFramePr>
        <p:xfrm>
          <a:off x="5981700" y="5181600"/>
          <a:ext cx="1409700" cy="603250"/>
        </p:xfrm>
        <a:graphic>
          <a:graphicData uri="http://schemas.openxmlformats.org/presentationml/2006/ole">
            <p:oleObj spid="_x0000_s15370" r:id="rId12" imgW="6534150" imgH="3333750" progId="">
              <p:embed/>
            </p:oleObj>
          </a:graphicData>
        </a:graphic>
      </p:graphicFrame>
      <p:sp>
        <p:nvSpPr>
          <p:cNvPr id="15382" name="Rectangle 22"/>
          <p:cNvSpPr>
            <a:spLocks noGrp="1" noChangeArrowheads="1"/>
          </p:cNvSpPr>
          <p:nvPr>
            <p:ph type="title" idx="4294967295"/>
          </p:nvPr>
        </p:nvSpPr>
        <p:spPr>
          <a:xfrm>
            <a:off x="0" y="76200"/>
            <a:ext cx="9144000" cy="1143000"/>
          </a:xfrm>
        </p:spPr>
        <p:txBody>
          <a:bodyPr/>
          <a:lstStyle/>
          <a:p>
            <a:pPr eaLnBrk="1" hangingPunct="1"/>
            <a:r>
              <a:rPr lang="en-US" sz="4400" b="0" smtClean="0">
                <a:latin typeface="Arial Unicode MS" pitchFamily="34" charset="-128"/>
              </a:rPr>
              <a:t>Concrete Paving Operation Layout</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4" name="AutoShape 2"/>
          <p:cNvSpPr>
            <a:spLocks noChangeArrowheads="1"/>
          </p:cNvSpPr>
          <p:nvPr/>
        </p:nvSpPr>
        <p:spPr bwMode="auto">
          <a:xfrm>
            <a:off x="1295400" y="4648200"/>
            <a:ext cx="685800" cy="685800"/>
          </a:xfrm>
          <a:prstGeom prst="octagon">
            <a:avLst>
              <a:gd name="adj" fmla="val 29287"/>
            </a:avLst>
          </a:prstGeom>
          <a:solidFill>
            <a:srgbClr val="006666"/>
          </a:solidFill>
          <a:ln w="9525">
            <a:solidFill>
              <a:schemeClr val="tx1"/>
            </a:solidFill>
            <a:miter lim="800000"/>
            <a:headEnd/>
            <a:tailEnd/>
          </a:ln>
        </p:spPr>
        <p:txBody>
          <a:bodyPr wrap="none" anchor="ctr"/>
          <a:lstStyle/>
          <a:p>
            <a:endParaRPr lang="en-US"/>
          </a:p>
        </p:txBody>
      </p:sp>
      <p:sp>
        <p:nvSpPr>
          <p:cNvPr id="340995" name="Text Box 3"/>
          <p:cNvSpPr txBox="1">
            <a:spLocks noChangeArrowheads="1"/>
          </p:cNvSpPr>
          <p:nvPr/>
        </p:nvSpPr>
        <p:spPr bwMode="auto">
          <a:xfrm>
            <a:off x="1371600" y="4572000"/>
            <a:ext cx="533400" cy="762000"/>
          </a:xfrm>
          <a:prstGeom prst="rect">
            <a:avLst/>
          </a:prstGeom>
          <a:noFill/>
          <a:ln w="9525">
            <a:noFill/>
            <a:miter lim="800000"/>
            <a:headEnd/>
            <a:tailEnd/>
          </a:ln>
          <a:effectLst/>
        </p:spPr>
        <p:txBody>
          <a:bodyPr>
            <a:spAutoFit/>
          </a:bodyPr>
          <a:lstStyle/>
          <a:p>
            <a:pPr eaLnBrk="0" hangingPunct="0">
              <a:spcBef>
                <a:spcPct val="50000"/>
              </a:spcBef>
            </a:pPr>
            <a:r>
              <a:rPr lang="en-US" sz="4400" b="1">
                <a:solidFill>
                  <a:srgbClr val="FF9900"/>
                </a:solidFill>
                <a:effectLst>
                  <a:outerShdw blurRad="38100" dist="38100" dir="2700000" algn="tl">
                    <a:srgbClr val="FFFFFF"/>
                  </a:outerShdw>
                </a:effectLst>
                <a:latin typeface="Arial Unicode MS" pitchFamily="34" charset="-128"/>
              </a:rPr>
              <a:t>X</a:t>
            </a:r>
          </a:p>
        </p:txBody>
      </p:sp>
      <p:sp>
        <p:nvSpPr>
          <p:cNvPr id="16396" name="Line 4"/>
          <p:cNvSpPr>
            <a:spLocks noChangeShapeType="1"/>
          </p:cNvSpPr>
          <p:nvPr/>
        </p:nvSpPr>
        <p:spPr bwMode="auto">
          <a:xfrm>
            <a:off x="685800" y="2743200"/>
            <a:ext cx="7239000" cy="0"/>
          </a:xfrm>
          <a:prstGeom prst="line">
            <a:avLst/>
          </a:prstGeom>
          <a:noFill/>
          <a:ln w="57150">
            <a:solidFill>
              <a:schemeClr val="tx1"/>
            </a:solidFill>
            <a:round/>
            <a:headEnd/>
            <a:tailEnd/>
          </a:ln>
        </p:spPr>
        <p:txBody>
          <a:bodyPr wrap="none" anchor="ctr"/>
          <a:lstStyle/>
          <a:p>
            <a:endParaRPr lang="en-US"/>
          </a:p>
        </p:txBody>
      </p:sp>
      <p:sp>
        <p:nvSpPr>
          <p:cNvPr id="16397" name="Line 5"/>
          <p:cNvSpPr>
            <a:spLocks noChangeShapeType="1"/>
          </p:cNvSpPr>
          <p:nvPr/>
        </p:nvSpPr>
        <p:spPr bwMode="auto">
          <a:xfrm>
            <a:off x="685800" y="5867400"/>
            <a:ext cx="7239000" cy="0"/>
          </a:xfrm>
          <a:prstGeom prst="line">
            <a:avLst/>
          </a:prstGeom>
          <a:noFill/>
          <a:ln w="57150">
            <a:solidFill>
              <a:schemeClr val="bg1"/>
            </a:solidFill>
            <a:round/>
            <a:headEnd/>
            <a:tailEnd/>
          </a:ln>
        </p:spPr>
        <p:txBody>
          <a:bodyPr wrap="none" anchor="ctr"/>
          <a:lstStyle/>
          <a:p>
            <a:endParaRPr lang="en-US"/>
          </a:p>
        </p:txBody>
      </p:sp>
      <p:sp>
        <p:nvSpPr>
          <p:cNvPr id="16398" name="Line 6"/>
          <p:cNvSpPr>
            <a:spLocks noChangeShapeType="1"/>
          </p:cNvSpPr>
          <p:nvPr/>
        </p:nvSpPr>
        <p:spPr bwMode="auto">
          <a:xfrm>
            <a:off x="4267200" y="4114800"/>
            <a:ext cx="4191000" cy="0"/>
          </a:xfrm>
          <a:prstGeom prst="line">
            <a:avLst/>
          </a:prstGeom>
          <a:noFill/>
          <a:ln w="57150">
            <a:solidFill>
              <a:srgbClr val="FFFF00"/>
            </a:solidFill>
            <a:round/>
            <a:headEnd/>
            <a:tailEnd type="triangle" w="med" len="med"/>
          </a:ln>
        </p:spPr>
        <p:txBody>
          <a:bodyPr wrap="none" anchor="ctr"/>
          <a:lstStyle/>
          <a:p>
            <a:endParaRPr lang="en-US"/>
          </a:p>
        </p:txBody>
      </p:sp>
      <p:sp>
        <p:nvSpPr>
          <p:cNvPr id="16399" name="Text Box 7"/>
          <p:cNvSpPr txBox="1">
            <a:spLocks noChangeArrowheads="1"/>
          </p:cNvSpPr>
          <p:nvPr/>
        </p:nvSpPr>
        <p:spPr bwMode="auto">
          <a:xfrm>
            <a:off x="4724400" y="3429000"/>
            <a:ext cx="4038600" cy="519113"/>
          </a:xfrm>
          <a:prstGeom prst="rect">
            <a:avLst/>
          </a:prstGeom>
          <a:noFill/>
          <a:ln w="9525">
            <a:noFill/>
            <a:miter lim="800000"/>
            <a:headEnd/>
            <a:tailEnd/>
          </a:ln>
        </p:spPr>
        <p:txBody>
          <a:bodyPr>
            <a:spAutoFit/>
          </a:bodyPr>
          <a:lstStyle/>
          <a:p>
            <a:pPr eaLnBrk="0" hangingPunct="0">
              <a:spcBef>
                <a:spcPct val="50000"/>
              </a:spcBef>
            </a:pPr>
            <a:r>
              <a:rPr lang="en-US" sz="2800" b="1">
                <a:latin typeface="Arial Unicode MS" pitchFamily="34" charset="-128"/>
              </a:rPr>
              <a:t>Truck Line</a:t>
            </a:r>
          </a:p>
        </p:txBody>
      </p:sp>
      <p:sp>
        <p:nvSpPr>
          <p:cNvPr id="16400" name="Line 8"/>
          <p:cNvSpPr>
            <a:spLocks noChangeShapeType="1"/>
          </p:cNvSpPr>
          <p:nvPr/>
        </p:nvSpPr>
        <p:spPr bwMode="auto">
          <a:xfrm flipH="1">
            <a:off x="2667000" y="5562600"/>
            <a:ext cx="3429000" cy="0"/>
          </a:xfrm>
          <a:prstGeom prst="line">
            <a:avLst/>
          </a:prstGeom>
          <a:noFill/>
          <a:ln w="57150">
            <a:solidFill>
              <a:srgbClr val="FFFF00"/>
            </a:solidFill>
            <a:round/>
            <a:headEnd/>
            <a:tailEnd type="triangle" w="med" len="med"/>
          </a:ln>
        </p:spPr>
        <p:txBody>
          <a:bodyPr wrap="none" anchor="ctr"/>
          <a:lstStyle/>
          <a:p>
            <a:endParaRPr lang="en-US"/>
          </a:p>
        </p:txBody>
      </p:sp>
      <p:sp>
        <p:nvSpPr>
          <p:cNvPr id="16401" name="AutoShape 9"/>
          <p:cNvSpPr>
            <a:spLocks noChangeArrowheads="1"/>
          </p:cNvSpPr>
          <p:nvPr/>
        </p:nvSpPr>
        <p:spPr bwMode="auto">
          <a:xfrm>
            <a:off x="7848600" y="2057400"/>
            <a:ext cx="1143000" cy="1295400"/>
          </a:xfrm>
          <a:prstGeom prst="moon">
            <a:avLst>
              <a:gd name="adj" fmla="val 87500"/>
            </a:avLst>
          </a:prstGeom>
          <a:solidFill>
            <a:schemeClr val="folHlink"/>
          </a:solidFill>
          <a:ln w="9525">
            <a:solidFill>
              <a:schemeClr val="tx1"/>
            </a:solidFill>
            <a:miter lim="800000"/>
            <a:headEnd/>
            <a:tailEnd/>
          </a:ln>
        </p:spPr>
        <p:txBody>
          <a:bodyPr wrap="none" anchor="ctr"/>
          <a:lstStyle/>
          <a:p>
            <a:endParaRPr lang="en-US"/>
          </a:p>
        </p:txBody>
      </p:sp>
      <p:sp>
        <p:nvSpPr>
          <p:cNvPr id="16402" name="Text Box 10"/>
          <p:cNvSpPr txBox="1">
            <a:spLocks noChangeArrowheads="1"/>
          </p:cNvSpPr>
          <p:nvPr/>
        </p:nvSpPr>
        <p:spPr bwMode="auto">
          <a:xfrm>
            <a:off x="381000" y="381000"/>
            <a:ext cx="7924800" cy="701675"/>
          </a:xfrm>
          <a:prstGeom prst="rect">
            <a:avLst/>
          </a:prstGeom>
          <a:noFill/>
          <a:ln w="9525">
            <a:noFill/>
            <a:miter lim="800000"/>
            <a:headEnd/>
            <a:tailEnd/>
          </a:ln>
        </p:spPr>
        <p:txBody>
          <a:bodyPr>
            <a:spAutoFit/>
          </a:bodyPr>
          <a:lstStyle/>
          <a:p>
            <a:pPr algn="ctr">
              <a:spcBef>
                <a:spcPct val="50000"/>
              </a:spcBef>
            </a:pPr>
            <a:endParaRPr lang="en-US" sz="4000" b="1">
              <a:solidFill>
                <a:schemeClr val="tx2"/>
              </a:solidFill>
            </a:endParaRPr>
          </a:p>
        </p:txBody>
      </p:sp>
      <p:sp>
        <p:nvSpPr>
          <p:cNvPr id="16403" name="Rectangle 11"/>
          <p:cNvSpPr>
            <a:spLocks noChangeArrowheads="1"/>
          </p:cNvSpPr>
          <p:nvPr/>
        </p:nvSpPr>
        <p:spPr bwMode="auto">
          <a:xfrm>
            <a:off x="6789738" y="1462088"/>
            <a:ext cx="2300287" cy="519112"/>
          </a:xfrm>
          <a:prstGeom prst="rect">
            <a:avLst/>
          </a:prstGeom>
          <a:noFill/>
          <a:ln w="9525">
            <a:noFill/>
            <a:miter lim="800000"/>
            <a:headEnd/>
            <a:tailEnd/>
          </a:ln>
        </p:spPr>
        <p:txBody>
          <a:bodyPr wrap="none">
            <a:spAutoFit/>
          </a:bodyPr>
          <a:lstStyle/>
          <a:p>
            <a:r>
              <a:rPr lang="en-US" sz="2800" b="1">
                <a:latin typeface="Arial Unicode MS" pitchFamily="34" charset="-128"/>
              </a:rPr>
              <a:t>Turn-around</a:t>
            </a:r>
          </a:p>
        </p:txBody>
      </p:sp>
      <p:sp>
        <p:nvSpPr>
          <p:cNvPr id="16404" name="Text Box 12"/>
          <p:cNvSpPr txBox="1">
            <a:spLocks noChangeArrowheads="1"/>
          </p:cNvSpPr>
          <p:nvPr/>
        </p:nvSpPr>
        <p:spPr bwMode="auto">
          <a:xfrm>
            <a:off x="76200" y="3276600"/>
            <a:ext cx="1371600" cy="785813"/>
          </a:xfrm>
          <a:prstGeom prst="rect">
            <a:avLst/>
          </a:prstGeom>
          <a:noFill/>
          <a:ln w="9525">
            <a:noFill/>
            <a:miter lim="800000"/>
            <a:headEnd/>
            <a:tailEnd/>
          </a:ln>
        </p:spPr>
        <p:txBody>
          <a:bodyPr>
            <a:spAutoFit/>
          </a:bodyPr>
          <a:lstStyle/>
          <a:p>
            <a:pPr algn="ctr">
              <a:spcBef>
                <a:spcPct val="50000"/>
              </a:spcBef>
            </a:pPr>
            <a:r>
              <a:rPr lang="en-US"/>
              <a:t>New </a:t>
            </a:r>
          </a:p>
          <a:p>
            <a:pPr algn="ctr">
              <a:lnSpc>
                <a:spcPct val="40000"/>
              </a:lnSpc>
              <a:spcBef>
                <a:spcPct val="50000"/>
              </a:spcBef>
            </a:pPr>
            <a:r>
              <a:rPr lang="en-US"/>
              <a:t>Truck</a:t>
            </a:r>
          </a:p>
        </p:txBody>
      </p:sp>
      <p:sp>
        <p:nvSpPr>
          <p:cNvPr id="16405" name="Text Box 13"/>
          <p:cNvSpPr txBox="1">
            <a:spLocks noChangeArrowheads="1"/>
          </p:cNvSpPr>
          <p:nvPr/>
        </p:nvSpPr>
        <p:spPr bwMode="auto">
          <a:xfrm>
            <a:off x="1524000" y="3362325"/>
            <a:ext cx="1447800" cy="712788"/>
          </a:xfrm>
          <a:prstGeom prst="rect">
            <a:avLst/>
          </a:prstGeom>
          <a:noFill/>
          <a:ln w="9525">
            <a:noFill/>
            <a:miter lim="800000"/>
            <a:headEnd/>
            <a:tailEnd/>
          </a:ln>
        </p:spPr>
        <p:txBody>
          <a:bodyPr>
            <a:spAutoFit/>
          </a:bodyPr>
          <a:lstStyle/>
          <a:p>
            <a:pPr algn="ctr">
              <a:lnSpc>
                <a:spcPct val="80000"/>
              </a:lnSpc>
              <a:spcBef>
                <a:spcPct val="50000"/>
              </a:spcBef>
            </a:pPr>
            <a:r>
              <a:rPr lang="en-US"/>
              <a:t>Last </a:t>
            </a:r>
          </a:p>
          <a:p>
            <a:pPr algn="ctr">
              <a:lnSpc>
                <a:spcPct val="40000"/>
              </a:lnSpc>
              <a:spcBef>
                <a:spcPct val="50000"/>
              </a:spcBef>
            </a:pPr>
            <a:r>
              <a:rPr lang="en-US"/>
              <a:t>Truck </a:t>
            </a:r>
          </a:p>
        </p:txBody>
      </p:sp>
      <p:graphicFrame>
        <p:nvGraphicFramePr>
          <p:cNvPr id="16386" name="Object 2"/>
          <p:cNvGraphicFramePr>
            <a:graphicFrameLocks noChangeAspect="1"/>
          </p:cNvGraphicFramePr>
          <p:nvPr/>
        </p:nvGraphicFramePr>
        <p:xfrm>
          <a:off x="7800975" y="4087813"/>
          <a:ext cx="1038225" cy="865187"/>
        </p:xfrm>
        <a:graphic>
          <a:graphicData uri="http://schemas.openxmlformats.org/presentationml/2006/ole">
            <p:oleObj spid="_x0000_s16386" r:id="rId4" imgW="6534150" imgH="3333750" progId="">
              <p:embed/>
            </p:oleObj>
          </a:graphicData>
        </a:graphic>
      </p:graphicFrame>
      <p:graphicFrame>
        <p:nvGraphicFramePr>
          <p:cNvPr id="16387" name="Object 3"/>
          <p:cNvGraphicFramePr>
            <a:graphicFrameLocks noChangeAspect="1"/>
          </p:cNvGraphicFramePr>
          <p:nvPr/>
        </p:nvGraphicFramePr>
        <p:xfrm>
          <a:off x="6734175" y="4087813"/>
          <a:ext cx="1038225" cy="865187"/>
        </p:xfrm>
        <a:graphic>
          <a:graphicData uri="http://schemas.openxmlformats.org/presentationml/2006/ole">
            <p:oleObj spid="_x0000_s16387" r:id="rId5" imgW="6534150" imgH="3333750" progId="">
              <p:embed/>
            </p:oleObj>
          </a:graphicData>
        </a:graphic>
      </p:graphicFrame>
      <p:graphicFrame>
        <p:nvGraphicFramePr>
          <p:cNvPr id="16388" name="Object 4"/>
          <p:cNvGraphicFramePr>
            <a:graphicFrameLocks noChangeAspect="1"/>
          </p:cNvGraphicFramePr>
          <p:nvPr/>
        </p:nvGraphicFramePr>
        <p:xfrm>
          <a:off x="5638800" y="4087813"/>
          <a:ext cx="1038225" cy="865187"/>
        </p:xfrm>
        <a:graphic>
          <a:graphicData uri="http://schemas.openxmlformats.org/presentationml/2006/ole">
            <p:oleObj spid="_x0000_s16388" r:id="rId6" imgW="6534150" imgH="3333750" progId="">
              <p:embed/>
            </p:oleObj>
          </a:graphicData>
        </a:graphic>
      </p:graphicFrame>
      <p:graphicFrame>
        <p:nvGraphicFramePr>
          <p:cNvPr id="16389" name="Object 5"/>
          <p:cNvGraphicFramePr>
            <a:graphicFrameLocks noChangeAspect="1"/>
          </p:cNvGraphicFramePr>
          <p:nvPr/>
        </p:nvGraphicFramePr>
        <p:xfrm>
          <a:off x="4495800" y="4087813"/>
          <a:ext cx="1038225" cy="865187"/>
        </p:xfrm>
        <a:graphic>
          <a:graphicData uri="http://schemas.openxmlformats.org/presentationml/2006/ole">
            <p:oleObj spid="_x0000_s16389" r:id="rId7" imgW="6534150" imgH="3333750" progId="">
              <p:embed/>
            </p:oleObj>
          </a:graphicData>
        </a:graphic>
      </p:graphicFrame>
      <p:graphicFrame>
        <p:nvGraphicFramePr>
          <p:cNvPr id="16390" name="Object 6"/>
          <p:cNvGraphicFramePr>
            <a:graphicFrameLocks noChangeAspect="1"/>
          </p:cNvGraphicFramePr>
          <p:nvPr/>
        </p:nvGraphicFramePr>
        <p:xfrm>
          <a:off x="3276600" y="4087813"/>
          <a:ext cx="1038225" cy="865187"/>
        </p:xfrm>
        <a:graphic>
          <a:graphicData uri="http://schemas.openxmlformats.org/presentationml/2006/ole">
            <p:oleObj spid="_x0000_s16390" r:id="rId8" imgW="6534150" imgH="3333750" progId="">
              <p:embed/>
            </p:oleObj>
          </a:graphicData>
        </a:graphic>
      </p:graphicFrame>
      <p:graphicFrame>
        <p:nvGraphicFramePr>
          <p:cNvPr id="16391" name="Object 7"/>
          <p:cNvGraphicFramePr>
            <a:graphicFrameLocks noChangeAspect="1"/>
          </p:cNvGraphicFramePr>
          <p:nvPr/>
        </p:nvGraphicFramePr>
        <p:xfrm>
          <a:off x="1933575" y="4316413"/>
          <a:ext cx="1038225" cy="865187"/>
        </p:xfrm>
        <a:graphic>
          <a:graphicData uri="http://schemas.openxmlformats.org/presentationml/2006/ole">
            <p:oleObj spid="_x0000_s16391" name="Drawing" r:id="rId9" imgW="6534000" imgH="3333600" progId="">
              <p:embed/>
            </p:oleObj>
          </a:graphicData>
        </a:graphic>
      </p:graphicFrame>
      <p:graphicFrame>
        <p:nvGraphicFramePr>
          <p:cNvPr id="16392" name="Object 8"/>
          <p:cNvGraphicFramePr>
            <a:graphicFrameLocks noChangeAspect="1"/>
          </p:cNvGraphicFramePr>
          <p:nvPr/>
        </p:nvGraphicFramePr>
        <p:xfrm>
          <a:off x="228600" y="4087813"/>
          <a:ext cx="1038225" cy="865187"/>
        </p:xfrm>
        <a:graphic>
          <a:graphicData uri="http://schemas.openxmlformats.org/presentationml/2006/ole">
            <p:oleObj spid="_x0000_s16392" r:id="rId10" imgW="6534150" imgH="3333750" progId="">
              <p:embed/>
            </p:oleObj>
          </a:graphicData>
        </a:graphic>
      </p:graphicFrame>
      <p:graphicFrame>
        <p:nvGraphicFramePr>
          <p:cNvPr id="16393" name="Object 9"/>
          <p:cNvGraphicFramePr>
            <a:graphicFrameLocks noChangeAspect="1"/>
          </p:cNvGraphicFramePr>
          <p:nvPr/>
        </p:nvGraphicFramePr>
        <p:xfrm>
          <a:off x="6591300" y="5257800"/>
          <a:ext cx="1485900" cy="636588"/>
        </p:xfrm>
        <a:graphic>
          <a:graphicData uri="http://schemas.openxmlformats.org/presentationml/2006/ole">
            <p:oleObj spid="_x0000_s16393" r:id="rId11" imgW="6534150" imgH="3333750" progId="">
              <p:embed/>
            </p:oleObj>
          </a:graphicData>
        </a:graphic>
      </p:graphicFrame>
      <p:sp>
        <p:nvSpPr>
          <p:cNvPr id="16406" name="Rectangle 22"/>
          <p:cNvSpPr>
            <a:spLocks noGrp="1" noChangeArrowheads="1"/>
          </p:cNvSpPr>
          <p:nvPr>
            <p:ph type="title" idx="4294967295"/>
          </p:nvPr>
        </p:nvSpPr>
        <p:spPr>
          <a:xfrm>
            <a:off x="0" y="152400"/>
            <a:ext cx="9144000" cy="1143000"/>
          </a:xfrm>
        </p:spPr>
        <p:txBody>
          <a:bodyPr/>
          <a:lstStyle/>
          <a:p>
            <a:pPr eaLnBrk="1" hangingPunct="1"/>
            <a:r>
              <a:rPr lang="en-US" b="0" smtClean="0"/>
              <a:t>Truck Queue Repositioning</a:t>
            </a:r>
            <a:r>
              <a:rPr lang="en-US" sz="4000" b="0" smtClean="0"/>
              <a:t/>
            </a:r>
            <a:br>
              <a:rPr lang="en-US" sz="4000" b="0" smtClean="0"/>
            </a:br>
            <a:endParaRPr lang="en-US" b="0" smtClean="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76200"/>
            <a:ext cx="9067800" cy="1143000"/>
          </a:xfrm>
        </p:spPr>
        <p:txBody>
          <a:bodyPr/>
          <a:lstStyle/>
          <a:p>
            <a:pPr eaLnBrk="1" hangingPunct="1"/>
            <a:r>
              <a:rPr lang="en-US" b="0" smtClean="0"/>
              <a:t>Proximity Warning Systems</a:t>
            </a:r>
          </a:p>
        </p:txBody>
      </p:sp>
      <p:sp>
        <p:nvSpPr>
          <p:cNvPr id="71683" name="Rectangle 3"/>
          <p:cNvSpPr>
            <a:spLocks noGrp="1" noChangeArrowheads="1"/>
          </p:cNvSpPr>
          <p:nvPr>
            <p:ph type="body" idx="1"/>
          </p:nvPr>
        </p:nvSpPr>
        <p:spPr>
          <a:xfrm>
            <a:off x="457200" y="1752600"/>
            <a:ext cx="8458200" cy="4114800"/>
          </a:xfrm>
        </p:spPr>
        <p:txBody>
          <a:bodyPr/>
          <a:lstStyle/>
          <a:p>
            <a:pPr eaLnBrk="1" hangingPunct="1"/>
            <a:r>
              <a:rPr lang="en-US" sz="3200" smtClean="0"/>
              <a:t>Preco Preview</a:t>
            </a:r>
          </a:p>
        </p:txBody>
      </p:sp>
      <p:pic>
        <p:nvPicPr>
          <p:cNvPr id="71684" name="Picture 4" descr="P2161368"/>
          <p:cNvPicPr>
            <a:picLocks noChangeAspect="1" noChangeArrowheads="1"/>
          </p:cNvPicPr>
          <p:nvPr/>
        </p:nvPicPr>
        <p:blipFill>
          <a:blip r:embed="rId3" cstate="print"/>
          <a:srcRect l="20389" r="12621" b="14563"/>
          <a:stretch>
            <a:fillRect/>
          </a:stretch>
        </p:blipFill>
        <p:spPr bwMode="auto">
          <a:xfrm>
            <a:off x="990600" y="2362200"/>
            <a:ext cx="3810000" cy="3644900"/>
          </a:xfrm>
          <a:prstGeom prst="rect">
            <a:avLst/>
          </a:prstGeom>
          <a:noFill/>
          <a:ln w="57150">
            <a:solidFill>
              <a:srgbClr val="FF9900"/>
            </a:solidFill>
            <a:miter lim="800000"/>
            <a:headEnd/>
            <a:tailEnd/>
          </a:ln>
        </p:spPr>
      </p:pic>
      <p:pic>
        <p:nvPicPr>
          <p:cNvPr id="71685" name="Picture 5" descr="P2161373"/>
          <p:cNvPicPr>
            <a:picLocks noChangeAspect="1" noChangeArrowheads="1"/>
          </p:cNvPicPr>
          <p:nvPr/>
        </p:nvPicPr>
        <p:blipFill>
          <a:blip r:embed="rId4" cstate="print"/>
          <a:srcRect t="21741" r="47826" b="17390"/>
          <a:stretch>
            <a:fillRect/>
          </a:stretch>
        </p:blipFill>
        <p:spPr bwMode="auto">
          <a:xfrm>
            <a:off x="3962400" y="1295400"/>
            <a:ext cx="1693863" cy="1482725"/>
          </a:xfrm>
          <a:prstGeom prst="rect">
            <a:avLst/>
          </a:prstGeom>
          <a:noFill/>
          <a:ln w="57150">
            <a:solidFill>
              <a:srgbClr val="FF9900"/>
            </a:solidFill>
            <a:miter lim="800000"/>
            <a:headEnd/>
            <a:tailEnd/>
          </a:ln>
        </p:spPr>
      </p:pic>
      <p:pic>
        <p:nvPicPr>
          <p:cNvPr id="71686" name="Picture 6" descr="PrecoDOT0703close"/>
          <p:cNvPicPr>
            <a:picLocks noChangeAspect="1" noChangeArrowheads="1"/>
          </p:cNvPicPr>
          <p:nvPr/>
        </p:nvPicPr>
        <p:blipFill>
          <a:blip r:embed="rId5" cstate="print">
            <a:grayscl/>
          </a:blip>
          <a:srcRect/>
          <a:stretch>
            <a:fillRect/>
          </a:stretch>
        </p:blipFill>
        <p:spPr bwMode="auto">
          <a:xfrm>
            <a:off x="5181600" y="1219200"/>
            <a:ext cx="3630613" cy="4800600"/>
          </a:xfrm>
          <a:prstGeom prst="rect">
            <a:avLst/>
          </a:prstGeom>
          <a:noFill/>
          <a:ln w="44450">
            <a:solidFill>
              <a:srgbClr val="FFC000"/>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76200"/>
            <a:ext cx="9144000" cy="1143000"/>
          </a:xfrm>
        </p:spPr>
        <p:txBody>
          <a:bodyPr/>
          <a:lstStyle/>
          <a:p>
            <a:pPr eaLnBrk="1" hangingPunct="1"/>
            <a:r>
              <a:rPr lang="en-US" b="0" smtClean="0">
                <a:solidFill>
                  <a:srgbClr val="FFFFCC"/>
                </a:solidFill>
                <a:effectLst>
                  <a:outerShdw blurRad="38100" dist="38100" dir="2700000" algn="tl">
                    <a:srgbClr val="FFFFFF"/>
                  </a:outerShdw>
                </a:effectLst>
              </a:rPr>
              <a:t>Proximity Warning Systems</a:t>
            </a:r>
            <a:endParaRPr lang="en-US" b="0" smtClean="0">
              <a:solidFill>
                <a:srgbClr val="FF9900"/>
              </a:solidFill>
              <a:effectLst>
                <a:outerShdw blurRad="38100" dist="38100" dir="2700000" algn="tl">
                  <a:srgbClr val="FFFFFF"/>
                </a:outerShdw>
              </a:effectLst>
            </a:endParaRPr>
          </a:p>
        </p:txBody>
      </p:sp>
      <p:sp>
        <p:nvSpPr>
          <p:cNvPr id="72707" name="Rectangle 3"/>
          <p:cNvSpPr>
            <a:spLocks noGrp="1" noChangeArrowheads="1"/>
          </p:cNvSpPr>
          <p:nvPr>
            <p:ph type="body" idx="1"/>
          </p:nvPr>
        </p:nvSpPr>
        <p:spPr>
          <a:xfrm>
            <a:off x="533400" y="1752600"/>
            <a:ext cx="3124200" cy="762000"/>
          </a:xfrm>
        </p:spPr>
        <p:txBody>
          <a:bodyPr/>
          <a:lstStyle/>
          <a:p>
            <a:pPr eaLnBrk="1" hangingPunct="1"/>
            <a:r>
              <a:rPr lang="en-US" sz="3200" smtClean="0"/>
              <a:t>Hindsight 20/20</a:t>
            </a:r>
          </a:p>
        </p:txBody>
      </p:sp>
      <p:pic>
        <p:nvPicPr>
          <p:cNvPr id="72708" name="Picture 4" descr="DSC02027"/>
          <p:cNvPicPr>
            <a:picLocks noChangeAspect="1" noChangeArrowheads="1"/>
          </p:cNvPicPr>
          <p:nvPr/>
        </p:nvPicPr>
        <p:blipFill>
          <a:blip r:embed="rId3" cstate="print"/>
          <a:srcRect/>
          <a:stretch>
            <a:fillRect/>
          </a:stretch>
        </p:blipFill>
        <p:spPr bwMode="auto">
          <a:xfrm>
            <a:off x="533400" y="3143250"/>
            <a:ext cx="3429000" cy="2571750"/>
          </a:xfrm>
          <a:prstGeom prst="rect">
            <a:avLst/>
          </a:prstGeom>
          <a:noFill/>
          <a:ln w="57150">
            <a:solidFill>
              <a:srgbClr val="FF9900"/>
            </a:solidFill>
            <a:miter lim="800000"/>
            <a:headEnd/>
            <a:tailEnd/>
          </a:ln>
        </p:spPr>
      </p:pic>
      <p:pic>
        <p:nvPicPr>
          <p:cNvPr id="72709" name="Picture 1027" descr="Fig26a"/>
          <p:cNvPicPr>
            <a:picLocks noChangeAspect="1" noChangeArrowheads="1"/>
          </p:cNvPicPr>
          <p:nvPr/>
        </p:nvPicPr>
        <p:blipFill>
          <a:blip r:embed="rId4" cstate="print"/>
          <a:srcRect/>
          <a:stretch>
            <a:fillRect/>
          </a:stretch>
        </p:blipFill>
        <p:spPr bwMode="auto">
          <a:xfrm>
            <a:off x="4876800" y="1265238"/>
            <a:ext cx="3983038" cy="4525962"/>
          </a:xfrm>
          <a:prstGeom prst="rect">
            <a:avLst/>
          </a:prstGeom>
          <a:noFill/>
          <a:ln w="57150">
            <a:solidFill>
              <a:srgbClr val="FF9900"/>
            </a:solidFill>
            <a:miter lim="800000"/>
            <a:headEnd/>
            <a:tailEnd/>
          </a:ln>
        </p:spPr>
      </p:pic>
      <p:pic>
        <p:nvPicPr>
          <p:cNvPr id="72710" name="Picture 5" descr="DSC02036"/>
          <p:cNvPicPr>
            <a:picLocks noChangeAspect="1" noChangeArrowheads="1"/>
          </p:cNvPicPr>
          <p:nvPr/>
        </p:nvPicPr>
        <p:blipFill>
          <a:blip r:embed="rId5" cstate="print"/>
          <a:srcRect t="18182" r="38637" b="24243"/>
          <a:stretch>
            <a:fillRect/>
          </a:stretch>
        </p:blipFill>
        <p:spPr bwMode="auto">
          <a:xfrm>
            <a:off x="3048000" y="1219200"/>
            <a:ext cx="2806700" cy="1974850"/>
          </a:xfrm>
          <a:prstGeom prst="rect">
            <a:avLst/>
          </a:prstGeom>
          <a:noFill/>
          <a:ln w="57150">
            <a:solidFill>
              <a:srgbClr val="FF9900"/>
            </a:solid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0" y="76200"/>
            <a:ext cx="9144000" cy="1143000"/>
          </a:xfrm>
        </p:spPr>
        <p:txBody>
          <a:bodyPr/>
          <a:lstStyle/>
          <a:p>
            <a:pPr eaLnBrk="1" hangingPunct="1"/>
            <a:r>
              <a:rPr lang="en-US" b="0" smtClean="0">
                <a:solidFill>
                  <a:srgbClr val="FFFFCC"/>
                </a:solidFill>
                <a:effectLst>
                  <a:outerShdw blurRad="38100" dist="38100" dir="2700000" algn="tl">
                    <a:srgbClr val="FFFFFF"/>
                  </a:outerShdw>
                </a:effectLst>
              </a:rPr>
              <a:t>Proximity Warning Systems</a:t>
            </a:r>
            <a:endParaRPr lang="en-US" sz="3600" b="0" smtClean="0">
              <a:solidFill>
                <a:srgbClr val="FF9900"/>
              </a:solidFill>
              <a:effectLst>
                <a:outerShdw blurRad="38100" dist="38100" dir="2700000" algn="tl">
                  <a:srgbClr val="FFFFFF"/>
                </a:outerShdw>
              </a:effectLst>
            </a:endParaRPr>
          </a:p>
        </p:txBody>
      </p:sp>
      <p:pic>
        <p:nvPicPr>
          <p:cNvPr id="73731" name="Picture 3" descr="DSC02032"/>
          <p:cNvPicPr>
            <a:picLocks noChangeAspect="1" noChangeArrowheads="1"/>
          </p:cNvPicPr>
          <p:nvPr/>
        </p:nvPicPr>
        <p:blipFill>
          <a:blip r:embed="rId3" cstate="print"/>
          <a:srcRect r="22501"/>
          <a:stretch>
            <a:fillRect/>
          </a:stretch>
        </p:blipFill>
        <p:spPr bwMode="auto">
          <a:xfrm>
            <a:off x="228600" y="2057400"/>
            <a:ext cx="2362200" cy="2286000"/>
          </a:xfrm>
          <a:prstGeom prst="rect">
            <a:avLst/>
          </a:prstGeom>
          <a:noFill/>
          <a:ln w="57150">
            <a:solidFill>
              <a:srgbClr val="FF9900"/>
            </a:solidFill>
            <a:miter lim="800000"/>
            <a:headEnd/>
            <a:tailEnd/>
          </a:ln>
        </p:spPr>
      </p:pic>
      <p:sp>
        <p:nvSpPr>
          <p:cNvPr id="73732" name="Rectangle 9"/>
          <p:cNvSpPr>
            <a:spLocks noGrp="1" noChangeArrowheads="1"/>
          </p:cNvSpPr>
          <p:nvPr>
            <p:ph type="body" idx="1"/>
          </p:nvPr>
        </p:nvSpPr>
        <p:spPr>
          <a:xfrm>
            <a:off x="381000" y="1143000"/>
            <a:ext cx="3200400" cy="762000"/>
          </a:xfrm>
        </p:spPr>
        <p:txBody>
          <a:bodyPr/>
          <a:lstStyle/>
          <a:p>
            <a:pPr eaLnBrk="1" hangingPunct="1"/>
            <a:r>
              <a:rPr lang="en-US" sz="3200" smtClean="0"/>
              <a:t>Intec Camera</a:t>
            </a:r>
          </a:p>
        </p:txBody>
      </p:sp>
      <p:pic>
        <p:nvPicPr>
          <p:cNvPr id="73733" name="Picture 1" descr="Fig8"/>
          <p:cNvPicPr>
            <a:picLocks noChangeAspect="1" noChangeArrowheads="1"/>
          </p:cNvPicPr>
          <p:nvPr/>
        </p:nvPicPr>
        <p:blipFill>
          <a:blip r:embed="rId4" cstate="print"/>
          <a:srcRect/>
          <a:stretch>
            <a:fillRect/>
          </a:stretch>
        </p:blipFill>
        <p:spPr bwMode="auto">
          <a:xfrm>
            <a:off x="3733800" y="1219200"/>
            <a:ext cx="5033963" cy="3924300"/>
          </a:xfrm>
          <a:prstGeom prst="rect">
            <a:avLst/>
          </a:prstGeom>
          <a:noFill/>
          <a:ln w="44450">
            <a:solidFill>
              <a:srgbClr val="FF9900"/>
            </a:solidFill>
            <a:miter lim="800000"/>
            <a:headEnd/>
            <a:tailEnd/>
          </a:ln>
        </p:spPr>
      </p:pic>
      <p:pic>
        <p:nvPicPr>
          <p:cNvPr id="73734" name="Picture 4" descr="DSC02041"/>
          <p:cNvPicPr>
            <a:picLocks noChangeAspect="1" noChangeArrowheads="1"/>
          </p:cNvPicPr>
          <p:nvPr/>
        </p:nvPicPr>
        <p:blipFill>
          <a:blip r:embed="rId5" cstate="print"/>
          <a:srcRect/>
          <a:stretch>
            <a:fillRect/>
          </a:stretch>
        </p:blipFill>
        <p:spPr bwMode="auto">
          <a:xfrm>
            <a:off x="1981200" y="4343400"/>
            <a:ext cx="2819400" cy="2114550"/>
          </a:xfrm>
          <a:prstGeom prst="rect">
            <a:avLst/>
          </a:prstGeom>
          <a:noFill/>
          <a:ln w="57150">
            <a:solidFill>
              <a:srgbClr val="FF9900"/>
            </a:solid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457200" y="2362200"/>
            <a:ext cx="8229600" cy="3581400"/>
          </a:xfrm>
        </p:spPr>
        <p:txBody>
          <a:bodyPr/>
          <a:lstStyle/>
          <a:p>
            <a:pPr eaLnBrk="1" hangingPunct="1">
              <a:lnSpc>
                <a:spcPct val="90000"/>
              </a:lnSpc>
              <a:buFont typeface="Wingdings" pitchFamily="2" charset="2"/>
              <a:buNone/>
            </a:pPr>
            <a:endParaRPr lang="en-US" sz="2400" smtClean="0"/>
          </a:p>
          <a:p>
            <a:pPr eaLnBrk="1" hangingPunct="1">
              <a:lnSpc>
                <a:spcPct val="90000"/>
              </a:lnSpc>
              <a:buFont typeface="Wingdings" pitchFamily="2" charset="2"/>
              <a:buNone/>
            </a:pPr>
            <a:r>
              <a:rPr lang="en-US" sz="2400" smtClean="0"/>
              <a:t>“Provide national and world leadership to prevent</a:t>
            </a:r>
          </a:p>
          <a:p>
            <a:pPr eaLnBrk="1" hangingPunct="1">
              <a:lnSpc>
                <a:spcPct val="90000"/>
              </a:lnSpc>
              <a:buFont typeface="Wingdings" pitchFamily="2" charset="2"/>
              <a:buNone/>
            </a:pPr>
            <a:r>
              <a:rPr lang="en-US" sz="2400" smtClean="0"/>
              <a:t>work-related illness, injury, disability, and death by</a:t>
            </a:r>
          </a:p>
          <a:p>
            <a:pPr eaLnBrk="1" hangingPunct="1">
              <a:lnSpc>
                <a:spcPct val="90000"/>
              </a:lnSpc>
              <a:buFont typeface="Wingdings" pitchFamily="2" charset="2"/>
              <a:buNone/>
            </a:pPr>
            <a:r>
              <a:rPr lang="en-US" sz="2400" smtClean="0"/>
              <a:t>systematically gathering information, conducting</a:t>
            </a:r>
          </a:p>
          <a:p>
            <a:pPr eaLnBrk="1" hangingPunct="1">
              <a:lnSpc>
                <a:spcPct val="90000"/>
              </a:lnSpc>
              <a:buFont typeface="Wingdings" pitchFamily="2" charset="2"/>
              <a:buNone/>
            </a:pPr>
            <a:r>
              <a:rPr lang="en-US" sz="2400" smtClean="0"/>
              <a:t>targeted scientific research, and translating the</a:t>
            </a:r>
          </a:p>
          <a:p>
            <a:pPr eaLnBrk="1" hangingPunct="1">
              <a:lnSpc>
                <a:spcPct val="90000"/>
              </a:lnSpc>
              <a:buFont typeface="Wingdings" pitchFamily="2" charset="2"/>
              <a:buNone/>
            </a:pPr>
            <a:r>
              <a:rPr lang="en-US" sz="2400" smtClean="0"/>
              <a:t>knowledge gained into </a:t>
            </a:r>
            <a:r>
              <a:rPr lang="en-US" sz="2400" smtClean="0">
                <a:solidFill>
                  <a:schemeClr val="tx2"/>
                </a:solidFill>
              </a:rPr>
              <a:t>products, solutions, and</a:t>
            </a:r>
          </a:p>
          <a:p>
            <a:pPr eaLnBrk="1" hangingPunct="1">
              <a:lnSpc>
                <a:spcPct val="90000"/>
              </a:lnSpc>
              <a:buFont typeface="Wingdings" pitchFamily="2" charset="2"/>
              <a:buNone/>
            </a:pPr>
            <a:r>
              <a:rPr lang="en-US" sz="2400" smtClean="0">
                <a:solidFill>
                  <a:schemeClr val="tx2"/>
                </a:solidFill>
              </a:rPr>
              <a:t>services tailored to meet construction needs”</a:t>
            </a:r>
          </a:p>
        </p:txBody>
      </p:sp>
      <p:sp>
        <p:nvSpPr>
          <p:cNvPr id="26627" name="Rectangle 3"/>
          <p:cNvSpPr>
            <a:spLocks noGrp="1" noChangeArrowheads="1"/>
          </p:cNvSpPr>
          <p:nvPr>
            <p:ph type="title"/>
          </p:nvPr>
        </p:nvSpPr>
        <p:spPr>
          <a:xfrm>
            <a:off x="0" y="228600"/>
            <a:ext cx="9144000" cy="914400"/>
          </a:xfrm>
        </p:spPr>
        <p:txBody>
          <a:bodyPr/>
          <a:lstStyle/>
          <a:p>
            <a:pPr eaLnBrk="1" hangingPunct="1"/>
            <a:r>
              <a:rPr lang="en-US" sz="3600" b="0" smtClean="0"/>
              <a:t>NIOSH Construction Research Program</a:t>
            </a:r>
          </a:p>
        </p:txBody>
      </p:sp>
      <p:sp>
        <p:nvSpPr>
          <p:cNvPr id="26628" name="Rectangle 4"/>
          <p:cNvSpPr>
            <a:spLocks noChangeArrowheads="1"/>
          </p:cNvSpPr>
          <p:nvPr/>
        </p:nvSpPr>
        <p:spPr bwMode="auto">
          <a:xfrm>
            <a:off x="914400" y="1524000"/>
            <a:ext cx="6019800" cy="685800"/>
          </a:xfrm>
          <a:prstGeom prst="rect">
            <a:avLst/>
          </a:prstGeom>
          <a:solidFill>
            <a:srgbClr val="FFCC99"/>
          </a:solidFill>
          <a:ln w="9525">
            <a:solidFill>
              <a:schemeClr val="tx1"/>
            </a:solidFill>
            <a:miter lim="800000"/>
            <a:headEnd/>
            <a:tailEnd/>
          </a:ln>
        </p:spPr>
        <p:txBody>
          <a:bodyPr anchor="ctr"/>
          <a:lstStyle/>
          <a:p>
            <a:pPr algn="ctr"/>
            <a:r>
              <a:rPr lang="en-US" sz="2800">
                <a:solidFill>
                  <a:schemeClr val="bg1"/>
                </a:solidFill>
              </a:rPr>
              <a:t>Construction Program Mission </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0" y="304800"/>
            <a:ext cx="9144000" cy="1143000"/>
          </a:xfrm>
        </p:spPr>
        <p:txBody>
          <a:bodyPr/>
          <a:lstStyle/>
          <a:p>
            <a:pPr eaLnBrk="1" hangingPunct="1"/>
            <a:r>
              <a:rPr lang="en-US" b="0" smtClean="0"/>
              <a:t>Detection Zones</a:t>
            </a:r>
            <a:r>
              <a:rPr lang="en-US" sz="2800" smtClean="0">
                <a:effectLst>
                  <a:outerShdw blurRad="38100" dist="38100" dir="2700000" algn="tl">
                    <a:srgbClr val="FFFFFF"/>
                  </a:outerShdw>
                </a:effectLst>
              </a:rPr>
              <a:t/>
            </a:r>
            <a:br>
              <a:rPr lang="en-US" sz="2800" smtClean="0">
                <a:effectLst>
                  <a:outerShdw blurRad="38100" dist="38100" dir="2700000" algn="tl">
                    <a:srgbClr val="FFFFFF"/>
                  </a:outerShdw>
                </a:effectLst>
              </a:rPr>
            </a:br>
            <a:endParaRPr lang="en-US" sz="2800" smtClean="0">
              <a:effectLst>
                <a:outerShdw blurRad="38100" dist="38100" dir="2700000" algn="tl">
                  <a:srgbClr val="FFFFFF"/>
                </a:outerShdw>
              </a:effectLst>
            </a:endParaRPr>
          </a:p>
        </p:txBody>
      </p:sp>
      <p:pic>
        <p:nvPicPr>
          <p:cNvPr id="74755" name="Picture 3" descr="Fig7"/>
          <p:cNvPicPr>
            <a:picLocks noChangeAspect="1" noChangeArrowheads="1"/>
          </p:cNvPicPr>
          <p:nvPr/>
        </p:nvPicPr>
        <p:blipFill>
          <a:blip r:embed="rId3" cstate="print"/>
          <a:srcRect/>
          <a:stretch>
            <a:fillRect/>
          </a:stretch>
        </p:blipFill>
        <p:spPr bwMode="auto">
          <a:xfrm>
            <a:off x="457200" y="2133600"/>
            <a:ext cx="3505200" cy="3459163"/>
          </a:xfrm>
          <a:prstGeom prst="rect">
            <a:avLst/>
          </a:prstGeom>
          <a:noFill/>
          <a:ln w="9525">
            <a:noFill/>
            <a:miter lim="800000"/>
            <a:headEnd/>
            <a:tailEnd/>
          </a:ln>
        </p:spPr>
      </p:pic>
      <p:pic>
        <p:nvPicPr>
          <p:cNvPr id="74756" name="Picture 4" descr="Fig9"/>
          <p:cNvPicPr>
            <a:picLocks noChangeAspect="1" noChangeArrowheads="1"/>
          </p:cNvPicPr>
          <p:nvPr/>
        </p:nvPicPr>
        <p:blipFill>
          <a:blip r:embed="rId4" cstate="print"/>
          <a:srcRect/>
          <a:stretch>
            <a:fillRect/>
          </a:stretch>
        </p:blipFill>
        <p:spPr bwMode="auto">
          <a:xfrm>
            <a:off x="4267200" y="1219200"/>
            <a:ext cx="4616450" cy="4876800"/>
          </a:xfrm>
          <a:prstGeom prst="rect">
            <a:avLst/>
          </a:prstGeom>
          <a:noFill/>
          <a:ln w="9525">
            <a:noFill/>
            <a:miter lim="800000"/>
            <a:headEnd/>
            <a:tailEnd/>
          </a:ln>
        </p:spPr>
      </p:pic>
      <p:sp>
        <p:nvSpPr>
          <p:cNvPr id="74757" name="Text Box 5"/>
          <p:cNvSpPr txBox="1">
            <a:spLocks noChangeArrowheads="1"/>
          </p:cNvSpPr>
          <p:nvPr/>
        </p:nvSpPr>
        <p:spPr bwMode="auto">
          <a:xfrm>
            <a:off x="7086600" y="3886200"/>
            <a:ext cx="1524000" cy="274638"/>
          </a:xfrm>
          <a:prstGeom prst="rect">
            <a:avLst/>
          </a:prstGeom>
          <a:noFill/>
          <a:ln w="9525">
            <a:noFill/>
            <a:miter lim="800000"/>
            <a:headEnd/>
            <a:tailEnd/>
          </a:ln>
        </p:spPr>
        <p:txBody>
          <a:bodyPr>
            <a:spAutoFit/>
          </a:bodyPr>
          <a:lstStyle/>
          <a:p>
            <a:pPr eaLnBrk="0" hangingPunct="0">
              <a:spcBef>
                <a:spcPct val="50000"/>
              </a:spcBef>
            </a:pPr>
            <a:r>
              <a:rPr lang="en-US" sz="1200" b="1">
                <a:solidFill>
                  <a:srgbClr val="003366"/>
                </a:solidFill>
              </a:rPr>
              <a:t>Generator</a:t>
            </a:r>
          </a:p>
        </p:txBody>
      </p:sp>
      <p:sp>
        <p:nvSpPr>
          <p:cNvPr id="74758" name="Line 6"/>
          <p:cNvSpPr>
            <a:spLocks noChangeShapeType="1"/>
          </p:cNvSpPr>
          <p:nvPr/>
        </p:nvSpPr>
        <p:spPr bwMode="auto">
          <a:xfrm flipH="1">
            <a:off x="6553200" y="4038600"/>
            <a:ext cx="533400" cy="304800"/>
          </a:xfrm>
          <a:prstGeom prst="line">
            <a:avLst/>
          </a:prstGeom>
          <a:noFill/>
          <a:ln w="28575">
            <a:solidFill>
              <a:srgbClr val="003366"/>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152400"/>
            <a:ext cx="9144000" cy="990600"/>
          </a:xfrm>
        </p:spPr>
        <p:txBody>
          <a:bodyPr/>
          <a:lstStyle/>
          <a:p>
            <a:pPr eaLnBrk="1" hangingPunct="1"/>
            <a:r>
              <a:rPr lang="en-US" b="0" smtClean="0"/>
              <a:t>PWS Recommendations</a:t>
            </a:r>
          </a:p>
        </p:txBody>
      </p:sp>
      <p:graphicFrame>
        <p:nvGraphicFramePr>
          <p:cNvPr id="8" name="Content Placeholder 7"/>
          <p:cNvGraphicFramePr>
            <a:graphicFrameLocks noGrp="1"/>
          </p:cNvGraphicFramePr>
          <p:nvPr>
            <p:ph sz="half" idx="2"/>
          </p:nvPr>
        </p:nvGraphicFramePr>
        <p:xfrm>
          <a:off x="609600" y="1447800"/>
          <a:ext cx="8077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descr="closeup_arch_w_dam.jpg"/>
          <p:cNvPicPr>
            <a:picLocks noChangeAspect="1"/>
          </p:cNvPicPr>
          <p:nvPr/>
        </p:nvPicPr>
        <p:blipFill>
          <a:blip r:embed="rId2" cstate="print"/>
          <a:srcRect/>
          <a:stretch>
            <a:fillRect/>
          </a:stretch>
        </p:blipFill>
        <p:spPr bwMode="auto">
          <a:xfrm>
            <a:off x="0" y="-381000"/>
            <a:ext cx="9144000" cy="6088063"/>
          </a:xfrm>
          <a:prstGeom prst="rect">
            <a:avLst/>
          </a:prstGeom>
          <a:noFill/>
          <a:ln w="9525">
            <a:noFill/>
            <a:miter lim="800000"/>
            <a:headEnd/>
            <a:tailEnd/>
          </a:ln>
        </p:spPr>
      </p:pic>
      <p:sp>
        <p:nvSpPr>
          <p:cNvPr id="4" name="Title 3"/>
          <p:cNvSpPr txBox="1">
            <a:spLocks/>
          </p:cNvSpPr>
          <p:nvPr/>
        </p:nvSpPr>
        <p:spPr bwMode="auto">
          <a:xfrm>
            <a:off x="0" y="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defRPr/>
            </a:pPr>
            <a:r>
              <a:rPr lang="en-US" sz="4800" b="1" kern="0" cap="all" dirty="0">
                <a:solidFill>
                  <a:schemeClr val="bg1"/>
                </a:solidFill>
                <a:latin typeface="+mj-lt"/>
                <a:ea typeface="+mj-ea"/>
                <a:cs typeface="+mj-cs"/>
              </a:rPr>
              <a:t>Road &amp; Bridge Construction Hazards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4"/>
          <p:cNvSpPr>
            <a:spLocks noGrp="1"/>
          </p:cNvSpPr>
          <p:nvPr>
            <p:ph type="title"/>
          </p:nvPr>
        </p:nvSpPr>
        <p:spPr>
          <a:xfrm>
            <a:off x="0" y="457200"/>
            <a:ext cx="9144000" cy="1143000"/>
          </a:xfrm>
        </p:spPr>
        <p:txBody>
          <a:bodyPr/>
          <a:lstStyle/>
          <a:p>
            <a:pPr eaLnBrk="1" hangingPunct="1"/>
            <a:r>
              <a:rPr lang="en-US" b="0" smtClean="0"/>
              <a:t>Efficacy of Channelizing Devices?</a:t>
            </a:r>
          </a:p>
        </p:txBody>
      </p:sp>
      <p:pic>
        <p:nvPicPr>
          <p:cNvPr id="4" name="accident sequence edited mpg.mpg">
            <a:hlinkClick r:id="" action="ppaction://media"/>
          </p:cNvPr>
          <p:cNvPicPr>
            <a:picLocks noRot="1" noChangeAspect="1"/>
          </p:cNvPicPr>
          <p:nvPr>
            <a:videoFile r:link="rId1"/>
          </p:nvPr>
        </p:nvPicPr>
        <p:blipFill>
          <a:blip r:embed="rId3" cstate="print"/>
          <a:srcRect/>
          <a:stretch>
            <a:fillRect/>
          </a:stretch>
        </p:blipFill>
        <p:spPr bwMode="auto">
          <a:xfrm>
            <a:off x="2286000" y="1828800"/>
            <a:ext cx="44704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Content Placeholder 4"/>
          <p:cNvGraphicFramePr>
            <a:graphicFrameLocks noGrp="1"/>
          </p:cNvGraphicFramePr>
          <p:nvPr>
            <p:ph idx="1"/>
          </p:nvPr>
        </p:nvGraphicFramePr>
        <p:xfrm>
          <a:off x="1143000" y="457200"/>
          <a:ext cx="7467600" cy="5853113"/>
        </p:xfrm>
        <a:graphic>
          <a:graphicData uri="http://schemas.openxmlformats.org/presentationml/2006/ole">
            <p:oleObj spid="_x0000_s17410" r:id="rId4" imgW="7468247" imgH="5852667" progId="Excel.Chart.8">
              <p:embed/>
            </p:oleObj>
          </a:graphicData>
        </a:graphic>
      </p:graphicFrame>
      <p:cxnSp>
        <p:nvCxnSpPr>
          <p:cNvPr id="17411" name="Straight Connector 6"/>
          <p:cNvCxnSpPr>
            <a:cxnSpLocks noChangeShapeType="1"/>
          </p:cNvCxnSpPr>
          <p:nvPr/>
        </p:nvCxnSpPr>
        <p:spPr bwMode="auto">
          <a:xfrm rot="5400000" flipH="1" flipV="1">
            <a:off x="2276475" y="4010025"/>
            <a:ext cx="2286000" cy="0"/>
          </a:xfrm>
          <a:prstGeom prst="line">
            <a:avLst/>
          </a:prstGeom>
          <a:noFill/>
          <a:ln w="38100" algn="ctr">
            <a:solidFill>
              <a:srgbClr val="FFFF00"/>
            </a:solidFill>
            <a:round/>
            <a:headEnd/>
            <a:tailEnd/>
          </a:ln>
        </p:spPr>
      </p:cxnSp>
      <p:cxnSp>
        <p:nvCxnSpPr>
          <p:cNvPr id="17412" name="Straight Connector 7"/>
          <p:cNvCxnSpPr>
            <a:cxnSpLocks noChangeShapeType="1"/>
          </p:cNvCxnSpPr>
          <p:nvPr/>
        </p:nvCxnSpPr>
        <p:spPr bwMode="auto">
          <a:xfrm rot="5400000" flipH="1" flipV="1">
            <a:off x="3590925" y="4000500"/>
            <a:ext cx="2286000" cy="0"/>
          </a:xfrm>
          <a:prstGeom prst="line">
            <a:avLst/>
          </a:prstGeom>
          <a:noFill/>
          <a:ln w="38100" algn="ctr">
            <a:solidFill>
              <a:srgbClr val="FFFF00"/>
            </a:solidFill>
            <a:round/>
            <a:headEnd/>
            <a:tailEnd/>
          </a:ln>
        </p:spPr>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9" descr="closeup_arch_w_dam.jpg"/>
          <p:cNvPicPr>
            <a:picLocks noChangeAspect="1"/>
          </p:cNvPicPr>
          <p:nvPr/>
        </p:nvPicPr>
        <p:blipFill>
          <a:blip r:embed="rId2" cstate="print"/>
          <a:srcRect/>
          <a:stretch>
            <a:fillRect/>
          </a:stretch>
        </p:blipFill>
        <p:spPr bwMode="auto">
          <a:xfrm>
            <a:off x="0" y="-152400"/>
            <a:ext cx="9144000" cy="6088063"/>
          </a:xfrm>
          <a:prstGeom prst="rect">
            <a:avLst/>
          </a:prstGeom>
          <a:noFill/>
          <a:ln w="9525">
            <a:noFill/>
            <a:miter lim="800000"/>
            <a:headEnd/>
            <a:tailEnd/>
          </a:ln>
        </p:spPr>
      </p:pic>
      <p:pic>
        <p:nvPicPr>
          <p:cNvPr id="78851" name="Picture 8" descr="bridge demo wrayton 8-28-06.tif"/>
          <p:cNvPicPr>
            <a:picLocks noChangeAspect="1"/>
          </p:cNvPicPr>
          <p:nvPr/>
        </p:nvPicPr>
        <p:blipFill>
          <a:blip r:embed="rId3" cstate="print"/>
          <a:srcRect/>
          <a:stretch>
            <a:fillRect/>
          </a:stretch>
        </p:blipFill>
        <p:spPr bwMode="auto">
          <a:xfrm>
            <a:off x="0" y="0"/>
            <a:ext cx="9220200" cy="5978525"/>
          </a:xfrm>
          <a:prstGeom prst="rect">
            <a:avLst/>
          </a:prstGeom>
          <a:noFill/>
          <a:ln w="9525">
            <a:noFill/>
            <a:miter lim="800000"/>
            <a:headEnd/>
            <a:tailEnd/>
          </a:ln>
        </p:spPr>
      </p:pic>
      <p:sp>
        <p:nvSpPr>
          <p:cNvPr id="4" name="Title 3"/>
          <p:cNvSpPr txBox="1">
            <a:spLocks/>
          </p:cNvSpPr>
          <p:nvPr/>
        </p:nvSpPr>
        <p:spPr bwMode="auto">
          <a:xfrm>
            <a:off x="0" y="-7620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defRPr/>
            </a:pPr>
            <a:r>
              <a:rPr lang="en-US" sz="4800" b="1" kern="0" cap="all" dirty="0">
                <a:solidFill>
                  <a:schemeClr val="bg1"/>
                </a:solidFill>
                <a:latin typeface="+mj-lt"/>
                <a:ea typeface="+mj-ea"/>
                <a:cs typeface="+mj-cs"/>
              </a:rPr>
              <a:t>Separating Workers From traffic</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09600" y="228600"/>
            <a:ext cx="7467600" cy="1143000"/>
          </a:xfrm>
        </p:spPr>
        <p:txBody>
          <a:bodyPr/>
          <a:lstStyle/>
          <a:p>
            <a:pPr eaLnBrk="1" hangingPunct="1">
              <a:lnSpc>
                <a:spcPct val="100000"/>
              </a:lnSpc>
            </a:pPr>
            <a:r>
              <a:rPr lang="en-US" b="0" smtClean="0"/>
              <a:t>Subpart K: Temporary Traffic Control Devices Rule</a:t>
            </a:r>
          </a:p>
        </p:txBody>
      </p:sp>
      <p:sp>
        <p:nvSpPr>
          <p:cNvPr id="79875" name="Rectangle 3"/>
          <p:cNvSpPr>
            <a:spLocks noGrp="1" noChangeArrowheads="1"/>
          </p:cNvSpPr>
          <p:nvPr>
            <p:ph type="body" idx="1"/>
          </p:nvPr>
        </p:nvSpPr>
        <p:spPr/>
        <p:txBody>
          <a:bodyPr/>
          <a:lstStyle/>
          <a:p>
            <a:pPr eaLnBrk="1" hangingPunct="1"/>
            <a:r>
              <a:rPr lang="en-US" smtClean="0"/>
              <a:t>Effective date:  December 4, 2008</a:t>
            </a:r>
          </a:p>
          <a:p>
            <a:pPr eaLnBrk="1" hangingPunct="1"/>
            <a:r>
              <a:rPr lang="en-US" smtClean="0"/>
              <a:t>Purpose: to decrease the likelihood of highway work zone fatalities and injuries to </a:t>
            </a:r>
            <a:r>
              <a:rPr lang="en-US" smtClean="0">
                <a:solidFill>
                  <a:srgbClr val="FFFF00"/>
                </a:solidFill>
              </a:rPr>
              <a:t>workers and road users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09600" y="228600"/>
            <a:ext cx="7467600" cy="1143000"/>
          </a:xfrm>
        </p:spPr>
        <p:txBody>
          <a:bodyPr/>
          <a:lstStyle/>
          <a:p>
            <a:pPr eaLnBrk="1" hangingPunct="1">
              <a:lnSpc>
                <a:spcPct val="100000"/>
              </a:lnSpc>
            </a:pPr>
            <a:r>
              <a:rPr lang="en-US" b="0" smtClean="0"/>
              <a:t>Subpart K: Temporary Traffic Control Devices Rule</a:t>
            </a:r>
          </a:p>
        </p:txBody>
      </p:sp>
      <p:sp>
        <p:nvSpPr>
          <p:cNvPr id="80899" name="Rectangle 3"/>
          <p:cNvSpPr>
            <a:spLocks noGrp="1" noChangeArrowheads="1"/>
          </p:cNvSpPr>
          <p:nvPr>
            <p:ph type="body" idx="1"/>
          </p:nvPr>
        </p:nvSpPr>
        <p:spPr>
          <a:xfrm>
            <a:off x="1981200" y="1417638"/>
            <a:ext cx="6324600" cy="4937125"/>
          </a:xfrm>
        </p:spPr>
        <p:txBody>
          <a:bodyPr/>
          <a:lstStyle/>
          <a:p>
            <a:pPr eaLnBrk="1" hangingPunct="1"/>
            <a:r>
              <a:rPr lang="en-US" smtClean="0"/>
              <a:t>Safety in work zone policy</a:t>
            </a:r>
          </a:p>
          <a:p>
            <a:pPr eaLnBrk="1" hangingPunct="1"/>
            <a:r>
              <a:rPr lang="en-US" smtClean="0">
                <a:solidFill>
                  <a:srgbClr val="FFFF00"/>
                </a:solidFill>
              </a:rPr>
              <a:t>Positive protection</a:t>
            </a:r>
          </a:p>
          <a:p>
            <a:pPr eaLnBrk="1" hangingPunct="1"/>
            <a:r>
              <a:rPr lang="en-US" smtClean="0"/>
              <a:t>Exposure control measures</a:t>
            </a:r>
          </a:p>
          <a:p>
            <a:pPr eaLnBrk="1" hangingPunct="1"/>
            <a:r>
              <a:rPr lang="en-US" smtClean="0"/>
              <a:t>Other traffic control measures</a:t>
            </a:r>
          </a:p>
          <a:p>
            <a:pPr eaLnBrk="1" hangingPunct="1"/>
            <a:r>
              <a:rPr lang="en-US" smtClean="0"/>
              <a:t>Uniformed law enforcement</a:t>
            </a:r>
          </a:p>
          <a:p>
            <a:pPr eaLnBrk="1" hangingPunct="1"/>
            <a:r>
              <a:rPr lang="en-US" smtClean="0">
                <a:solidFill>
                  <a:srgbClr val="FFFF00"/>
                </a:solidFill>
              </a:rPr>
              <a:t>Safe entry/exit for vehicles and equipment</a:t>
            </a:r>
            <a:endParaRPr lang="en-US" smtClean="0"/>
          </a:p>
          <a:p>
            <a:pPr eaLnBrk="1" hangingPunct="1"/>
            <a:r>
              <a:rPr lang="en-US" smtClean="0"/>
              <a:t>Payment of traffic control</a:t>
            </a:r>
          </a:p>
          <a:p>
            <a:pPr eaLnBrk="1" hangingPunct="1"/>
            <a:r>
              <a:rPr lang="en-US" smtClean="0"/>
              <a:t>Quality guidelines</a:t>
            </a:r>
            <a:endParaRPr lang="en-US" smtClean="0">
              <a:solidFill>
                <a:srgbClr val="FFFF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arrow board bad.JPG"/>
          <p:cNvPicPr>
            <a:picLocks noChangeAspect="1"/>
          </p:cNvPicPr>
          <p:nvPr/>
        </p:nvPicPr>
        <p:blipFill>
          <a:blip r:embed="rId2" cstate="print"/>
          <a:srcRect/>
          <a:stretch>
            <a:fillRect/>
          </a:stretch>
        </p:blipFill>
        <p:spPr bwMode="auto">
          <a:xfrm>
            <a:off x="1676400" y="1752600"/>
            <a:ext cx="5740400" cy="4305300"/>
          </a:xfrm>
          <a:prstGeom prst="rect">
            <a:avLst/>
          </a:prstGeom>
          <a:noFill/>
          <a:ln w="57150">
            <a:solidFill>
              <a:srgbClr val="FFC000"/>
            </a:solidFill>
            <a:miter lim="800000"/>
            <a:headEnd/>
            <a:tailEnd/>
          </a:ln>
        </p:spPr>
      </p:pic>
      <p:sp>
        <p:nvSpPr>
          <p:cNvPr id="81923" name="Title 5"/>
          <p:cNvSpPr>
            <a:spLocks noGrp="1"/>
          </p:cNvSpPr>
          <p:nvPr>
            <p:ph type="title"/>
          </p:nvPr>
        </p:nvSpPr>
        <p:spPr>
          <a:xfrm>
            <a:off x="0" y="76200"/>
            <a:ext cx="9144000" cy="2133600"/>
          </a:xfrm>
        </p:spPr>
        <p:txBody>
          <a:bodyPr/>
          <a:lstStyle/>
          <a:p>
            <a:pPr eaLnBrk="1" hangingPunct="1"/>
            <a:r>
              <a:rPr lang="en-US" b="0" smtClean="0">
                <a:latin typeface="Arial" pitchFamily="34" charset="0"/>
                <a:ea typeface="Times New Roman" pitchFamily="18" charset="0"/>
                <a:cs typeface="Arial" pitchFamily="34" charset="0"/>
              </a:rPr>
              <a:t>Traffic Control Devices:   Good Positive Guidance for the Motorist</a:t>
            </a:r>
            <a:br>
              <a:rPr lang="en-US" b="0" smtClean="0">
                <a:latin typeface="Arial" pitchFamily="34" charset="0"/>
                <a:ea typeface="Times New Roman" pitchFamily="18" charset="0"/>
                <a:cs typeface="Arial" pitchFamily="34" charset="0"/>
              </a:rPr>
            </a:br>
            <a:endParaRPr lang="en-US" b="0" smtClean="0">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9" descr="Dscn0460.jpg"/>
          <p:cNvPicPr>
            <a:picLocks noChangeAspect="1"/>
          </p:cNvPicPr>
          <p:nvPr/>
        </p:nvPicPr>
        <p:blipFill>
          <a:blip r:embed="rId2" cstate="print"/>
          <a:srcRect/>
          <a:stretch>
            <a:fillRect/>
          </a:stretch>
        </p:blipFill>
        <p:spPr bwMode="auto">
          <a:xfrm>
            <a:off x="4191000" y="800100"/>
            <a:ext cx="4551363" cy="3413125"/>
          </a:xfrm>
          <a:prstGeom prst="rect">
            <a:avLst/>
          </a:prstGeom>
          <a:noFill/>
          <a:ln w="57150">
            <a:solidFill>
              <a:srgbClr val="FFC000"/>
            </a:solidFill>
            <a:miter lim="800000"/>
            <a:headEnd/>
            <a:tailEnd/>
          </a:ln>
        </p:spPr>
      </p:pic>
      <p:pic>
        <p:nvPicPr>
          <p:cNvPr id="82947" name="Picture 3" descr="Longitudinal Channelizer, COASTALUTILITIES4"/>
          <p:cNvPicPr>
            <a:picLocks noChangeAspect="1" noChangeArrowheads="1"/>
          </p:cNvPicPr>
          <p:nvPr/>
        </p:nvPicPr>
        <p:blipFill>
          <a:blip r:embed="rId3" cstate="print"/>
          <a:srcRect l="43628" t="33739" r="6343" b="18237"/>
          <a:stretch>
            <a:fillRect/>
          </a:stretch>
        </p:blipFill>
        <p:spPr bwMode="auto">
          <a:xfrm>
            <a:off x="609600" y="1028700"/>
            <a:ext cx="3924300" cy="2828925"/>
          </a:xfrm>
          <a:prstGeom prst="rect">
            <a:avLst/>
          </a:prstGeom>
          <a:noFill/>
          <a:ln w="57150">
            <a:solidFill>
              <a:srgbClr val="FFC000"/>
            </a:solidFill>
            <a:miter lim="800000"/>
            <a:headEnd/>
            <a:tailEnd/>
          </a:ln>
        </p:spPr>
      </p:pic>
      <p:pic>
        <p:nvPicPr>
          <p:cNvPr id="82948" name="Picture 2" descr="Closer Barrel Spacing_5"/>
          <p:cNvPicPr>
            <a:picLocks noChangeAspect="1" noChangeArrowheads="1"/>
          </p:cNvPicPr>
          <p:nvPr/>
        </p:nvPicPr>
        <p:blipFill>
          <a:blip r:embed="rId4" cstate="print"/>
          <a:srcRect l="19698" t="25000" r="18954" b="18495"/>
          <a:stretch>
            <a:fillRect/>
          </a:stretch>
        </p:blipFill>
        <p:spPr bwMode="auto">
          <a:xfrm>
            <a:off x="2895600" y="3543300"/>
            <a:ext cx="3721100" cy="2019300"/>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1538" name="Rectangle 2"/>
          <p:cNvSpPr>
            <a:spLocks noChangeArrowheads="1"/>
          </p:cNvSpPr>
          <p:nvPr/>
        </p:nvSpPr>
        <p:spPr bwMode="auto">
          <a:xfrm>
            <a:off x="381000" y="1676400"/>
            <a:ext cx="2667000" cy="3200400"/>
          </a:xfrm>
          <a:prstGeom prst="rect">
            <a:avLst/>
          </a:prstGeom>
          <a:solidFill>
            <a:srgbClr val="FFCC99"/>
          </a:solidFill>
          <a:ln w="9525">
            <a:solidFill>
              <a:schemeClr val="bg1"/>
            </a:solidFill>
            <a:miter lim="800000"/>
            <a:headEnd/>
            <a:tailEnd/>
          </a:ln>
        </p:spPr>
        <p:txBody>
          <a:bodyPr wrap="none" anchor="ctr"/>
          <a:lstStyle/>
          <a:p>
            <a:pPr algn="ctr"/>
            <a:r>
              <a:rPr lang="en-US" b="1">
                <a:solidFill>
                  <a:schemeClr val="bg1"/>
                </a:solidFill>
              </a:rPr>
              <a:t>Intramural </a:t>
            </a:r>
          </a:p>
          <a:p>
            <a:pPr algn="ctr"/>
            <a:r>
              <a:rPr lang="en-US" b="1">
                <a:solidFill>
                  <a:schemeClr val="bg1"/>
                </a:solidFill>
              </a:rPr>
              <a:t>Research</a:t>
            </a:r>
          </a:p>
          <a:p>
            <a:pPr algn="ctr"/>
            <a:endParaRPr lang="en-US" b="1"/>
          </a:p>
          <a:p>
            <a:pPr algn="ctr"/>
            <a:r>
              <a:rPr lang="en-US" b="1">
                <a:solidFill>
                  <a:srgbClr val="002DB9"/>
                </a:solidFill>
              </a:rPr>
              <a:t>Basic Research</a:t>
            </a:r>
          </a:p>
          <a:p>
            <a:pPr algn="ctr"/>
            <a:r>
              <a:rPr lang="en-US" b="1">
                <a:solidFill>
                  <a:srgbClr val="002DB9"/>
                </a:solidFill>
              </a:rPr>
              <a:t>Surveillance</a:t>
            </a:r>
          </a:p>
          <a:p>
            <a:pPr algn="ctr"/>
            <a:r>
              <a:rPr lang="en-US" b="1">
                <a:solidFill>
                  <a:srgbClr val="002DB9"/>
                </a:solidFill>
              </a:rPr>
              <a:t>Methods Research</a:t>
            </a:r>
          </a:p>
          <a:p>
            <a:pPr algn="ctr"/>
            <a:r>
              <a:rPr lang="en-US" b="1">
                <a:solidFill>
                  <a:srgbClr val="002DB9"/>
                </a:solidFill>
              </a:rPr>
              <a:t>Exposure Assessment</a:t>
            </a:r>
          </a:p>
          <a:p>
            <a:pPr algn="ctr"/>
            <a:r>
              <a:rPr lang="en-US" b="1">
                <a:solidFill>
                  <a:srgbClr val="002DB9"/>
                </a:solidFill>
              </a:rPr>
              <a:t>Controls development</a:t>
            </a:r>
          </a:p>
          <a:p>
            <a:pPr algn="ctr"/>
            <a:r>
              <a:rPr lang="en-US" b="1">
                <a:solidFill>
                  <a:srgbClr val="002DB9"/>
                </a:solidFill>
              </a:rPr>
              <a:t>Applied Research</a:t>
            </a:r>
          </a:p>
          <a:p>
            <a:pPr algn="ctr"/>
            <a:r>
              <a:rPr lang="en-US" b="1">
                <a:solidFill>
                  <a:srgbClr val="002DB9"/>
                </a:solidFill>
              </a:rPr>
              <a:t>Research to Practice</a:t>
            </a:r>
          </a:p>
        </p:txBody>
      </p:sp>
      <p:sp>
        <p:nvSpPr>
          <p:cNvPr id="321539" name="Rectangle 3"/>
          <p:cNvSpPr>
            <a:spLocks noChangeArrowheads="1"/>
          </p:cNvSpPr>
          <p:nvPr/>
        </p:nvSpPr>
        <p:spPr bwMode="auto">
          <a:xfrm>
            <a:off x="3200400" y="1676400"/>
            <a:ext cx="2895600" cy="3200400"/>
          </a:xfrm>
          <a:prstGeom prst="rect">
            <a:avLst/>
          </a:prstGeom>
          <a:solidFill>
            <a:srgbClr val="FFCC99"/>
          </a:solidFill>
          <a:ln w="9525">
            <a:solidFill>
              <a:schemeClr val="bg1"/>
            </a:solidFill>
            <a:miter lim="800000"/>
            <a:headEnd/>
            <a:tailEnd/>
          </a:ln>
        </p:spPr>
        <p:txBody>
          <a:bodyPr wrap="none" anchor="ctr"/>
          <a:lstStyle/>
          <a:p>
            <a:pPr algn="ctr"/>
            <a:r>
              <a:rPr lang="en-US" b="1">
                <a:solidFill>
                  <a:schemeClr val="bg1"/>
                </a:solidFill>
              </a:rPr>
              <a:t>National </a:t>
            </a:r>
          </a:p>
          <a:p>
            <a:pPr algn="ctr"/>
            <a:r>
              <a:rPr lang="en-US" b="1">
                <a:solidFill>
                  <a:schemeClr val="bg1"/>
                </a:solidFill>
              </a:rPr>
              <a:t>Construction </a:t>
            </a:r>
          </a:p>
          <a:p>
            <a:pPr algn="ctr"/>
            <a:r>
              <a:rPr lang="en-US" b="1">
                <a:solidFill>
                  <a:schemeClr val="bg1"/>
                </a:solidFill>
              </a:rPr>
              <a:t>Center</a:t>
            </a:r>
          </a:p>
          <a:p>
            <a:pPr algn="ctr"/>
            <a:endParaRPr lang="en-US"/>
          </a:p>
          <a:p>
            <a:pPr algn="ctr"/>
            <a:r>
              <a:rPr lang="en-US" b="1">
                <a:solidFill>
                  <a:srgbClr val="002DB9"/>
                </a:solidFill>
              </a:rPr>
              <a:t>Industry Characterization</a:t>
            </a:r>
          </a:p>
          <a:p>
            <a:pPr algn="ctr"/>
            <a:r>
              <a:rPr lang="en-US" b="1">
                <a:solidFill>
                  <a:srgbClr val="002DB9"/>
                </a:solidFill>
              </a:rPr>
              <a:t>Applied Research</a:t>
            </a:r>
          </a:p>
          <a:p>
            <a:pPr algn="ctr"/>
            <a:r>
              <a:rPr lang="en-US" b="1">
                <a:solidFill>
                  <a:srgbClr val="002DB9"/>
                </a:solidFill>
              </a:rPr>
              <a:t>Industry Liaison</a:t>
            </a:r>
          </a:p>
          <a:p>
            <a:pPr algn="ctr"/>
            <a:r>
              <a:rPr lang="en-US" b="1">
                <a:solidFill>
                  <a:srgbClr val="002DB9"/>
                </a:solidFill>
              </a:rPr>
              <a:t>Intervention</a:t>
            </a:r>
          </a:p>
          <a:p>
            <a:pPr algn="ctr"/>
            <a:r>
              <a:rPr lang="en-US" b="1">
                <a:solidFill>
                  <a:srgbClr val="002DB9"/>
                </a:solidFill>
              </a:rPr>
              <a:t>Research to Practice</a:t>
            </a:r>
            <a:endParaRPr lang="en-US" sz="1400" b="1">
              <a:solidFill>
                <a:srgbClr val="002DB9"/>
              </a:solidFill>
            </a:endParaRPr>
          </a:p>
        </p:txBody>
      </p:sp>
      <p:sp>
        <p:nvSpPr>
          <p:cNvPr id="321540" name="Rectangle 4"/>
          <p:cNvSpPr>
            <a:spLocks noChangeArrowheads="1"/>
          </p:cNvSpPr>
          <p:nvPr/>
        </p:nvSpPr>
        <p:spPr bwMode="auto">
          <a:xfrm>
            <a:off x="6248400" y="1676400"/>
            <a:ext cx="2438400" cy="3200400"/>
          </a:xfrm>
          <a:prstGeom prst="rect">
            <a:avLst/>
          </a:prstGeom>
          <a:solidFill>
            <a:srgbClr val="FFCC99"/>
          </a:solidFill>
          <a:ln w="9525">
            <a:solidFill>
              <a:schemeClr val="bg1"/>
            </a:solidFill>
            <a:miter lim="800000"/>
            <a:headEnd/>
            <a:tailEnd/>
          </a:ln>
        </p:spPr>
        <p:txBody>
          <a:bodyPr wrap="none" anchor="ctr"/>
          <a:lstStyle/>
          <a:p>
            <a:pPr algn="ctr"/>
            <a:r>
              <a:rPr lang="en-US" b="1">
                <a:solidFill>
                  <a:schemeClr val="bg1"/>
                </a:solidFill>
              </a:rPr>
              <a:t>Extramural </a:t>
            </a:r>
          </a:p>
          <a:p>
            <a:pPr algn="ctr"/>
            <a:r>
              <a:rPr lang="en-US" b="1">
                <a:solidFill>
                  <a:schemeClr val="bg1"/>
                </a:solidFill>
              </a:rPr>
              <a:t>Investigator </a:t>
            </a:r>
          </a:p>
          <a:p>
            <a:pPr algn="ctr"/>
            <a:r>
              <a:rPr lang="en-US" b="1">
                <a:solidFill>
                  <a:schemeClr val="bg1"/>
                </a:solidFill>
              </a:rPr>
              <a:t>Initiated grants</a:t>
            </a:r>
          </a:p>
          <a:p>
            <a:pPr algn="ctr"/>
            <a:endParaRPr lang="en-US" b="1"/>
          </a:p>
          <a:p>
            <a:pPr algn="ctr"/>
            <a:r>
              <a:rPr lang="en-US" b="1">
                <a:solidFill>
                  <a:srgbClr val="002DB9"/>
                </a:solidFill>
              </a:rPr>
              <a:t>Innovative ideas</a:t>
            </a:r>
          </a:p>
          <a:p>
            <a:pPr algn="ctr"/>
            <a:r>
              <a:rPr lang="en-US" b="1">
                <a:solidFill>
                  <a:srgbClr val="002DB9"/>
                </a:solidFill>
              </a:rPr>
              <a:t>Opportunities</a:t>
            </a:r>
          </a:p>
          <a:p>
            <a:pPr algn="ctr"/>
            <a:r>
              <a:rPr lang="en-US" b="1">
                <a:solidFill>
                  <a:srgbClr val="002DB9"/>
                </a:solidFill>
              </a:rPr>
              <a:t>State Initiatives</a:t>
            </a:r>
          </a:p>
          <a:p>
            <a:pPr algn="ctr"/>
            <a:endParaRPr lang="en-US"/>
          </a:p>
          <a:p>
            <a:pPr algn="ctr"/>
            <a:endParaRPr lang="en-US"/>
          </a:p>
        </p:txBody>
      </p:sp>
      <p:sp>
        <p:nvSpPr>
          <p:cNvPr id="7174" name="Rectangle 5"/>
          <p:cNvSpPr>
            <a:spLocks noChangeArrowheads="1"/>
          </p:cNvSpPr>
          <p:nvPr/>
        </p:nvSpPr>
        <p:spPr bwMode="auto">
          <a:xfrm>
            <a:off x="887413" y="304800"/>
            <a:ext cx="7292975" cy="990600"/>
          </a:xfrm>
          <a:prstGeom prst="rect">
            <a:avLst/>
          </a:prstGeom>
          <a:solidFill>
            <a:srgbClr val="FFCC99"/>
          </a:solidFill>
          <a:ln w="9525">
            <a:solidFill>
              <a:schemeClr val="bg1"/>
            </a:solidFill>
            <a:miter lim="800000"/>
            <a:headEnd/>
            <a:tailEnd/>
          </a:ln>
        </p:spPr>
        <p:txBody>
          <a:bodyPr wrap="none" anchor="ctr"/>
          <a:lstStyle/>
          <a:p>
            <a:pPr algn="ctr" fontAlgn="auto">
              <a:spcBef>
                <a:spcPts val="0"/>
              </a:spcBef>
              <a:spcAft>
                <a:spcPts val="0"/>
              </a:spcAft>
              <a:defRPr/>
            </a:pPr>
            <a:r>
              <a:rPr lang="en-US" sz="3600" b="1" dirty="0">
                <a:solidFill>
                  <a:schemeClr val="bg1"/>
                </a:solidFill>
                <a:effectLst>
                  <a:outerShdw blurRad="38100" dist="38100" dir="2700000" algn="tl">
                    <a:srgbClr val="000000">
                      <a:alpha val="43137"/>
                    </a:srgbClr>
                  </a:outerShdw>
                </a:effectLst>
                <a:latin typeface="+mn-lt"/>
              </a:rPr>
              <a:t>NIOSH Construction Program</a:t>
            </a:r>
          </a:p>
        </p:txBody>
      </p:sp>
      <p:sp>
        <p:nvSpPr>
          <p:cNvPr id="27654" name="Oval 6"/>
          <p:cNvSpPr>
            <a:spLocks noChangeArrowheads="1"/>
          </p:cNvSpPr>
          <p:nvPr/>
        </p:nvSpPr>
        <p:spPr bwMode="auto">
          <a:xfrm>
            <a:off x="2514600" y="5105400"/>
            <a:ext cx="1905000" cy="381000"/>
          </a:xfrm>
          <a:prstGeom prst="ellipse">
            <a:avLst/>
          </a:prstGeom>
          <a:solidFill>
            <a:srgbClr val="FFFF99"/>
          </a:solidFill>
          <a:ln w="9525">
            <a:solidFill>
              <a:schemeClr val="bg1"/>
            </a:solidFill>
            <a:round/>
            <a:headEnd/>
            <a:tailEnd/>
          </a:ln>
        </p:spPr>
        <p:txBody>
          <a:bodyPr wrap="none" anchor="ctr"/>
          <a:lstStyle/>
          <a:p>
            <a:pPr algn="ctr"/>
            <a:r>
              <a:rPr lang="en-US" sz="2000" b="1">
                <a:solidFill>
                  <a:schemeClr val="bg1"/>
                </a:solidFill>
              </a:rPr>
              <a:t>CPWR</a:t>
            </a:r>
          </a:p>
        </p:txBody>
      </p:sp>
      <p:sp>
        <p:nvSpPr>
          <p:cNvPr id="27655" name="Line 7"/>
          <p:cNvSpPr>
            <a:spLocks noChangeShapeType="1"/>
          </p:cNvSpPr>
          <p:nvPr/>
        </p:nvSpPr>
        <p:spPr bwMode="auto">
          <a:xfrm flipV="1">
            <a:off x="4343400" y="4876800"/>
            <a:ext cx="228600" cy="381000"/>
          </a:xfrm>
          <a:prstGeom prst="line">
            <a:avLst/>
          </a:prstGeom>
          <a:noFill/>
          <a:ln w="9525">
            <a:solidFill>
              <a:schemeClr val="tx1"/>
            </a:solidFill>
            <a:round/>
            <a:headEnd/>
            <a:tailEnd type="triangle" w="med" len="med"/>
          </a:ln>
        </p:spPr>
        <p:txBody>
          <a:bodyPr/>
          <a:lstStyle/>
          <a:p>
            <a:endParaRPr lang="en-US"/>
          </a:p>
        </p:txBody>
      </p:sp>
      <p:sp>
        <p:nvSpPr>
          <p:cNvPr id="27656" name="Line 8"/>
          <p:cNvSpPr>
            <a:spLocks noChangeShapeType="1"/>
          </p:cNvSpPr>
          <p:nvPr/>
        </p:nvSpPr>
        <p:spPr bwMode="auto">
          <a:xfrm>
            <a:off x="2209800" y="1219200"/>
            <a:ext cx="0" cy="457200"/>
          </a:xfrm>
          <a:prstGeom prst="line">
            <a:avLst/>
          </a:prstGeom>
          <a:noFill/>
          <a:ln w="9525">
            <a:solidFill>
              <a:schemeClr val="tx1"/>
            </a:solidFill>
            <a:round/>
            <a:headEnd/>
            <a:tailEnd/>
          </a:ln>
        </p:spPr>
        <p:txBody>
          <a:bodyPr/>
          <a:lstStyle/>
          <a:p>
            <a:endParaRPr lang="en-US"/>
          </a:p>
        </p:txBody>
      </p:sp>
      <p:sp>
        <p:nvSpPr>
          <p:cNvPr id="27657" name="Line 9"/>
          <p:cNvSpPr>
            <a:spLocks noChangeShapeType="1"/>
          </p:cNvSpPr>
          <p:nvPr/>
        </p:nvSpPr>
        <p:spPr bwMode="auto">
          <a:xfrm>
            <a:off x="4648200" y="1219200"/>
            <a:ext cx="0" cy="457200"/>
          </a:xfrm>
          <a:prstGeom prst="line">
            <a:avLst/>
          </a:prstGeom>
          <a:noFill/>
          <a:ln w="9525">
            <a:solidFill>
              <a:schemeClr val="tx1"/>
            </a:solidFill>
            <a:round/>
            <a:headEnd/>
            <a:tailEnd/>
          </a:ln>
        </p:spPr>
        <p:txBody>
          <a:bodyPr/>
          <a:lstStyle/>
          <a:p>
            <a:endParaRPr lang="en-US"/>
          </a:p>
        </p:txBody>
      </p:sp>
      <p:sp>
        <p:nvSpPr>
          <p:cNvPr id="27658" name="Line 10"/>
          <p:cNvSpPr>
            <a:spLocks noChangeShapeType="1"/>
          </p:cNvSpPr>
          <p:nvPr/>
        </p:nvSpPr>
        <p:spPr bwMode="auto">
          <a:xfrm>
            <a:off x="7086600" y="1219200"/>
            <a:ext cx="0" cy="457200"/>
          </a:xfrm>
          <a:prstGeom prst="line">
            <a:avLst/>
          </a:prstGeom>
          <a:noFill/>
          <a:ln w="9525">
            <a:solidFill>
              <a:schemeClr val="tx1"/>
            </a:solidFill>
            <a:round/>
            <a:headEnd/>
            <a:tailEnd/>
          </a:ln>
        </p:spPr>
        <p:txBody>
          <a:bodyPr/>
          <a:lstStyle/>
          <a:p>
            <a:endParaRPr lang="en-US"/>
          </a:p>
        </p:txBody>
      </p:sp>
      <p:sp>
        <p:nvSpPr>
          <p:cNvPr id="27659" name="Rectangle 11"/>
          <p:cNvSpPr>
            <a:spLocks noChangeArrowheads="1"/>
          </p:cNvSpPr>
          <p:nvPr/>
        </p:nvSpPr>
        <p:spPr bwMode="auto">
          <a:xfrm>
            <a:off x="2209800" y="5562600"/>
            <a:ext cx="4724400" cy="304800"/>
          </a:xfrm>
          <a:prstGeom prst="rect">
            <a:avLst/>
          </a:prstGeom>
          <a:solidFill>
            <a:srgbClr val="FFFF99"/>
          </a:solidFill>
          <a:ln w="22225">
            <a:solidFill>
              <a:schemeClr val="bg1"/>
            </a:solidFill>
            <a:miter lim="800000"/>
            <a:headEnd/>
            <a:tailEnd/>
          </a:ln>
        </p:spPr>
        <p:txBody>
          <a:bodyPr wrap="none" anchor="ctr"/>
          <a:lstStyle/>
          <a:p>
            <a:pPr algn="ctr"/>
            <a:r>
              <a:rPr lang="en-US" sz="1600" b="1">
                <a:solidFill>
                  <a:schemeClr val="bg1"/>
                </a:solidFill>
              </a:rPr>
              <a:t>Center for Construction Research and Training</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Content Placeholder 3" descr="2007_1030OKCOct070215.JPG"/>
          <p:cNvPicPr>
            <a:picLocks noGrp="1" noChangeAspect="1"/>
          </p:cNvPicPr>
          <p:nvPr>
            <p:ph idx="4294967295"/>
          </p:nvPr>
        </p:nvPicPr>
        <p:blipFill>
          <a:blip r:embed="rId2" cstate="print"/>
          <a:srcRect r="4202" b="16975"/>
          <a:stretch>
            <a:fillRect/>
          </a:stretch>
        </p:blipFill>
        <p:spPr>
          <a:xfrm>
            <a:off x="76200" y="2255838"/>
            <a:ext cx="5791200" cy="3763962"/>
          </a:xfrm>
          <a:ln w="57150">
            <a:solidFill>
              <a:srgbClr val="FFC000"/>
            </a:solidFill>
          </a:ln>
        </p:spPr>
      </p:pic>
      <p:pic>
        <p:nvPicPr>
          <p:cNvPr id="83971" name="Picture 4" descr="SafeStopTMA1.jpg"/>
          <p:cNvPicPr>
            <a:picLocks noChangeAspect="1"/>
          </p:cNvPicPr>
          <p:nvPr/>
        </p:nvPicPr>
        <p:blipFill>
          <a:blip r:embed="rId3" cstate="print"/>
          <a:srcRect/>
          <a:stretch>
            <a:fillRect/>
          </a:stretch>
        </p:blipFill>
        <p:spPr bwMode="auto">
          <a:xfrm>
            <a:off x="3662363" y="0"/>
            <a:ext cx="5481637" cy="3657600"/>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descr="P10191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Kodak12005.jpg"/>
          <p:cNvPicPr>
            <a:picLocks noChangeAspect="1"/>
          </p:cNvPicPr>
          <p:nvPr/>
        </p:nvPicPr>
        <p:blipFill>
          <a:blip r:embed="rId2" cstate="print"/>
          <a:srcRect/>
          <a:stretch>
            <a:fillRect/>
          </a:stretch>
        </p:blipFill>
        <p:spPr bwMode="auto">
          <a:xfrm>
            <a:off x="1371600" y="457200"/>
            <a:ext cx="6705600" cy="5029200"/>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descr="K_25.jpg"/>
          <p:cNvPicPr>
            <a:picLocks noChangeAspect="1"/>
          </p:cNvPicPr>
          <p:nvPr/>
        </p:nvPicPr>
        <p:blipFill>
          <a:blip r:embed="rId2" cstate="print"/>
          <a:srcRect l="2766" t="2007" r="3181" b="3729"/>
          <a:stretch>
            <a:fillRect/>
          </a:stretch>
        </p:blipFill>
        <p:spPr bwMode="auto">
          <a:xfrm>
            <a:off x="457200" y="381000"/>
            <a:ext cx="5181600" cy="3581400"/>
          </a:xfrm>
          <a:prstGeom prst="rect">
            <a:avLst/>
          </a:prstGeom>
          <a:noFill/>
          <a:ln w="57150">
            <a:solidFill>
              <a:srgbClr val="FFC000"/>
            </a:solidFill>
            <a:miter lim="800000"/>
            <a:headEnd/>
            <a:tailEnd/>
          </a:ln>
        </p:spPr>
      </p:pic>
      <p:pic>
        <p:nvPicPr>
          <p:cNvPr id="87043" name="Picture 2" descr="umax53.bmp"/>
          <p:cNvPicPr>
            <a:picLocks noChangeAspect="1"/>
          </p:cNvPicPr>
          <p:nvPr/>
        </p:nvPicPr>
        <p:blipFill>
          <a:blip r:embed="rId3" cstate="print"/>
          <a:srcRect/>
          <a:stretch>
            <a:fillRect/>
          </a:stretch>
        </p:blipFill>
        <p:spPr bwMode="auto">
          <a:xfrm>
            <a:off x="4191000" y="2286000"/>
            <a:ext cx="4495800" cy="3563938"/>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noChangeArrowheads="1"/>
          </p:cNvPicPr>
          <p:nvPr/>
        </p:nvPicPr>
        <p:blipFill>
          <a:blip r:embed="rId3" cstate="print"/>
          <a:srcRect t="39189"/>
          <a:stretch>
            <a:fillRect/>
          </a:stretch>
        </p:blipFill>
        <p:spPr bwMode="auto">
          <a:xfrm>
            <a:off x="2971800" y="304800"/>
            <a:ext cx="6172200" cy="5046663"/>
          </a:xfrm>
          <a:prstGeom prst="rect">
            <a:avLst/>
          </a:prstGeom>
          <a:noFill/>
          <a:ln w="9525">
            <a:noFill/>
            <a:miter lim="800000"/>
            <a:headEnd/>
            <a:tailEnd/>
          </a:ln>
        </p:spPr>
      </p:pic>
      <p:pic>
        <p:nvPicPr>
          <p:cNvPr id="88067" name="Picture 8" descr="P2142090"/>
          <p:cNvPicPr>
            <a:picLocks noChangeAspect="1" noChangeArrowheads="1"/>
          </p:cNvPicPr>
          <p:nvPr/>
        </p:nvPicPr>
        <p:blipFill>
          <a:blip r:embed="rId4" cstate="print"/>
          <a:srcRect l="12239" r="3656" b="17874"/>
          <a:stretch>
            <a:fillRect/>
          </a:stretch>
        </p:blipFill>
        <p:spPr bwMode="auto">
          <a:xfrm>
            <a:off x="0" y="263525"/>
            <a:ext cx="5257800" cy="385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descr="TrafficGraphicsExamplephoto4_lg.gif"/>
          <p:cNvPicPr>
            <a:picLocks noChangeAspect="1"/>
          </p:cNvPicPr>
          <p:nvPr/>
        </p:nvPicPr>
        <p:blipFill>
          <a:blip r:embed="rId2" cstate="print"/>
          <a:srcRect t="5704" b="3030"/>
          <a:stretch>
            <a:fillRect/>
          </a:stretch>
        </p:blipFill>
        <p:spPr bwMode="auto">
          <a:xfrm>
            <a:off x="1143000" y="609600"/>
            <a:ext cx="7048500" cy="4876800"/>
          </a:xfrm>
          <a:prstGeom prst="rect">
            <a:avLst/>
          </a:prstGeom>
          <a:noFill/>
          <a:ln w="57150">
            <a:solidFill>
              <a:srgbClr val="FFC000"/>
            </a:solid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5" descr="P8041238.JPG"/>
          <p:cNvPicPr>
            <a:picLocks noChangeAspect="1"/>
          </p:cNvPicPr>
          <p:nvPr/>
        </p:nvPicPr>
        <p:blipFill>
          <a:blip r:embed="rId2" cstate="print"/>
          <a:srcRect b="10001"/>
          <a:stretch>
            <a:fillRect/>
          </a:stretch>
        </p:blipFill>
        <p:spPr bwMode="auto">
          <a:xfrm>
            <a:off x="0" y="-228600"/>
            <a:ext cx="9144000" cy="6172200"/>
          </a:xfrm>
          <a:prstGeom prst="rect">
            <a:avLst/>
          </a:prstGeom>
          <a:noFill/>
          <a:ln w="9525">
            <a:noFill/>
            <a:miter lim="800000"/>
            <a:headEnd/>
            <a:tailEnd/>
          </a:ln>
        </p:spPr>
      </p:pic>
      <p:sp>
        <p:nvSpPr>
          <p:cNvPr id="4" name="Title 3"/>
          <p:cNvSpPr txBox="1">
            <a:spLocks/>
          </p:cNvSpPr>
          <p:nvPr/>
        </p:nvSpPr>
        <p:spPr bwMode="auto">
          <a:xfrm>
            <a:off x="0" y="0"/>
            <a:ext cx="9144000" cy="1371600"/>
          </a:xfrm>
          <a:prstGeom prst="rect">
            <a:avLst/>
          </a:prstGeom>
          <a:gradFill flip="none"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path path="shape">
              <a:fillToRect l="50000" t="50000" r="50000" b="50000"/>
            </a:path>
            <a:tileRect/>
          </a:gradFill>
          <a:ln w="9525">
            <a:noFill/>
            <a:miter lim="800000"/>
            <a:headEnd/>
            <a:tailEnd/>
          </a:ln>
          <a:effectLst/>
        </p:spPr>
        <p:txBody>
          <a:bodyPr lIns="92075" tIns="46038" rIns="92075" bIns="46038" anchor="ctr"/>
          <a:lstStyle/>
          <a:p>
            <a:pPr algn="ctr">
              <a:defRPr/>
            </a:pPr>
            <a:r>
              <a:rPr lang="en-US" sz="4800" b="1" kern="0" cap="all" dirty="0">
                <a:solidFill>
                  <a:schemeClr val="bg1"/>
                </a:solidFill>
                <a:latin typeface="+mj-lt"/>
                <a:ea typeface="+mj-ea"/>
                <a:cs typeface="+mj-cs"/>
              </a:rPr>
              <a:t>Safe Entry &amp; Exit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3" descr="Karcher.jpg"/>
          <p:cNvPicPr>
            <a:picLocks noChangeAspect="1"/>
          </p:cNvPicPr>
          <p:nvPr/>
        </p:nvPicPr>
        <p:blipFill>
          <a:blip r:embed="rId2" cstate="print"/>
          <a:srcRect r="32367"/>
          <a:stretch>
            <a:fillRect/>
          </a:stretch>
        </p:blipFill>
        <p:spPr bwMode="auto">
          <a:xfrm>
            <a:off x="4238625" y="685800"/>
            <a:ext cx="2209800" cy="1809750"/>
          </a:xfrm>
          <a:prstGeom prst="rect">
            <a:avLst/>
          </a:prstGeom>
          <a:noFill/>
          <a:ln w="57150">
            <a:solidFill>
              <a:srgbClr val="FFC000"/>
            </a:solidFill>
            <a:miter lim="800000"/>
            <a:headEnd/>
            <a:tailEnd/>
          </a:ln>
        </p:spPr>
      </p:pic>
      <p:pic>
        <p:nvPicPr>
          <p:cNvPr id="91139" name="Picture 6" descr="Charlotte Interstate.bmp"/>
          <p:cNvPicPr>
            <a:picLocks noChangeAspect="1"/>
          </p:cNvPicPr>
          <p:nvPr/>
        </p:nvPicPr>
        <p:blipFill>
          <a:blip r:embed="rId3" cstate="print"/>
          <a:srcRect/>
          <a:stretch>
            <a:fillRect/>
          </a:stretch>
        </p:blipFill>
        <p:spPr bwMode="auto">
          <a:xfrm>
            <a:off x="6372225" y="685800"/>
            <a:ext cx="1600200" cy="2827338"/>
          </a:xfrm>
          <a:prstGeom prst="rect">
            <a:avLst/>
          </a:prstGeom>
          <a:noFill/>
          <a:ln w="57150">
            <a:solidFill>
              <a:srgbClr val="FFC000"/>
            </a:solidFill>
            <a:miter lim="800000"/>
            <a:headEnd/>
            <a:tailEnd/>
          </a:ln>
        </p:spPr>
      </p:pic>
      <p:grpSp>
        <p:nvGrpSpPr>
          <p:cNvPr id="91140" name="Group 21"/>
          <p:cNvGrpSpPr>
            <a:grpSpLocks/>
          </p:cNvGrpSpPr>
          <p:nvPr/>
        </p:nvGrpSpPr>
        <p:grpSpPr bwMode="auto">
          <a:xfrm>
            <a:off x="200025" y="685800"/>
            <a:ext cx="4191000" cy="3810000"/>
            <a:chOff x="152400" y="1524000"/>
            <a:chExt cx="4191000" cy="3810000"/>
          </a:xfrm>
        </p:grpSpPr>
        <p:pic>
          <p:nvPicPr>
            <p:cNvPr id="91143" name="Picture 4" descr="Karcher_Map.jpg"/>
            <p:cNvPicPr>
              <a:picLocks noChangeAspect="1"/>
            </p:cNvPicPr>
            <p:nvPr/>
          </p:nvPicPr>
          <p:blipFill>
            <a:blip r:embed="rId4" cstate="print"/>
            <a:srcRect/>
            <a:stretch>
              <a:fillRect/>
            </a:stretch>
          </p:blipFill>
          <p:spPr bwMode="auto">
            <a:xfrm>
              <a:off x="1752600" y="1524000"/>
              <a:ext cx="2590800" cy="1807614"/>
            </a:xfrm>
            <a:prstGeom prst="rect">
              <a:avLst/>
            </a:prstGeom>
            <a:noFill/>
            <a:ln w="57150">
              <a:solidFill>
                <a:srgbClr val="FFC000"/>
              </a:solidFill>
              <a:miter lim="800000"/>
              <a:headEnd/>
              <a:tailEnd/>
            </a:ln>
          </p:spPr>
        </p:pic>
        <p:pic>
          <p:nvPicPr>
            <p:cNvPr id="91144" name="Picture 7" descr="time1.jpg"/>
            <p:cNvPicPr>
              <a:picLocks noChangeAspect="1"/>
            </p:cNvPicPr>
            <p:nvPr/>
          </p:nvPicPr>
          <p:blipFill>
            <a:blip r:embed="rId5" cstate="print"/>
            <a:srcRect/>
            <a:stretch>
              <a:fillRect/>
            </a:stretch>
          </p:blipFill>
          <p:spPr bwMode="auto">
            <a:xfrm>
              <a:off x="152400" y="1524000"/>
              <a:ext cx="1600200" cy="3810000"/>
            </a:xfrm>
            <a:prstGeom prst="rect">
              <a:avLst/>
            </a:prstGeom>
            <a:noFill/>
            <a:ln w="57150">
              <a:solidFill>
                <a:srgbClr val="FFC000"/>
              </a:solidFill>
              <a:miter lim="800000"/>
              <a:headEnd/>
              <a:tailEnd/>
            </a:ln>
          </p:spPr>
        </p:pic>
      </p:grpSp>
      <p:pic>
        <p:nvPicPr>
          <p:cNvPr id="91141" name="Picture 12" descr="blowup_1.gif"/>
          <p:cNvPicPr>
            <a:picLocks noChangeAspect="1"/>
          </p:cNvPicPr>
          <p:nvPr/>
        </p:nvPicPr>
        <p:blipFill>
          <a:blip r:embed="rId6" cstate="print"/>
          <a:srcRect/>
          <a:stretch>
            <a:fillRect/>
          </a:stretch>
        </p:blipFill>
        <p:spPr bwMode="auto">
          <a:xfrm>
            <a:off x="6448425" y="3048000"/>
            <a:ext cx="2543175" cy="2178050"/>
          </a:xfrm>
          <a:prstGeom prst="rect">
            <a:avLst/>
          </a:prstGeom>
          <a:noFill/>
          <a:ln w="57150">
            <a:solidFill>
              <a:srgbClr val="FFC000"/>
            </a:solidFill>
            <a:miter lim="800000"/>
            <a:headEnd/>
            <a:tailEnd/>
          </a:ln>
        </p:spPr>
      </p:pic>
      <p:pic>
        <p:nvPicPr>
          <p:cNvPr id="91142" name="Picture 9" descr="P4160032.jpg"/>
          <p:cNvPicPr>
            <a:picLocks noChangeAspect="1"/>
          </p:cNvPicPr>
          <p:nvPr/>
        </p:nvPicPr>
        <p:blipFill>
          <a:blip r:embed="rId7" cstate="print"/>
          <a:srcRect/>
          <a:stretch>
            <a:fillRect/>
          </a:stretch>
        </p:blipFill>
        <p:spPr bwMode="auto">
          <a:xfrm>
            <a:off x="1876425" y="2362200"/>
            <a:ext cx="4673600" cy="3505200"/>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4"/>
          <p:cNvSpPr txBox="1">
            <a:spLocks noChangeArrowheads="1"/>
          </p:cNvSpPr>
          <p:nvPr/>
        </p:nvSpPr>
        <p:spPr bwMode="auto">
          <a:xfrm>
            <a:off x="1295400" y="1295400"/>
            <a:ext cx="6553200" cy="3540125"/>
          </a:xfrm>
          <a:prstGeom prst="rect">
            <a:avLst/>
          </a:prstGeom>
          <a:noFill/>
          <a:ln w="9525">
            <a:noFill/>
            <a:miter lim="800000"/>
            <a:headEnd/>
            <a:tailEnd/>
          </a:ln>
        </p:spPr>
        <p:txBody>
          <a:bodyPr>
            <a:spAutoFit/>
          </a:bodyPr>
          <a:lstStyle/>
          <a:p>
            <a:pPr fontAlgn="auto">
              <a:spcBef>
                <a:spcPct val="50000"/>
              </a:spcBef>
              <a:spcAft>
                <a:spcPts val="0"/>
              </a:spcAft>
              <a:defRPr/>
            </a:pPr>
            <a:r>
              <a:rPr lang="en-US" sz="3200" dirty="0">
                <a:effectLst>
                  <a:outerShdw blurRad="38100" dist="38100" dir="2700000" algn="tl">
                    <a:srgbClr val="000000">
                      <a:alpha val="43137"/>
                    </a:srgbClr>
                  </a:outerShdw>
                </a:effectLst>
                <a:latin typeface="+mn-lt"/>
              </a:rPr>
              <a:t>Agencies should also address </a:t>
            </a:r>
            <a:r>
              <a:rPr lang="en-US" sz="3200" b="1" dirty="0">
                <a:solidFill>
                  <a:schemeClr val="tx2">
                    <a:lumMod val="75000"/>
                  </a:schemeClr>
                </a:solidFill>
                <a:effectLst>
                  <a:outerShdw blurRad="38100" dist="38100" dir="2700000" algn="tl">
                    <a:srgbClr val="000000">
                      <a:alpha val="43137"/>
                    </a:srgbClr>
                  </a:outerShdw>
                </a:effectLst>
                <a:latin typeface="+mn-lt"/>
              </a:rPr>
              <a:t>safe means for work vehicles and equipment to enter and exit traffic lanes and for delivery of construction materials to the work space</a:t>
            </a:r>
            <a:r>
              <a:rPr lang="en-US" sz="3200" dirty="0">
                <a:effectLst>
                  <a:outerShdw blurRad="38100" dist="38100" dir="2700000" algn="tl">
                    <a:srgbClr val="000000">
                      <a:alpha val="43137"/>
                    </a:srgbClr>
                  </a:outerShdw>
                </a:effectLst>
                <a:latin typeface="+mn-lt"/>
              </a:rPr>
              <a:t> based on individual project characteristics and factors</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6" descr="P5312845"/>
          <p:cNvPicPr>
            <a:picLocks noChangeAspect="1" noChangeArrowheads="1"/>
          </p:cNvPicPr>
          <p:nvPr/>
        </p:nvPicPr>
        <p:blipFill>
          <a:blip r:embed="rId3" cstate="print"/>
          <a:srcRect l="17679" t="35715" r="18036" b="8571"/>
          <a:stretch>
            <a:fillRect/>
          </a:stretch>
        </p:blipFill>
        <p:spPr bwMode="auto">
          <a:xfrm>
            <a:off x="0" y="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200400" y="1676400"/>
            <a:ext cx="2895600" cy="1752600"/>
          </a:xfrm>
          <a:prstGeom prst="rect">
            <a:avLst/>
          </a:prstGeom>
          <a:solidFill>
            <a:srgbClr val="FFCC99"/>
          </a:solidFill>
          <a:ln w="9525">
            <a:solidFill>
              <a:schemeClr val="bg1"/>
            </a:solidFill>
            <a:miter lim="800000"/>
            <a:headEnd/>
            <a:tailEnd/>
          </a:ln>
        </p:spPr>
        <p:txBody>
          <a:bodyPr wrap="none" anchor="ctr"/>
          <a:lstStyle/>
          <a:p>
            <a:pPr algn="ctr"/>
            <a:r>
              <a:rPr lang="en-US" sz="2400">
                <a:solidFill>
                  <a:schemeClr val="bg1"/>
                </a:solidFill>
              </a:rPr>
              <a:t>National </a:t>
            </a:r>
          </a:p>
          <a:p>
            <a:pPr algn="ctr"/>
            <a:r>
              <a:rPr lang="en-US" sz="2400">
                <a:solidFill>
                  <a:schemeClr val="bg1"/>
                </a:solidFill>
              </a:rPr>
              <a:t>Construction </a:t>
            </a:r>
          </a:p>
          <a:p>
            <a:pPr algn="ctr"/>
            <a:r>
              <a:rPr lang="en-US" sz="2400">
                <a:solidFill>
                  <a:schemeClr val="bg1"/>
                </a:solidFill>
              </a:rPr>
              <a:t>Center</a:t>
            </a:r>
          </a:p>
          <a:p>
            <a:pPr algn="ctr"/>
            <a:endParaRPr lang="en-US" sz="2400"/>
          </a:p>
        </p:txBody>
      </p:sp>
      <p:sp>
        <p:nvSpPr>
          <p:cNvPr id="14" name="Up Arrow 13"/>
          <p:cNvSpPr/>
          <p:nvPr/>
        </p:nvSpPr>
        <p:spPr>
          <a:xfrm rot="2235317">
            <a:off x="4129088" y="2930525"/>
            <a:ext cx="609600" cy="1874838"/>
          </a:xfrm>
          <a:prstGeom prst="upArrow">
            <a:avLst/>
          </a:prstGeom>
          <a:solidFill>
            <a:srgbClr val="FF9900"/>
          </a:solidFill>
          <a:ln>
            <a:solidFill>
              <a:schemeClr val="bg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4000">
              <a:solidFill>
                <a:srgbClr val="FFC000"/>
              </a:solidFill>
            </a:endParaRPr>
          </a:p>
        </p:txBody>
      </p:sp>
      <p:sp>
        <p:nvSpPr>
          <p:cNvPr id="28676" name="Rectangle 2"/>
          <p:cNvSpPr>
            <a:spLocks noChangeArrowheads="1"/>
          </p:cNvSpPr>
          <p:nvPr/>
        </p:nvSpPr>
        <p:spPr bwMode="auto">
          <a:xfrm>
            <a:off x="381000" y="1676400"/>
            <a:ext cx="2667000" cy="1752600"/>
          </a:xfrm>
          <a:prstGeom prst="rect">
            <a:avLst/>
          </a:prstGeom>
          <a:solidFill>
            <a:srgbClr val="FFCC99"/>
          </a:solidFill>
          <a:ln w="9525">
            <a:solidFill>
              <a:schemeClr val="bg1"/>
            </a:solidFill>
            <a:miter lim="800000"/>
            <a:headEnd/>
            <a:tailEnd/>
          </a:ln>
        </p:spPr>
        <p:txBody>
          <a:bodyPr wrap="none" anchor="ctr"/>
          <a:lstStyle/>
          <a:p>
            <a:pPr algn="ctr"/>
            <a:r>
              <a:rPr lang="en-US" sz="2400">
                <a:solidFill>
                  <a:schemeClr val="bg1"/>
                </a:solidFill>
              </a:rPr>
              <a:t>Intramural </a:t>
            </a:r>
          </a:p>
          <a:p>
            <a:pPr algn="ctr"/>
            <a:r>
              <a:rPr lang="en-US" sz="2400">
                <a:solidFill>
                  <a:schemeClr val="bg1"/>
                </a:solidFill>
              </a:rPr>
              <a:t>Research</a:t>
            </a:r>
          </a:p>
          <a:p>
            <a:pPr algn="ctr"/>
            <a:endParaRPr lang="en-US" sz="2400"/>
          </a:p>
        </p:txBody>
      </p:sp>
      <p:sp>
        <p:nvSpPr>
          <p:cNvPr id="28677" name="Rectangle 4"/>
          <p:cNvSpPr>
            <a:spLocks noChangeArrowheads="1"/>
          </p:cNvSpPr>
          <p:nvPr/>
        </p:nvSpPr>
        <p:spPr bwMode="auto">
          <a:xfrm>
            <a:off x="6248400" y="1676400"/>
            <a:ext cx="2438400" cy="1828800"/>
          </a:xfrm>
          <a:prstGeom prst="rect">
            <a:avLst/>
          </a:prstGeom>
          <a:solidFill>
            <a:srgbClr val="FFCC99"/>
          </a:solidFill>
          <a:ln w="9525">
            <a:solidFill>
              <a:schemeClr val="bg1"/>
            </a:solidFill>
            <a:miter lim="800000"/>
            <a:headEnd/>
            <a:tailEnd/>
          </a:ln>
        </p:spPr>
        <p:txBody>
          <a:bodyPr wrap="none" anchor="ctr"/>
          <a:lstStyle/>
          <a:p>
            <a:pPr algn="ctr"/>
            <a:r>
              <a:rPr lang="en-US" sz="2400">
                <a:solidFill>
                  <a:schemeClr val="bg1"/>
                </a:solidFill>
              </a:rPr>
              <a:t>Extramural </a:t>
            </a:r>
          </a:p>
          <a:p>
            <a:pPr algn="ctr"/>
            <a:r>
              <a:rPr lang="en-US" sz="2400">
                <a:solidFill>
                  <a:schemeClr val="bg1"/>
                </a:solidFill>
              </a:rPr>
              <a:t>Investigator </a:t>
            </a:r>
          </a:p>
          <a:p>
            <a:pPr algn="ctr"/>
            <a:r>
              <a:rPr lang="en-US" sz="2400">
                <a:solidFill>
                  <a:schemeClr val="bg1"/>
                </a:solidFill>
              </a:rPr>
              <a:t>Initiated Grants</a:t>
            </a:r>
          </a:p>
          <a:p>
            <a:pPr algn="ctr"/>
            <a:endParaRPr lang="en-US" sz="2400"/>
          </a:p>
        </p:txBody>
      </p:sp>
      <p:sp>
        <p:nvSpPr>
          <p:cNvPr id="7174" name="Rectangle 5"/>
          <p:cNvSpPr>
            <a:spLocks noChangeArrowheads="1"/>
          </p:cNvSpPr>
          <p:nvPr/>
        </p:nvSpPr>
        <p:spPr bwMode="auto">
          <a:xfrm>
            <a:off x="887413" y="304800"/>
            <a:ext cx="7292975" cy="990600"/>
          </a:xfrm>
          <a:prstGeom prst="rect">
            <a:avLst/>
          </a:prstGeom>
          <a:solidFill>
            <a:srgbClr val="FFCC99"/>
          </a:solidFill>
          <a:ln w="9525">
            <a:solidFill>
              <a:schemeClr val="bg1"/>
            </a:solidFill>
            <a:miter lim="800000"/>
            <a:headEnd/>
            <a:tailEnd/>
          </a:ln>
        </p:spPr>
        <p:txBody>
          <a:bodyPr wrap="none" anchor="ctr"/>
          <a:lstStyle/>
          <a:p>
            <a:pPr algn="ctr" fontAlgn="auto">
              <a:spcBef>
                <a:spcPts val="0"/>
              </a:spcBef>
              <a:spcAft>
                <a:spcPts val="0"/>
              </a:spcAft>
              <a:defRPr/>
            </a:pPr>
            <a:r>
              <a:rPr lang="en-US" sz="3600" dirty="0">
                <a:solidFill>
                  <a:schemeClr val="bg1"/>
                </a:solidFill>
                <a:latin typeface="+mn-lt"/>
              </a:rPr>
              <a:t>NIOSH</a:t>
            </a:r>
            <a:r>
              <a:rPr lang="en-US" sz="3600" dirty="0">
                <a:solidFill>
                  <a:schemeClr val="bg1"/>
                </a:solidFill>
                <a:effectLst>
                  <a:outerShdw blurRad="38100" dist="38100" dir="2700000" algn="tl">
                    <a:srgbClr val="000000">
                      <a:alpha val="43137"/>
                    </a:srgbClr>
                  </a:outerShdw>
                </a:effectLst>
                <a:latin typeface="+mn-lt"/>
              </a:rPr>
              <a:t> </a:t>
            </a:r>
            <a:r>
              <a:rPr lang="en-US" sz="3600" dirty="0">
                <a:solidFill>
                  <a:schemeClr val="bg1"/>
                </a:solidFill>
                <a:latin typeface="+mn-lt"/>
              </a:rPr>
              <a:t>Construction</a:t>
            </a:r>
            <a:r>
              <a:rPr lang="en-US" sz="3600" dirty="0">
                <a:solidFill>
                  <a:schemeClr val="bg1"/>
                </a:solidFill>
                <a:effectLst>
                  <a:outerShdw blurRad="38100" dist="38100" dir="2700000" algn="tl">
                    <a:srgbClr val="000000">
                      <a:alpha val="43137"/>
                    </a:srgbClr>
                  </a:outerShdw>
                </a:effectLst>
                <a:latin typeface="+mn-lt"/>
              </a:rPr>
              <a:t> </a:t>
            </a:r>
            <a:r>
              <a:rPr lang="en-US" sz="3600" dirty="0">
                <a:solidFill>
                  <a:schemeClr val="bg1"/>
                </a:solidFill>
                <a:latin typeface="+mn-lt"/>
              </a:rPr>
              <a:t>Program</a:t>
            </a:r>
          </a:p>
        </p:txBody>
      </p:sp>
      <p:sp>
        <p:nvSpPr>
          <p:cNvPr id="28679" name="Oval 6"/>
          <p:cNvSpPr>
            <a:spLocks noChangeArrowheads="1"/>
          </p:cNvSpPr>
          <p:nvPr/>
        </p:nvSpPr>
        <p:spPr bwMode="auto">
          <a:xfrm>
            <a:off x="1295400" y="4267200"/>
            <a:ext cx="3429000" cy="685800"/>
          </a:xfrm>
          <a:prstGeom prst="ellipse">
            <a:avLst/>
          </a:prstGeom>
          <a:solidFill>
            <a:srgbClr val="FFFF99"/>
          </a:solidFill>
          <a:ln w="9525">
            <a:solidFill>
              <a:schemeClr val="bg1"/>
            </a:solidFill>
            <a:round/>
            <a:headEnd/>
            <a:tailEnd/>
          </a:ln>
        </p:spPr>
        <p:txBody>
          <a:bodyPr wrap="none" anchor="ctr"/>
          <a:lstStyle/>
          <a:p>
            <a:pPr algn="ctr"/>
            <a:r>
              <a:rPr lang="en-US" sz="2000">
                <a:solidFill>
                  <a:schemeClr val="bg1"/>
                </a:solidFill>
              </a:rPr>
              <a:t>CPWR</a:t>
            </a:r>
          </a:p>
        </p:txBody>
      </p:sp>
      <p:sp>
        <p:nvSpPr>
          <p:cNvPr id="28680" name="Line 8"/>
          <p:cNvSpPr>
            <a:spLocks noChangeShapeType="1"/>
          </p:cNvSpPr>
          <p:nvPr/>
        </p:nvSpPr>
        <p:spPr bwMode="auto">
          <a:xfrm>
            <a:off x="2209800" y="1219200"/>
            <a:ext cx="0" cy="457200"/>
          </a:xfrm>
          <a:prstGeom prst="line">
            <a:avLst/>
          </a:prstGeom>
          <a:noFill/>
          <a:ln w="9525">
            <a:solidFill>
              <a:schemeClr val="tx1"/>
            </a:solidFill>
            <a:round/>
            <a:headEnd/>
            <a:tailEnd/>
          </a:ln>
        </p:spPr>
        <p:txBody>
          <a:bodyPr/>
          <a:lstStyle/>
          <a:p>
            <a:endParaRPr lang="en-US"/>
          </a:p>
        </p:txBody>
      </p:sp>
      <p:sp>
        <p:nvSpPr>
          <p:cNvPr id="28681" name="Line 9"/>
          <p:cNvSpPr>
            <a:spLocks noChangeShapeType="1"/>
          </p:cNvSpPr>
          <p:nvPr/>
        </p:nvSpPr>
        <p:spPr bwMode="auto">
          <a:xfrm>
            <a:off x="4648200" y="1219200"/>
            <a:ext cx="0" cy="457200"/>
          </a:xfrm>
          <a:prstGeom prst="line">
            <a:avLst/>
          </a:prstGeom>
          <a:noFill/>
          <a:ln w="9525">
            <a:solidFill>
              <a:schemeClr val="tx1"/>
            </a:solidFill>
            <a:round/>
            <a:headEnd/>
            <a:tailEnd/>
          </a:ln>
        </p:spPr>
        <p:txBody>
          <a:bodyPr/>
          <a:lstStyle/>
          <a:p>
            <a:endParaRPr lang="en-US"/>
          </a:p>
        </p:txBody>
      </p:sp>
      <p:sp>
        <p:nvSpPr>
          <p:cNvPr id="28682" name="Line 10"/>
          <p:cNvSpPr>
            <a:spLocks noChangeShapeType="1"/>
          </p:cNvSpPr>
          <p:nvPr/>
        </p:nvSpPr>
        <p:spPr bwMode="auto">
          <a:xfrm>
            <a:off x="7086600" y="1219200"/>
            <a:ext cx="0" cy="457200"/>
          </a:xfrm>
          <a:prstGeom prst="line">
            <a:avLst/>
          </a:prstGeom>
          <a:noFill/>
          <a:ln w="9525">
            <a:solidFill>
              <a:schemeClr val="tx1"/>
            </a:solidFill>
            <a:round/>
            <a:headEnd/>
            <a:tailEnd/>
          </a:ln>
        </p:spPr>
        <p:txBody>
          <a:bodyPr/>
          <a:lstStyle/>
          <a:p>
            <a:endParaRPr lang="en-US"/>
          </a:p>
        </p:txBody>
      </p:sp>
      <p:sp>
        <p:nvSpPr>
          <p:cNvPr id="28683" name="Rectangle 11"/>
          <p:cNvSpPr>
            <a:spLocks noChangeArrowheads="1"/>
          </p:cNvSpPr>
          <p:nvPr/>
        </p:nvSpPr>
        <p:spPr bwMode="auto">
          <a:xfrm>
            <a:off x="1028700" y="4953000"/>
            <a:ext cx="7086600" cy="457200"/>
          </a:xfrm>
          <a:prstGeom prst="rect">
            <a:avLst/>
          </a:prstGeom>
          <a:solidFill>
            <a:srgbClr val="FFFF99"/>
          </a:solidFill>
          <a:ln w="22225">
            <a:solidFill>
              <a:schemeClr val="bg1"/>
            </a:solidFill>
            <a:miter lim="800000"/>
            <a:headEnd/>
            <a:tailEnd/>
          </a:ln>
        </p:spPr>
        <p:txBody>
          <a:bodyPr wrap="none" anchor="ctr"/>
          <a:lstStyle/>
          <a:p>
            <a:pPr algn="ctr"/>
            <a:r>
              <a:rPr lang="en-US" sz="2000">
                <a:solidFill>
                  <a:schemeClr val="bg1"/>
                </a:solidFill>
              </a:rPr>
              <a:t>Center for Construction Research and Training</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lstStyle/>
          <a:p>
            <a:pPr eaLnBrk="1" fontAlgn="auto" hangingPunct="1">
              <a:spcAft>
                <a:spcPts val="0"/>
              </a:spcAft>
              <a:defRPr/>
            </a:pPr>
            <a:r>
              <a:rPr lang="en-US" sz="4400" b="0" dirty="0" smtClean="0">
                <a:solidFill>
                  <a:schemeClr val="tx2">
                    <a:satMod val="200000"/>
                  </a:schemeClr>
                </a:solidFill>
              </a:rPr>
              <a:t>The Typical Interstate Project </a:t>
            </a:r>
            <a:endParaRPr lang="en-US" sz="4400" b="0" dirty="0">
              <a:solidFill>
                <a:schemeClr val="tx2">
                  <a:satMod val="200000"/>
                </a:schemeClr>
              </a:solidFill>
            </a:endParaRPr>
          </a:p>
        </p:txBody>
      </p:sp>
      <p:pic>
        <p:nvPicPr>
          <p:cNvPr id="94211" name="Content Placeholder 3" descr="Picture12.png"/>
          <p:cNvPicPr>
            <a:picLocks noChangeAspect="1"/>
          </p:cNvPicPr>
          <p:nvPr/>
        </p:nvPicPr>
        <p:blipFill>
          <a:blip r:embed="rId2" cstate="print"/>
          <a:srcRect l="1376" t="2055" r="2238" b="3383"/>
          <a:stretch>
            <a:fillRect/>
          </a:stretch>
        </p:blipFill>
        <p:spPr bwMode="auto">
          <a:xfrm>
            <a:off x="1219200" y="1371600"/>
            <a:ext cx="6400800" cy="4206875"/>
          </a:xfrm>
          <a:prstGeom prst="rect">
            <a:avLst/>
          </a:prstGeom>
          <a:noFill/>
          <a:ln w="57150">
            <a:solidFill>
              <a:srgbClr val="FFC000"/>
            </a:solidFill>
            <a:miter lim="800000"/>
            <a:headEnd/>
            <a:tailEnd/>
          </a:ln>
        </p:spPr>
      </p:pic>
      <p:sp>
        <p:nvSpPr>
          <p:cNvPr id="94212" name="TextBox 7"/>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Content Placeholder 3" descr="Picture14.png"/>
          <p:cNvPicPr>
            <a:picLocks noGrp="1" noChangeAspect="1"/>
          </p:cNvPicPr>
          <p:nvPr>
            <p:ph idx="4294967295"/>
          </p:nvPr>
        </p:nvPicPr>
        <p:blipFill>
          <a:blip r:embed="rId3" cstate="print"/>
          <a:srcRect l="1376" t="2055" r="2238" b="3383"/>
          <a:stretch>
            <a:fillRect/>
          </a:stretch>
        </p:blipFill>
        <p:spPr>
          <a:xfrm>
            <a:off x="1371600" y="1295400"/>
            <a:ext cx="6400800" cy="4206875"/>
          </a:xfrm>
          <a:ln w="57150">
            <a:solidFill>
              <a:srgbClr val="FFC000"/>
            </a:solidFill>
          </a:ln>
        </p:spPr>
      </p:pic>
      <p:sp>
        <p:nvSpPr>
          <p:cNvPr id="95235" name="TextBox 6"/>
          <p:cNvSpPr txBox="1">
            <a:spLocks noChangeArrowheads="1"/>
          </p:cNvSpPr>
          <p:nvPr/>
        </p:nvSpPr>
        <p:spPr bwMode="auto">
          <a:xfrm>
            <a:off x="2590800" y="6096000"/>
            <a:ext cx="2743200" cy="369888"/>
          </a:xfrm>
          <a:prstGeom prst="rect">
            <a:avLst/>
          </a:prstGeom>
          <a:noFill/>
          <a:ln w="9525">
            <a:noFill/>
            <a:miter lim="800000"/>
            <a:headEnd/>
            <a:tailEnd/>
          </a:ln>
        </p:spPr>
        <p:txBody>
          <a:bodyPr>
            <a:spAutoFit/>
          </a:bodyPr>
          <a:lstStyle/>
          <a:p>
            <a:r>
              <a:rPr lang="en-US"/>
              <a:t>Source: Steve Hubbard</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noChangeArrowheads="1"/>
          </p:cNvSpPr>
          <p:nvPr>
            <p:ph type="title"/>
          </p:nvPr>
        </p:nvSpPr>
        <p:spPr>
          <a:xfrm>
            <a:off x="0" y="457200"/>
            <a:ext cx="9144000" cy="1143000"/>
          </a:xfrm>
        </p:spPr>
        <p:txBody>
          <a:bodyPr/>
          <a:lstStyle/>
          <a:p>
            <a:pPr eaLnBrk="1" hangingPunct="1">
              <a:lnSpc>
                <a:spcPct val="100000"/>
              </a:lnSpc>
            </a:pPr>
            <a:r>
              <a:rPr lang="en-US" b="0" smtClean="0"/>
              <a:t>What is the most common method of entering and exiting work zones in the United States?</a:t>
            </a:r>
          </a:p>
        </p:txBody>
      </p:sp>
      <p:pic>
        <p:nvPicPr>
          <p:cNvPr id="840713" name="Picture 9" descr="P1263437"/>
          <p:cNvPicPr>
            <a:picLocks noChangeAspect="1" noChangeArrowheads="1"/>
          </p:cNvPicPr>
          <p:nvPr/>
        </p:nvPicPr>
        <p:blipFill>
          <a:blip r:embed="rId3" cstate="print"/>
          <a:srcRect/>
          <a:stretch>
            <a:fillRect/>
          </a:stretch>
        </p:blipFill>
        <p:spPr bwMode="auto">
          <a:xfrm>
            <a:off x="4572000" y="2133600"/>
            <a:ext cx="4262438" cy="3198813"/>
          </a:xfrm>
          <a:prstGeom prst="rect">
            <a:avLst/>
          </a:prstGeom>
          <a:noFill/>
          <a:ln w="57150">
            <a:solidFill>
              <a:srgbClr val="FFC000"/>
            </a:solidFill>
            <a:miter lim="800000"/>
            <a:headEnd/>
            <a:tailEnd/>
          </a:ln>
        </p:spPr>
      </p:pic>
      <p:pic>
        <p:nvPicPr>
          <p:cNvPr id="840714" name="Picture 10" descr="P1243343"/>
          <p:cNvPicPr>
            <a:picLocks noChangeAspect="1" noChangeArrowheads="1"/>
          </p:cNvPicPr>
          <p:nvPr/>
        </p:nvPicPr>
        <p:blipFill>
          <a:blip r:embed="rId4" cstate="print"/>
          <a:srcRect/>
          <a:stretch>
            <a:fillRect/>
          </a:stretch>
        </p:blipFill>
        <p:spPr bwMode="auto">
          <a:xfrm>
            <a:off x="304800" y="2135188"/>
            <a:ext cx="4265613" cy="3198812"/>
          </a:xfrm>
          <a:prstGeom prst="rect">
            <a:avLst/>
          </a:prstGeom>
          <a:noFill/>
          <a:ln w="57150">
            <a:solidFill>
              <a:srgbClr val="FFC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40714"/>
                                        </p:tgtEl>
                                        <p:attrNameLst>
                                          <p:attrName>style.visibility</p:attrName>
                                        </p:attrNameLst>
                                      </p:cBhvr>
                                      <p:to>
                                        <p:strVal val="visible"/>
                                      </p:to>
                                    </p:set>
                                    <p:anim calcmode="lin" valueType="num">
                                      <p:cBhvr additive="base">
                                        <p:cTn id="7" dur="500" fill="hold"/>
                                        <p:tgtEl>
                                          <p:spTgt spid="840714"/>
                                        </p:tgtEl>
                                        <p:attrNameLst>
                                          <p:attrName>ppt_x</p:attrName>
                                        </p:attrNameLst>
                                      </p:cBhvr>
                                      <p:tavLst>
                                        <p:tav tm="0">
                                          <p:val>
                                            <p:strVal val="#ppt_x"/>
                                          </p:val>
                                        </p:tav>
                                        <p:tav tm="100000">
                                          <p:val>
                                            <p:strVal val="#ppt_x"/>
                                          </p:val>
                                        </p:tav>
                                      </p:tavLst>
                                    </p:anim>
                                    <p:anim calcmode="lin" valueType="num">
                                      <p:cBhvr additive="base">
                                        <p:cTn id="8" dur="500" fill="hold"/>
                                        <p:tgtEl>
                                          <p:spTgt spid="8407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40713"/>
                                        </p:tgtEl>
                                        <p:attrNameLst>
                                          <p:attrName>style.visibility</p:attrName>
                                        </p:attrNameLst>
                                      </p:cBhvr>
                                      <p:to>
                                        <p:strVal val="visible"/>
                                      </p:to>
                                    </p:set>
                                    <p:anim calcmode="lin" valueType="num">
                                      <p:cBhvr additive="base">
                                        <p:cTn id="11" dur="500" fill="hold"/>
                                        <p:tgtEl>
                                          <p:spTgt spid="840713"/>
                                        </p:tgtEl>
                                        <p:attrNameLst>
                                          <p:attrName>ppt_x</p:attrName>
                                        </p:attrNameLst>
                                      </p:cBhvr>
                                      <p:tavLst>
                                        <p:tav tm="0">
                                          <p:val>
                                            <p:strVal val="#ppt_x"/>
                                          </p:val>
                                        </p:tav>
                                        <p:tav tm="100000">
                                          <p:val>
                                            <p:strVal val="#ppt_x"/>
                                          </p:val>
                                        </p:tav>
                                      </p:tavLst>
                                    </p:anim>
                                    <p:anim calcmode="lin" valueType="num">
                                      <p:cBhvr additive="base">
                                        <p:cTn id="12" dur="500" fill="hold"/>
                                        <p:tgtEl>
                                          <p:spTgt spid="8407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2008_041_0"/>
          <p:cNvPicPr>
            <a:picLocks noChangeAspect="1" noChangeArrowheads="1"/>
          </p:cNvPicPr>
          <p:nvPr/>
        </p:nvPicPr>
        <p:blipFill>
          <a:blip r:embed="rId3" cstate="print"/>
          <a:srcRect t="15555"/>
          <a:stretch>
            <a:fillRect/>
          </a:stretch>
        </p:blipFill>
        <p:spPr bwMode="auto">
          <a:xfrm>
            <a:off x="0" y="0"/>
            <a:ext cx="9144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Rectangle 5"/>
          <p:cNvSpPr>
            <a:spLocks noChangeArrowheads="1"/>
          </p:cNvSpPr>
          <p:nvPr/>
        </p:nvSpPr>
        <p:spPr bwMode="auto">
          <a:xfrm>
            <a:off x="0" y="274638"/>
            <a:ext cx="9144000" cy="1143000"/>
          </a:xfrm>
          <a:prstGeom prst="rect">
            <a:avLst/>
          </a:prstGeom>
          <a:noFill/>
          <a:ln w="9525">
            <a:noFill/>
            <a:miter lim="800000"/>
            <a:headEnd/>
            <a:tailEnd/>
          </a:ln>
          <a:effectLst/>
        </p:spPr>
        <p:txBody>
          <a:bodyPr anchor="ctr"/>
          <a:lstStyle/>
          <a:p>
            <a:pPr algn="ctr" fontAlgn="auto">
              <a:spcAft>
                <a:spcPts val="0"/>
              </a:spcAft>
              <a:defRPr/>
            </a:pPr>
            <a:r>
              <a:rPr lang="en-US" sz="4400" dirty="0">
                <a:solidFill>
                  <a:schemeClr val="tx2"/>
                </a:solidFill>
                <a:latin typeface="+mj-lt"/>
              </a:rPr>
              <a:t>Trucks Entering Traffic </a:t>
            </a:r>
          </a:p>
        </p:txBody>
      </p:sp>
      <p:pic>
        <p:nvPicPr>
          <p:cNvPr id="98307" name="Picture 6" descr="truckentering1"/>
          <p:cNvPicPr>
            <a:picLocks noGrp="1" noChangeAspect="1" noChangeArrowheads="1"/>
          </p:cNvPicPr>
          <p:nvPr>
            <p:ph sz="quarter" idx="1"/>
          </p:nvPr>
        </p:nvPicPr>
        <p:blipFill>
          <a:blip r:embed="rId3" cstate="print"/>
          <a:srcRect/>
          <a:stretch>
            <a:fillRect/>
          </a:stretch>
        </p:blipFill>
        <p:spPr>
          <a:xfrm>
            <a:off x="3200400" y="4876800"/>
            <a:ext cx="5943600" cy="1981200"/>
          </a:xfrm>
        </p:spPr>
      </p:pic>
      <p:pic>
        <p:nvPicPr>
          <p:cNvPr id="98308" name="Picture 8" descr="truckentering2"/>
          <p:cNvPicPr>
            <a:picLocks noGrp="1" noChangeAspect="1" noChangeArrowheads="1"/>
          </p:cNvPicPr>
          <p:nvPr>
            <p:ph sz="quarter" idx="2"/>
          </p:nvPr>
        </p:nvPicPr>
        <p:blipFill>
          <a:blip r:embed="rId4" cstate="print"/>
          <a:srcRect/>
          <a:stretch>
            <a:fillRect/>
          </a:stretch>
        </p:blipFill>
        <p:spPr>
          <a:xfrm>
            <a:off x="3429000" y="1752600"/>
            <a:ext cx="5715000" cy="2813050"/>
          </a:xfrm>
        </p:spPr>
      </p:pic>
      <p:pic>
        <p:nvPicPr>
          <p:cNvPr id="98309" name="Picture 11" descr="Enter-NoAccel"/>
          <p:cNvPicPr>
            <a:picLocks noGrp="1" noChangeAspect="1" noChangeArrowheads="1"/>
          </p:cNvPicPr>
          <p:nvPr>
            <p:ph sz="quarter" idx="3"/>
          </p:nvPr>
        </p:nvPicPr>
        <p:blipFill>
          <a:blip r:embed="rId5" cstate="print"/>
          <a:srcRect/>
          <a:stretch>
            <a:fillRect/>
          </a:stretch>
        </p:blipFill>
        <p:spPr>
          <a:xfrm>
            <a:off x="0" y="1752600"/>
            <a:ext cx="3224213" cy="5105400"/>
          </a:xfrm>
        </p:spPr>
      </p:pic>
      <p:pic>
        <p:nvPicPr>
          <p:cNvPr id="98310" name="Picture 14" descr="trucksenteringSIGN2"/>
          <p:cNvPicPr>
            <a:picLocks noGrp="1" noChangeAspect="1" noChangeArrowheads="1"/>
          </p:cNvPicPr>
          <p:nvPr>
            <p:ph sz="quarter" idx="4"/>
          </p:nvPr>
        </p:nvPicPr>
        <p:blipFill>
          <a:blip r:embed="rId6" cstate="print"/>
          <a:srcRect/>
          <a:stretch>
            <a:fillRect/>
          </a:stretch>
        </p:blipFill>
        <p:spPr>
          <a:xfrm>
            <a:off x="2286000" y="1371600"/>
            <a:ext cx="2179638" cy="217170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title"/>
          </p:nvPr>
        </p:nvSpPr>
        <p:spPr/>
        <p:txBody>
          <a:bodyPr/>
          <a:lstStyle/>
          <a:p>
            <a:pPr eaLnBrk="1" hangingPunct="1"/>
            <a:r>
              <a:rPr lang="en-US" b="0" smtClean="0"/>
              <a:t>Past Deployments</a:t>
            </a:r>
          </a:p>
        </p:txBody>
      </p:sp>
      <p:sp>
        <p:nvSpPr>
          <p:cNvPr id="99331" name="Rectangle 6"/>
          <p:cNvSpPr>
            <a:spLocks noGrp="1" noChangeArrowheads="1"/>
          </p:cNvSpPr>
          <p:nvPr>
            <p:ph type="body" sz="half" idx="1"/>
          </p:nvPr>
        </p:nvSpPr>
        <p:spPr/>
        <p:txBody>
          <a:bodyPr/>
          <a:lstStyle/>
          <a:p>
            <a:pPr eaLnBrk="1" hangingPunct="1"/>
            <a:endParaRPr lang="en-US" smtClean="0"/>
          </a:p>
          <a:p>
            <a:pPr eaLnBrk="1" hangingPunct="1"/>
            <a:endParaRPr lang="en-US" smtClean="0"/>
          </a:p>
        </p:txBody>
      </p:sp>
      <p:sp>
        <p:nvSpPr>
          <p:cNvPr id="31748" name="Text Box 4"/>
          <p:cNvSpPr txBox="1">
            <a:spLocks noChangeArrowheads="1"/>
          </p:cNvSpPr>
          <p:nvPr/>
        </p:nvSpPr>
        <p:spPr bwMode="auto">
          <a:xfrm>
            <a:off x="914400" y="1828800"/>
            <a:ext cx="7162800" cy="579438"/>
          </a:xfrm>
          <a:prstGeom prst="rect">
            <a:avLst/>
          </a:prstGeom>
          <a:noFill/>
          <a:ln w="9525" algn="ctr">
            <a:noFill/>
            <a:miter lim="800000"/>
            <a:headEnd/>
            <a:tailEnd/>
          </a:ln>
          <a:effectLst/>
        </p:spPr>
        <p:txBody>
          <a:bodyPr>
            <a:spAutoFit/>
          </a:bodyPr>
          <a:lstStyle/>
          <a:p>
            <a:pPr>
              <a:spcBef>
                <a:spcPct val="50000"/>
              </a:spcBef>
            </a:pPr>
            <a:endParaRPr lang="en-US">
              <a:effectLst>
                <a:outerShdw blurRad="38100" dist="38100" dir="2700000" algn="tl">
                  <a:srgbClr val="800000"/>
                </a:outerShdw>
              </a:effectLst>
            </a:endParaRPr>
          </a:p>
        </p:txBody>
      </p:sp>
      <p:sp>
        <p:nvSpPr>
          <p:cNvPr id="31751" name="Rectangle 7"/>
          <p:cNvSpPr>
            <a:spLocks noChangeArrowheads="1"/>
          </p:cNvSpPr>
          <p:nvPr/>
        </p:nvSpPr>
        <p:spPr bwMode="auto">
          <a:xfrm>
            <a:off x="4479925" y="3140075"/>
            <a:ext cx="184150" cy="579438"/>
          </a:xfrm>
          <a:prstGeom prst="rect">
            <a:avLst/>
          </a:prstGeom>
          <a:noFill/>
          <a:ln w="9525" algn="ctr">
            <a:noFill/>
            <a:miter lim="800000"/>
            <a:headEnd/>
            <a:tailEnd/>
          </a:ln>
          <a:effectLst/>
        </p:spPr>
        <p:txBody>
          <a:bodyPr wrap="none">
            <a:spAutoFit/>
          </a:bodyPr>
          <a:lstStyle/>
          <a:p>
            <a:endParaRPr lang="en-US">
              <a:effectLst>
                <a:outerShdw blurRad="38100" dist="38100" dir="2700000" algn="tl">
                  <a:srgbClr val="800000"/>
                </a:outerShdw>
              </a:effectLst>
            </a:endParaRPr>
          </a:p>
        </p:txBody>
      </p:sp>
      <p:sp>
        <p:nvSpPr>
          <p:cNvPr id="31753" name="Rectangle 9"/>
          <p:cNvSpPr>
            <a:spLocks noChangeArrowheads="1"/>
          </p:cNvSpPr>
          <p:nvPr/>
        </p:nvSpPr>
        <p:spPr bwMode="auto">
          <a:xfrm>
            <a:off x="457200" y="1600200"/>
            <a:ext cx="4953000" cy="4495800"/>
          </a:xfrm>
          <a:prstGeom prst="rect">
            <a:avLst/>
          </a:prstGeom>
          <a:noFill/>
          <a:ln w="9525">
            <a:noFill/>
            <a:miter lim="800000"/>
            <a:headEnd/>
            <a:tailEnd/>
          </a:ln>
          <a:effectLst/>
        </p:spPr>
        <p:txBody>
          <a:bodyPr/>
          <a:lstStyle/>
          <a:p>
            <a:pPr marL="342900" indent="-342900">
              <a:buFont typeface="Wingdings" pitchFamily="2" charset="2"/>
              <a:buChar char="n"/>
            </a:pPr>
            <a:r>
              <a:rPr lang="en-US" sz="2800">
                <a:effectLst>
                  <a:outerShdw blurRad="38100" dist="38100" dir="2700000" algn="tl">
                    <a:srgbClr val="800000"/>
                  </a:outerShdw>
                </a:effectLst>
              </a:rPr>
              <a:t>Trucks Entering / Exiting</a:t>
            </a:r>
          </a:p>
          <a:p>
            <a:pPr marL="342900" indent="-342900">
              <a:buFont typeface="Wingdings" pitchFamily="2" charset="2"/>
              <a:buChar char="n"/>
            </a:pPr>
            <a:r>
              <a:rPr lang="en-US" sz="2800">
                <a:effectLst>
                  <a:outerShdw blurRad="38100" dist="38100" dir="2700000" algn="tl">
                    <a:srgbClr val="800000"/>
                  </a:outerShdw>
                </a:effectLst>
              </a:rPr>
              <a:t>Slow Speed Advisory</a:t>
            </a:r>
          </a:p>
          <a:p>
            <a:pPr marL="342900" indent="-342900">
              <a:buFont typeface="Wingdings" pitchFamily="2" charset="2"/>
              <a:buChar char="n"/>
            </a:pPr>
            <a:endParaRPr lang="en-US" sz="2800">
              <a:effectLst>
                <a:outerShdw blurRad="38100" dist="38100" dir="2700000" algn="tl">
                  <a:srgbClr val="800000"/>
                </a:outerShdw>
              </a:effectLst>
            </a:endParaRPr>
          </a:p>
        </p:txBody>
      </p:sp>
      <p:pic>
        <p:nvPicPr>
          <p:cNvPr id="99335" name="Picture 12" descr="slowtrafficXXmph-PCMS"/>
          <p:cNvPicPr>
            <a:picLocks noChangeAspect="1" noChangeArrowheads="1"/>
          </p:cNvPicPr>
          <p:nvPr/>
        </p:nvPicPr>
        <p:blipFill>
          <a:blip r:embed="rId2" cstate="print"/>
          <a:srcRect/>
          <a:stretch>
            <a:fillRect/>
          </a:stretch>
        </p:blipFill>
        <p:spPr bwMode="auto">
          <a:xfrm>
            <a:off x="5105400" y="2057400"/>
            <a:ext cx="3524250" cy="3235325"/>
          </a:xfrm>
          <a:prstGeom prst="rect">
            <a:avLst/>
          </a:prstGeom>
          <a:noFill/>
          <a:ln w="57150">
            <a:solidFill>
              <a:srgbClr val="FFC000"/>
            </a:solidFill>
            <a:miter lim="800000"/>
            <a:headEnd/>
            <a:tailEnd/>
          </a:ln>
        </p:spPr>
      </p:pic>
      <p:pic>
        <p:nvPicPr>
          <p:cNvPr id="99336" name="Picture 13" descr="slowtrafficXXmph"/>
          <p:cNvPicPr>
            <a:picLocks noChangeAspect="1" noChangeArrowheads="1"/>
          </p:cNvPicPr>
          <p:nvPr/>
        </p:nvPicPr>
        <p:blipFill>
          <a:blip r:embed="rId3" cstate="print"/>
          <a:srcRect/>
          <a:stretch>
            <a:fillRect/>
          </a:stretch>
        </p:blipFill>
        <p:spPr bwMode="auto">
          <a:xfrm>
            <a:off x="1143000" y="3049588"/>
            <a:ext cx="3581400" cy="2894012"/>
          </a:xfrm>
          <a:prstGeom prst="rect">
            <a:avLst/>
          </a:prstGeom>
          <a:noFill/>
          <a:ln w="57150">
            <a:solidFill>
              <a:srgbClr val="FFC000"/>
            </a:solid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descr="P2142091"/>
          <p:cNvPicPr>
            <a:picLocks noChangeAspect="1" noChangeArrowheads="1"/>
          </p:cNvPicPr>
          <p:nvPr/>
        </p:nvPicPr>
        <p:blipFill>
          <a:blip r:embed="rId3" cstate="print"/>
          <a:srcRect l="17856" t="25714" r="17857" b="19286"/>
          <a:stretch>
            <a:fillRect/>
          </a:stretch>
        </p:blipFill>
        <p:spPr bwMode="auto">
          <a:xfrm>
            <a:off x="0" y="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2007_092_0"/>
          <p:cNvPicPr>
            <a:picLocks noChangeAspect="1" noChangeArrowheads="1"/>
          </p:cNvPicPr>
          <p:nvPr/>
        </p:nvPicPr>
        <p:blipFill>
          <a:blip r:embed="rId3" cstate="print"/>
          <a:srcRect b="14444"/>
          <a:stretch>
            <a:fillRect/>
          </a:stretch>
        </p:blipFill>
        <p:spPr bwMode="auto">
          <a:xfrm>
            <a:off x="0" y="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2008_041_0"/>
          <p:cNvPicPr>
            <a:picLocks noChangeAspect="1" noChangeArrowheads="1"/>
          </p:cNvPicPr>
          <p:nvPr/>
        </p:nvPicPr>
        <p:blipFill>
          <a:blip r:embed="rId3" cstate="print"/>
          <a:srcRect l="31667" t="20000" b="20000"/>
          <a:stretch>
            <a:fillRect/>
          </a:stretch>
        </p:blipFill>
        <p:spPr bwMode="auto">
          <a:xfrm>
            <a:off x="0" y="0"/>
            <a:ext cx="9144000" cy="6021388"/>
          </a:xfrm>
          <a:prstGeom prst="rect">
            <a:avLst/>
          </a:prstGeom>
          <a:noFill/>
          <a:ln w="9525">
            <a:noFill/>
            <a:miter lim="800000"/>
            <a:headEnd/>
            <a:tailEnd/>
          </a:ln>
        </p:spPr>
      </p:pic>
      <p:pic>
        <p:nvPicPr>
          <p:cNvPr id="102403" name="Picture 7" descr="DONOTFOLLOWsign"/>
          <p:cNvPicPr>
            <a:picLocks noChangeAspect="1" noChangeArrowheads="1"/>
          </p:cNvPicPr>
          <p:nvPr/>
        </p:nvPicPr>
        <p:blipFill>
          <a:blip r:embed="rId4" cstate="print"/>
          <a:srcRect/>
          <a:stretch>
            <a:fillRect/>
          </a:stretch>
        </p:blipFill>
        <p:spPr bwMode="auto">
          <a:xfrm>
            <a:off x="0" y="4724400"/>
            <a:ext cx="3181350" cy="106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2007_0929INITCP20070042"/>
          <p:cNvPicPr>
            <a:picLocks noChangeAspect="1" noChangeArrowheads="1"/>
          </p:cNvPicPr>
          <p:nvPr/>
        </p:nvPicPr>
        <p:blipFill>
          <a:blip r:embed="rId3" cstate="print"/>
          <a:srcRect b="17229"/>
          <a:stretch>
            <a:fillRect/>
          </a:stretch>
        </p:blipFill>
        <p:spPr bwMode="auto">
          <a:xfrm>
            <a:off x="0" y="0"/>
            <a:ext cx="9144000" cy="5678488"/>
          </a:xfrm>
          <a:prstGeom prst="rect">
            <a:avLst/>
          </a:prstGeom>
          <a:noFill/>
          <a:ln w="9525">
            <a:noFill/>
            <a:miter lim="800000"/>
            <a:headEnd/>
            <a:tailEnd/>
          </a:ln>
        </p:spPr>
      </p:pic>
      <p:sp>
        <p:nvSpPr>
          <p:cNvPr id="103427" name="Rectangle 3"/>
          <p:cNvSpPr>
            <a:spLocks noChangeArrowheads="1"/>
          </p:cNvSpPr>
          <p:nvPr/>
        </p:nvSpPr>
        <p:spPr bwMode="auto">
          <a:xfrm>
            <a:off x="0" y="304800"/>
            <a:ext cx="9144000" cy="1143000"/>
          </a:xfrm>
          <a:prstGeom prst="rect">
            <a:avLst/>
          </a:prstGeom>
          <a:noFill/>
          <a:ln w="9525">
            <a:noFill/>
            <a:miter lim="800000"/>
            <a:headEnd/>
            <a:tailEnd/>
          </a:ln>
        </p:spPr>
        <p:txBody>
          <a:bodyPr lIns="92075" tIns="46038" rIns="92075" bIns="46038" anchor="ctr"/>
          <a:lstStyle/>
          <a:p>
            <a:pPr>
              <a:lnSpc>
                <a:spcPct val="70000"/>
              </a:lnSpc>
            </a:pPr>
            <a:endParaRPr lang="en-US" sz="4000" b="1">
              <a:solidFill>
                <a:srgbClr val="FFFF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zz5">
  <a:themeElements>
    <a:clrScheme name="zz5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zz5">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zz5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zz5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zz5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6E49507D6DD174DAD2B7F0837FD65DE" ma:contentTypeVersion="1" ma:contentTypeDescription="Create a new document." ma:contentTypeScope="" ma:versionID="2f1cda5aca2c38bf3523af81add8069b">
  <xsd:schema xmlns:xsd="http://www.w3.org/2001/XMLSchema" xmlns:p="http://schemas.microsoft.com/office/2006/metadata/properties" targetNamespace="http://schemas.microsoft.com/office/2006/metadata/properties" ma:root="true" ma:fieldsID="6369d2b7ea520813075374a2fe4868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8D71D490-B808-4B34-9F0C-37CB9748D39F}">
  <ds:schemaRefs>
    <ds:schemaRef ds:uri="http://schemas.microsoft.com/sharepoint/v3/contenttype/forms"/>
  </ds:schemaRefs>
</ds:datastoreItem>
</file>

<file path=customXml/itemProps2.xml><?xml version="1.0" encoding="utf-8"?>
<ds:datastoreItem xmlns:ds="http://schemas.openxmlformats.org/officeDocument/2006/customXml" ds:itemID="{458F26A5-2065-4772-A2F6-FB9C25CADF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801FF5A8-FE10-44B5-A8BD-D26682433B32}">
  <ds:schemaRef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3029</TotalTime>
  <Words>6091</Words>
  <Application>Microsoft Office PowerPoint</Application>
  <PresentationFormat>On-screen Show (4:3)</PresentationFormat>
  <Paragraphs>768</Paragraphs>
  <Slides>128</Slides>
  <Notes>78</Notes>
  <HiddenSlides>11</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4</vt:i4>
      </vt:variant>
      <vt:variant>
        <vt:lpstr>Slide Titles</vt:lpstr>
      </vt:variant>
      <vt:variant>
        <vt:i4>128</vt:i4>
      </vt:variant>
    </vt:vector>
  </HeadingPairs>
  <TitlesOfParts>
    <vt:vector size="147" baseType="lpstr">
      <vt:lpstr>Arial</vt:lpstr>
      <vt:lpstr>Arial Narrow</vt:lpstr>
      <vt:lpstr>Wingdings</vt:lpstr>
      <vt:lpstr>Times New Roman</vt:lpstr>
      <vt:lpstr>Calibri</vt:lpstr>
      <vt:lpstr>Swiss 721</vt:lpstr>
      <vt:lpstr>Dutch 801</vt:lpstr>
      <vt:lpstr>Tahoma</vt:lpstr>
      <vt:lpstr>Benguiat Bk BT</vt:lpstr>
      <vt:lpstr>Arial Unicode MS</vt:lpstr>
      <vt:lpstr>Brush738 BT</vt:lpstr>
      <vt:lpstr>Arial Black</vt:lpstr>
      <vt:lpstr>Georgia</vt:lpstr>
      <vt:lpstr>MS PGothic</vt:lpstr>
      <vt:lpstr>zz5</vt:lpstr>
      <vt:lpstr>Microsoft Office Excel Chart</vt:lpstr>
      <vt:lpstr>Drawing</vt:lpstr>
      <vt:lpstr>CorelDRAW</vt:lpstr>
      <vt:lpstr>Image</vt:lpstr>
      <vt:lpstr>Injury Hazards in Road and Bridge Construction</vt:lpstr>
      <vt:lpstr>Slide 2</vt:lpstr>
      <vt:lpstr>Slide 3</vt:lpstr>
      <vt:lpstr>NIOSH Role in the U.S. Occupational Safety and Health Framework </vt:lpstr>
      <vt:lpstr>The National Institute for Occupational Safety and Health</vt:lpstr>
      <vt:lpstr>NIOSH Locations</vt:lpstr>
      <vt:lpstr>NIOSH Construction Research Program</vt:lpstr>
      <vt:lpstr>Slide 8</vt:lpstr>
      <vt:lpstr>Slide 9</vt:lpstr>
      <vt:lpstr>General  Construction</vt:lpstr>
      <vt:lpstr>NIOSH Construction Program Review</vt:lpstr>
      <vt:lpstr>Slide 12</vt:lpstr>
      <vt:lpstr>Slide 13</vt:lpstr>
      <vt:lpstr>Slide 14</vt:lpstr>
      <vt:lpstr>Slide 15</vt:lpstr>
      <vt:lpstr>Acknowledgements (continued)</vt:lpstr>
      <vt:lpstr>Slide 17</vt:lpstr>
      <vt:lpstr>Slide 18</vt:lpstr>
      <vt:lpstr>Road &amp; bridge construction Facts</vt:lpstr>
      <vt:lpstr>U.S. Infrastructure (2008)</vt:lpstr>
      <vt:lpstr>U.S. Infrastructure Condition (2008)</vt:lpstr>
      <vt:lpstr>Government Highway System Expenditures</vt:lpstr>
      <vt:lpstr>The American Recovery and Reinvestment Act of 2009 (ARRA)</vt:lpstr>
      <vt:lpstr>Slide 24</vt:lpstr>
      <vt:lpstr>Data  Summary</vt:lpstr>
      <vt:lpstr>Top 5 OSHA Citations 10/08-09/09</vt:lpstr>
      <vt:lpstr>Slide 27</vt:lpstr>
      <vt:lpstr>Slide 28</vt:lpstr>
      <vt:lpstr>Slide 29</vt:lpstr>
      <vt:lpstr>Heavy &amp; Civil Engineering Construction  Injuries in 2008</vt:lpstr>
      <vt:lpstr>Slide 31</vt:lpstr>
      <vt:lpstr>Injuries and Illnesses by Occupation in  Highway Street and Bridge Construction (n=5,690)</vt:lpstr>
      <vt:lpstr>Highway Street and Bridge Construction  Days Away From Work Injuries and Illnesses by Event  2003-2008 (n=42,790)</vt:lpstr>
      <vt:lpstr>Slide 34</vt:lpstr>
      <vt:lpstr>Slide 35</vt:lpstr>
      <vt:lpstr>Slide 36</vt:lpstr>
      <vt:lpstr>Fatal Injuries in the United States in 2008</vt:lpstr>
      <vt:lpstr>Worker Deaths in Roadway Construction</vt:lpstr>
      <vt:lpstr>Worker Deaths in Highway, Street, and Bridge Construction</vt:lpstr>
      <vt:lpstr>Highway Street and Bridge Construction  Fatalities by Event 2003-2008 (n=833)</vt:lpstr>
      <vt:lpstr>Slide 41</vt:lpstr>
      <vt:lpstr>Worker Deaths in Highway, Street, and Bridge Construction</vt:lpstr>
      <vt:lpstr>Slide 43</vt:lpstr>
      <vt:lpstr>Slide 44</vt:lpstr>
      <vt:lpstr>Fatality Assessment and Control Evaluation States Participating in the Program</vt:lpstr>
      <vt:lpstr>Laborer Run Over by Dump Truck at Roadway Resurfacing Operation in Virginia</vt:lpstr>
      <vt:lpstr>Slide 47</vt:lpstr>
      <vt:lpstr>View from the Street</vt:lpstr>
      <vt:lpstr>View from Inside the Cab</vt:lpstr>
      <vt:lpstr>Blind Area Dump Truck</vt:lpstr>
      <vt:lpstr>Slide 51</vt:lpstr>
      <vt:lpstr>Slide 52</vt:lpstr>
      <vt:lpstr>Efficacy of Site Safety?</vt:lpstr>
      <vt:lpstr>Driver Died When Mixer Truck Overturned</vt:lpstr>
      <vt:lpstr>Slide 55</vt:lpstr>
      <vt:lpstr>Slide 56</vt:lpstr>
      <vt:lpstr>Recommendations</vt:lpstr>
      <vt:lpstr>Recommendations</vt:lpstr>
      <vt:lpstr>Slide 59</vt:lpstr>
      <vt:lpstr>ITCP Key Principles</vt:lpstr>
      <vt:lpstr>Slide 61</vt:lpstr>
      <vt:lpstr>ITCP Recommendations</vt:lpstr>
      <vt:lpstr>10 MPH is faster than you think!!! </vt:lpstr>
      <vt:lpstr>Worker Dies After Being Backed Over By a Rear End Dump Truck</vt:lpstr>
      <vt:lpstr>Concrete Paving Operation Layout</vt:lpstr>
      <vt:lpstr>Truck Queue Repositioning </vt:lpstr>
      <vt:lpstr>Proximity Warning Systems</vt:lpstr>
      <vt:lpstr>Proximity Warning Systems</vt:lpstr>
      <vt:lpstr>Proximity Warning Systems</vt:lpstr>
      <vt:lpstr>Detection Zones </vt:lpstr>
      <vt:lpstr>PWS Recommendations</vt:lpstr>
      <vt:lpstr>Slide 72</vt:lpstr>
      <vt:lpstr>Efficacy of Channelizing Devices?</vt:lpstr>
      <vt:lpstr>Slide 74</vt:lpstr>
      <vt:lpstr>Slide 75</vt:lpstr>
      <vt:lpstr>Subpart K: Temporary Traffic Control Devices Rule</vt:lpstr>
      <vt:lpstr>Subpart K: Temporary Traffic Control Devices Rule</vt:lpstr>
      <vt:lpstr>Traffic Control Devices:   Good Positive Guidance for the Motorist </vt:lpstr>
      <vt:lpstr>Slide 79</vt:lpstr>
      <vt:lpstr>Slide 80</vt:lpstr>
      <vt:lpstr>Slide 81</vt:lpstr>
      <vt:lpstr>Slide 82</vt:lpstr>
      <vt:lpstr>Slide 83</vt:lpstr>
      <vt:lpstr>Slide 84</vt:lpstr>
      <vt:lpstr>Slide 85</vt:lpstr>
      <vt:lpstr>Slide 86</vt:lpstr>
      <vt:lpstr>Slide 87</vt:lpstr>
      <vt:lpstr>Slide 88</vt:lpstr>
      <vt:lpstr>Slide 89</vt:lpstr>
      <vt:lpstr>The Typical Interstate Project </vt:lpstr>
      <vt:lpstr>Slide 91</vt:lpstr>
      <vt:lpstr>What is the most common method of entering and exiting work zones in the United States?</vt:lpstr>
      <vt:lpstr>Slide 93</vt:lpstr>
      <vt:lpstr>Slide 94</vt:lpstr>
      <vt:lpstr>Past Deployments</vt:lpstr>
      <vt:lpstr>Slide 96</vt:lpstr>
      <vt:lpstr>Slide 97</vt:lpstr>
      <vt:lpstr>Slide 98</vt:lpstr>
      <vt:lpstr>Slide 99</vt:lpstr>
      <vt:lpstr>Slide 100</vt:lpstr>
      <vt:lpstr>Slide 101</vt:lpstr>
      <vt:lpstr>Slide 102</vt:lpstr>
      <vt:lpstr>Slide 103</vt:lpstr>
      <vt:lpstr>Trucks Exiting Traffic </vt:lpstr>
      <vt:lpstr>Slide 105</vt:lpstr>
      <vt:lpstr>Truck Activated Caution Message</vt:lpstr>
      <vt:lpstr>Slide 107</vt:lpstr>
      <vt:lpstr>Slide 108</vt:lpstr>
      <vt:lpstr>Slide 109</vt:lpstr>
      <vt:lpstr>Safe entry and exit from the work space</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Safe entry and exit from the work space</vt:lpstr>
      <vt:lpstr>Slide 123</vt:lpstr>
      <vt:lpstr>Slide 124</vt:lpstr>
      <vt:lpstr>ANSI Standards  Development</vt:lpstr>
      <vt:lpstr>Slide 126</vt:lpstr>
      <vt:lpstr>Slide 127</vt:lpstr>
      <vt:lpstr>Slide 128</vt:lpstr>
    </vt:vector>
  </TitlesOfParts>
  <Company>CDC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axi5</dc:creator>
  <cp:lastModifiedBy>owner</cp:lastModifiedBy>
  <cp:revision>298</cp:revision>
  <dcterms:created xsi:type="dcterms:W3CDTF">2010-05-18T14:38:29Z</dcterms:created>
  <dcterms:modified xsi:type="dcterms:W3CDTF">2010-06-17T14:38:17Z</dcterms:modified>
</cp:coreProperties>
</file>