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78" r:id="rId2"/>
    <p:sldId id="483" r:id="rId3"/>
    <p:sldId id="475" r:id="rId4"/>
    <p:sldId id="477" r:id="rId5"/>
    <p:sldId id="478" r:id="rId6"/>
    <p:sldId id="484" r:id="rId7"/>
    <p:sldId id="489" r:id="rId8"/>
    <p:sldId id="490" r:id="rId9"/>
    <p:sldId id="482" r:id="rId10"/>
    <p:sldId id="480" r:id="rId11"/>
    <p:sldId id="486" r:id="rId12"/>
    <p:sldId id="491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3366"/>
    <a:srgbClr val="4F87A3"/>
    <a:srgbClr val="E3DFCF"/>
    <a:srgbClr val="8E0000"/>
    <a:srgbClr val="5090C4"/>
    <a:srgbClr val="AC0000"/>
    <a:srgbClr val="61B0FF"/>
    <a:srgbClr val="EAEAEA"/>
    <a:srgbClr val="A4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692" autoAdjust="0"/>
  </p:normalViewPr>
  <p:slideViewPr>
    <p:cSldViewPr>
      <p:cViewPr>
        <p:scale>
          <a:sx n="90" d="100"/>
          <a:sy n="90" d="100"/>
        </p:scale>
        <p:origin x="-65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6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044372977003907E-2"/>
          <c:y val="0.17157400779448026"/>
          <c:w val="0.90163294946747274"/>
          <c:h val="0.63582602350294171"/>
        </c:manualLayout>
      </c:layout>
      <c:barChart>
        <c:barDir val="col"/>
        <c:grouping val="clustered"/>
        <c:varyColors val="0"/>
        <c:ser>
          <c:idx val="0"/>
          <c:order val="0"/>
          <c:tx>
            <c:v>Work Zone</c:v>
          </c:tx>
          <c:invertIfNegative val="0"/>
          <c:dLbls>
            <c:dLbl>
              <c:idx val="2"/>
              <c:layout>
                <c:manualLayout>
                  <c:x val="-2.0294266869609334E-3"/>
                  <c:y val="1.476014760147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476014760147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476014760147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General!$S$23:$S$27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General!$T$23:$T$27</c:f>
              <c:numCache>
                <c:formatCode>General</c:formatCode>
                <c:ptCount val="5"/>
                <c:pt idx="0">
                  <c:v>25.7</c:v>
                </c:pt>
                <c:pt idx="1">
                  <c:v>22.2</c:v>
                </c:pt>
                <c:pt idx="2">
                  <c:v>22.5</c:v>
                </c:pt>
                <c:pt idx="3">
                  <c:v>27.2</c:v>
                </c:pt>
                <c:pt idx="4">
                  <c:v>23.6</c:v>
                </c:pt>
              </c:numCache>
            </c:numRef>
          </c:val>
        </c:ser>
        <c:ser>
          <c:idx val="1"/>
          <c:order val="1"/>
          <c:tx>
            <c:v>All Crashes</c:v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General!$S$23:$S$27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General!$U$23:$U$27</c:f>
              <c:numCache>
                <c:formatCode>General</c:formatCode>
                <c:ptCount val="5"/>
                <c:pt idx="0">
                  <c:v>11</c:v>
                </c:pt>
                <c:pt idx="1">
                  <c:v>9.6999999999999993</c:v>
                </c:pt>
                <c:pt idx="2">
                  <c:v>10.8</c:v>
                </c:pt>
                <c:pt idx="3">
                  <c:v>11.2</c:v>
                </c:pt>
                <c:pt idx="4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3659136"/>
        <c:axId val="33669120"/>
      </c:barChart>
      <c:catAx>
        <c:axId val="336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3669120"/>
        <c:crosses val="autoZero"/>
        <c:auto val="1"/>
        <c:lblAlgn val="ctr"/>
        <c:lblOffset val="100"/>
        <c:noMultiLvlLbl val="0"/>
      </c:catAx>
      <c:valAx>
        <c:axId val="33669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400084645669291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65913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6307723690083082"/>
          <c:y val="0.90425614664382026"/>
          <c:w val="0.27774118989520052"/>
          <c:h val="9.5743971700544842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0.10204</cdr:x>
      <cdr:y>0.03226</cdr:y>
    </cdr:from>
    <cdr:to>
      <cdr:x>0.96939</cdr:x>
      <cdr:y>0.1129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52400"/>
          <a:ext cx="6477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0.05102</cdr:x>
      <cdr:y>0.04839</cdr:y>
    </cdr:from>
    <cdr:to>
      <cdr:x>0.9898</cdr:x>
      <cdr:y>0.12903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" y="228600"/>
          <a:ext cx="7010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03311D-27BC-4865-9EE7-2C4B423F2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53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27"/>
            <a:ext cx="5607049" cy="4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6" tIns="45453" rIns="90906" bIns="45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BE68EF-4247-4431-BF4F-E8FB7F933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 userDrawn="1"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 userDrawn="1"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 userDrawn="1"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 userDrawn="1"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914400"/>
            <a:ext cx="8575675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91941"/>
            <a:ext cx="8610600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304800" y="6337756"/>
            <a:ext cx="5029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800" b="0" dirty="0" smtClean="0">
                <a:solidFill>
                  <a:schemeClr val="tx1"/>
                </a:solidFill>
                <a:latin typeface="Arial Black" pitchFamily="34" charset="0"/>
              </a:rPr>
              <a:t>Office of Research</a:t>
            </a:r>
            <a:r>
              <a:rPr lang="en-US" sz="800" b="0" baseline="0" dirty="0" smtClean="0">
                <a:solidFill>
                  <a:schemeClr val="tx1"/>
                </a:solidFill>
                <a:latin typeface="Arial Black" pitchFamily="34" charset="0"/>
              </a:rPr>
              <a:t> and Information Technology</a:t>
            </a:r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baseline="0">
          <a:solidFill>
            <a:srgbClr val="007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1600" baseline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fmcsa.dot.gov/sites/fmcsa.dot.gov/files/docs/Work%20Zone%20Mtg%20Report%20-%20November%202014%20-%20Section%20508C.pdf" TargetMode="External"/><Relationship Id="rId2" Type="http://schemas.openxmlformats.org/officeDocument/2006/relationships/hyperlink" Target="http://ntl.bts.gov/lib/54000/54100/54128/14-006_-_Work_Zone_Fatal_Crashes_-_Final_-_508C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4478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Work Zone Crash Mitigation Solutions</a:t>
            </a:r>
            <a:endParaRPr lang="en-US" sz="3200" b="1" dirty="0"/>
          </a:p>
          <a:p>
            <a:endParaRPr lang="en-US" sz="3200" b="1" dirty="0" smtClean="0">
              <a:solidFill>
                <a:schemeClr val="accent2"/>
              </a:solidFill>
            </a:endParaRPr>
          </a:p>
          <a:p>
            <a:r>
              <a:rPr lang="en-US" sz="3200" b="1" dirty="0" smtClean="0">
                <a:solidFill>
                  <a:schemeClr val="accent2"/>
                </a:solidFill>
              </a:rPr>
              <a:t>National Symposium on Work Zones and Large Trucks</a:t>
            </a:r>
          </a:p>
          <a:p>
            <a:endParaRPr lang="en-US" sz="2400" b="1" dirty="0" smtClean="0">
              <a:solidFill>
                <a:schemeClr val="accent2"/>
              </a:solidFill>
            </a:endParaRPr>
          </a:p>
          <a:p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154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Steven Smith and Chris Flanigan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March 18, 2015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1942"/>
            <a:ext cx="8610600" cy="49244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Continue to work with states to better understand their data provision protocols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ngage </a:t>
            </a:r>
            <a:r>
              <a:rPr lang="en-US" sz="2400" dirty="0">
                <a:latin typeface="+mn-lt"/>
              </a:rPr>
              <a:t>stakeholders in the CMRS industry, third party brokers of work zone/traffic information, and representative </a:t>
            </a:r>
            <a:r>
              <a:rPr lang="en-US" sz="2400" dirty="0" smtClean="0">
                <a:latin typeface="+mn-lt"/>
              </a:rPr>
              <a:t>carriers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Develop a standard work zone logistics </a:t>
            </a:r>
            <a:r>
              <a:rPr lang="en-US" sz="2400" dirty="0">
                <a:latin typeface="+mn-lt"/>
              </a:rPr>
              <a:t>message set </a:t>
            </a:r>
            <a:r>
              <a:rPr lang="en-US" sz="2400" dirty="0" smtClean="0">
                <a:latin typeface="+mn-lt"/>
              </a:rPr>
              <a:t>that could be utilized by interested CMRS vendors in developing an alert application 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4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kern="1200" dirty="0" smtClean="0">
                <a:solidFill>
                  <a:srgbClr val="006699"/>
                </a:solidFill>
              </a:rPr>
              <a:t>Barriers to delay real time work zone related data for CMRS broadcast</a:t>
            </a:r>
          </a:p>
          <a:p>
            <a:pPr lvl="0"/>
            <a:r>
              <a:rPr lang="en-US" kern="1200" dirty="0" smtClean="0">
                <a:solidFill>
                  <a:srgbClr val="006699"/>
                </a:solidFill>
              </a:rPr>
              <a:t>Assessment from CMRS providers</a:t>
            </a:r>
          </a:p>
          <a:p>
            <a:pPr lvl="0"/>
            <a:r>
              <a:rPr lang="en-US" kern="1200" dirty="0" smtClean="0">
                <a:solidFill>
                  <a:srgbClr val="006699"/>
                </a:solidFill>
              </a:rPr>
              <a:t>FHWA plans for roadside equipment/in-cab interface</a:t>
            </a:r>
          </a:p>
          <a:p>
            <a:pPr lvl="0"/>
            <a:r>
              <a:rPr lang="en-US" kern="1200" dirty="0" smtClean="0">
                <a:solidFill>
                  <a:srgbClr val="006699"/>
                </a:solidFill>
              </a:rPr>
              <a:t>Other ideas? </a:t>
            </a:r>
            <a:endParaRPr lang="en-US" kern="1200" dirty="0">
              <a:solidFill>
                <a:srgbClr val="006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5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FMCSA Work Zone Analysis Brief</a:t>
            </a:r>
            <a:r>
              <a:rPr lang="en-US" dirty="0"/>
              <a:t>: 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://ntl.bts.gov/lib/54000/54100/54128/14-006_-_Work_Zone_Fatal_Crashes_-_Final_-_</a:t>
            </a:r>
            <a:r>
              <a:rPr lang="en-US" u="sng" dirty="0" smtClean="0">
                <a:hlinkClick r:id="rId2"/>
              </a:rPr>
              <a:t>508C.pdf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Knoxville Stakeholder Meeting Report</a:t>
            </a:r>
            <a:r>
              <a:rPr lang="en-US" dirty="0"/>
              <a:t>: 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://cms.fmcsa.dot.gov/sites/fmcsa.dot.gov/files/docs/Work%20Zone%20Mtg%20Report%20-%20November%202014%20-%20Section%20508C.pdf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Zone Video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571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0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</a:t>
            </a:r>
            <a:r>
              <a:rPr lang="en-US" dirty="0" smtClean="0"/>
              <a:t>Crash Statistics (2008-2012)</a:t>
            </a:r>
            <a:endParaRPr lang="en-US" dirty="0"/>
          </a:p>
        </p:txBody>
      </p:sp>
      <p:graphicFrame>
        <p:nvGraphicFramePr>
          <p:cNvPr id="3" name="Chart 2" descr="This bar chart shows the proportion of fatal crashes and work zone crashes that involved large trucks from 2008 - 2012.  On average, 10.8 percent of all fatal crashes involved at least one large truck.  In contrast, on average, 21.4 percent of work zone fatal crashes involved at least one large truck." title="Figure 1: Large Truck Involvement Rate in Fatal Crashes by Type, 2008 – 2012"/>
          <p:cNvGraphicFramePr/>
          <p:nvPr>
            <p:extLst>
              <p:ext uri="{D42A27DB-BD31-4B8C-83A1-F6EECF244321}">
                <p14:modId xmlns:p14="http://schemas.microsoft.com/office/powerpoint/2010/main" val="2134034070"/>
              </p:ext>
            </p:extLst>
          </p:nvPr>
        </p:nvGraphicFramePr>
        <p:xfrm>
          <a:off x="685800" y="1066800"/>
          <a:ext cx="77723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58674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Percent of Fatal Crashes Involving a Large Truck by Crash </a:t>
            </a:r>
            <a:r>
              <a:rPr lang="en-US" sz="1800" b="1" dirty="0" smtClean="0">
                <a:solidFill>
                  <a:schemeClr val="tx1"/>
                </a:solidFill>
              </a:rPr>
              <a:t>Type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6201758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Source: USDOT, NHTSA, FARS, available at: http://www.nhtsa.gov/FARS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2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Crash </a:t>
            </a:r>
            <a:r>
              <a:rPr lang="en-US" dirty="0" smtClean="0"/>
              <a:t>Statistics (2012)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920621"/>
            <a:ext cx="7772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Large </a:t>
            </a:r>
            <a:r>
              <a:rPr lang="en-US" sz="2400" dirty="0">
                <a:latin typeface="+mn-lt"/>
              </a:rPr>
              <a:t>truck involvement in </a:t>
            </a:r>
            <a:r>
              <a:rPr lang="en-US" sz="2400" dirty="0" smtClean="0">
                <a:latin typeface="+mn-lt"/>
              </a:rPr>
              <a:t>work </a:t>
            </a:r>
            <a:r>
              <a:rPr lang="en-US" sz="2400" dirty="0">
                <a:latin typeface="+mn-lt"/>
              </a:rPr>
              <a:t>zone fatal crashes is more </a:t>
            </a:r>
            <a:r>
              <a:rPr lang="en-US" sz="2400" dirty="0" smtClean="0">
                <a:latin typeface="+mn-lt"/>
              </a:rPr>
              <a:t>frequent than </a:t>
            </a:r>
            <a:r>
              <a:rPr lang="en-US" sz="2400" dirty="0">
                <a:latin typeface="+mn-lt"/>
              </a:rPr>
              <a:t>in fatal crashes in </a:t>
            </a:r>
            <a:r>
              <a:rPr lang="en-US" sz="2400" dirty="0" smtClean="0">
                <a:latin typeface="+mn-lt"/>
              </a:rPr>
              <a:t>general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24 </a:t>
            </a:r>
            <a:r>
              <a:rPr lang="en-US" sz="2200" dirty="0">
                <a:latin typeface="+mn-lt"/>
              </a:rPr>
              <a:t>percent of </a:t>
            </a:r>
            <a:r>
              <a:rPr lang="en-US" sz="2200" dirty="0" smtClean="0">
                <a:latin typeface="+mn-lt"/>
              </a:rPr>
              <a:t>547 fatal </a:t>
            </a:r>
            <a:r>
              <a:rPr lang="en-US" sz="2200" dirty="0">
                <a:latin typeface="+mn-lt"/>
              </a:rPr>
              <a:t>crashes in work zones involved at least one large </a:t>
            </a:r>
            <a:r>
              <a:rPr lang="en-US" sz="2200" dirty="0" smtClean="0">
                <a:latin typeface="+mn-lt"/>
              </a:rPr>
              <a:t>truck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11 percent </a:t>
            </a:r>
            <a:r>
              <a:rPr lang="en-US" sz="2200" dirty="0">
                <a:latin typeface="+mn-lt"/>
              </a:rPr>
              <a:t>of all fatal </a:t>
            </a:r>
            <a:r>
              <a:rPr lang="en-US" sz="2200" dirty="0" smtClean="0">
                <a:latin typeface="+mn-lt"/>
              </a:rPr>
              <a:t>crashes (30,800) </a:t>
            </a:r>
            <a:r>
              <a:rPr lang="en-US" sz="2200" dirty="0">
                <a:latin typeface="+mn-lt"/>
              </a:rPr>
              <a:t>involved a large </a:t>
            </a:r>
            <a:r>
              <a:rPr lang="en-US" sz="2200" dirty="0" smtClean="0">
                <a:latin typeface="+mn-lt"/>
              </a:rPr>
              <a:t>truck</a:t>
            </a:r>
            <a:endParaRPr lang="en-US" sz="2200" b="1" dirty="0" smtClean="0"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Large </a:t>
            </a:r>
            <a:r>
              <a:rPr lang="en-US" sz="2400" dirty="0">
                <a:latin typeface="+mn-lt"/>
              </a:rPr>
              <a:t>truck fatal crashes in work zones </a:t>
            </a:r>
            <a:r>
              <a:rPr lang="en-US" sz="2400" dirty="0" smtClean="0">
                <a:latin typeface="+mn-lt"/>
              </a:rPr>
              <a:t>more frequently </a:t>
            </a:r>
            <a:r>
              <a:rPr lang="en-US" sz="2400" dirty="0">
                <a:latin typeface="+mn-lt"/>
              </a:rPr>
              <a:t>involve three or more </a:t>
            </a:r>
            <a:r>
              <a:rPr lang="en-US" sz="2400" dirty="0" smtClean="0">
                <a:latin typeface="+mn-lt"/>
              </a:rPr>
              <a:t>vehicles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33 </a:t>
            </a:r>
            <a:r>
              <a:rPr lang="en-US" sz="2200" dirty="0">
                <a:latin typeface="+mn-lt"/>
              </a:rPr>
              <a:t>percent </a:t>
            </a:r>
            <a:r>
              <a:rPr lang="en-US" sz="2200" dirty="0" smtClean="0">
                <a:latin typeface="+mn-lt"/>
              </a:rPr>
              <a:t>of </a:t>
            </a:r>
            <a:r>
              <a:rPr lang="en-US" sz="2200" dirty="0">
                <a:latin typeface="+mn-lt"/>
              </a:rPr>
              <a:t>large truck fatal crashes in work zones involved three or more </a:t>
            </a:r>
            <a:r>
              <a:rPr lang="en-US" sz="2200" dirty="0" smtClean="0">
                <a:latin typeface="+mn-lt"/>
              </a:rPr>
              <a:t>vehicles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17 </a:t>
            </a:r>
            <a:r>
              <a:rPr lang="en-US" sz="2200" dirty="0">
                <a:latin typeface="+mn-lt"/>
              </a:rPr>
              <a:t>percent of large truck fatal crashes in general involved three or more vehicles.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32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Activities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FMCSA and FHWA held a stakeholders meeting in Knoxville, TN on November 13, 2015, was held to discuss: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current </a:t>
            </a:r>
            <a:r>
              <a:rPr lang="en-US" sz="2200" dirty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tate </a:t>
            </a:r>
            <a:r>
              <a:rPr lang="en-US" sz="2200" dirty="0">
                <a:latin typeface="+mn-lt"/>
              </a:rPr>
              <a:t>efforts to address </a:t>
            </a:r>
            <a:r>
              <a:rPr lang="en-US" sz="2200" dirty="0" smtClean="0">
                <a:latin typeface="+mn-lt"/>
              </a:rPr>
              <a:t>work zone crashes;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solutions utilizing </a:t>
            </a:r>
            <a:r>
              <a:rPr lang="en-US" sz="2200" dirty="0">
                <a:latin typeface="+mn-lt"/>
              </a:rPr>
              <a:t>existing </a:t>
            </a:r>
            <a:r>
              <a:rPr lang="en-US" sz="2200" dirty="0" smtClean="0">
                <a:latin typeface="+mn-lt"/>
              </a:rPr>
              <a:t>technologies; </a:t>
            </a:r>
            <a:r>
              <a:rPr lang="en-US" sz="2200" dirty="0">
                <a:latin typeface="+mn-lt"/>
              </a:rPr>
              <a:t>and </a:t>
            </a:r>
            <a:endParaRPr lang="en-US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potential research areas </a:t>
            </a:r>
            <a:endParaRPr lang="en-U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Annual </a:t>
            </a:r>
            <a:r>
              <a:rPr lang="en-US" sz="2400" dirty="0">
                <a:latin typeface="+mn-lt"/>
              </a:rPr>
              <a:t>Convention and Traffic Expo American </a:t>
            </a:r>
            <a:r>
              <a:rPr lang="en-US" sz="2400" dirty="0" smtClean="0">
                <a:latin typeface="+mn-lt"/>
              </a:rPr>
              <a:t>Traffic Safety Services Association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+mn-lt"/>
              </a:rPr>
              <a:t>Discussed safety issues pertaining to roadside workers and technology solutions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247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r>
              <a:rPr lang="en-US" kern="1200" dirty="0">
                <a:solidFill>
                  <a:srgbClr val="006699"/>
                </a:solidFill>
              </a:rPr>
              <a:t>Working with a number of states to explore their support of potential technology </a:t>
            </a:r>
            <a:r>
              <a:rPr lang="en-US" kern="1200" dirty="0" smtClean="0">
                <a:solidFill>
                  <a:srgbClr val="006699"/>
                </a:solidFill>
              </a:rPr>
              <a:t>solutions:</a:t>
            </a:r>
            <a:endParaRPr lang="en-US" kern="1200" dirty="0">
              <a:solidFill>
                <a:srgbClr val="006699"/>
              </a:solidFill>
            </a:endParaRPr>
          </a:p>
          <a:p>
            <a:pPr marL="800100" lvl="1" indent="-342900">
              <a:spcBef>
                <a:spcPct val="0"/>
              </a:spcBef>
            </a:pPr>
            <a:r>
              <a:rPr lang="en-US" sz="2400" kern="1200" dirty="0">
                <a:solidFill>
                  <a:srgbClr val="0070C0"/>
                </a:solidFill>
                <a:ea typeface="+mn-ea"/>
                <a:cs typeface="+mn-cs"/>
              </a:rPr>
              <a:t>Tennessee, North Carolina, Kentucky, Georgia, Mississippi, Louisiana, Texas, and Illinois</a:t>
            </a:r>
          </a:p>
          <a:p>
            <a:pPr lvl="0">
              <a:spcBef>
                <a:spcPct val="0"/>
              </a:spcBef>
            </a:pPr>
            <a:r>
              <a:rPr lang="en-US" kern="1200" dirty="0">
                <a:solidFill>
                  <a:srgbClr val="006699"/>
                </a:solidFill>
              </a:rPr>
              <a:t>Work Zone Symposium at Commercial Vehicle Safety Alliance Conference in Jacksonville, FL, provides a forum to discuss potential solutions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7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Now Know – CMRS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CMRS vendors have initiated work on work zone </a:t>
            </a:r>
            <a:r>
              <a:rPr lang="en-US" dirty="0">
                <a:solidFill>
                  <a:srgbClr val="0070C0"/>
                </a:solidFill>
              </a:rPr>
              <a:t>information collection and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Work zone information only </a:t>
            </a:r>
            <a:r>
              <a:rPr lang="en-US" dirty="0">
                <a:solidFill>
                  <a:srgbClr val="0070C0"/>
                </a:solidFill>
              </a:rPr>
              <a:t>updated once a day at </a:t>
            </a:r>
            <a:r>
              <a:rPr lang="en-US" dirty="0" smtClean="0">
                <a:solidFill>
                  <a:srgbClr val="0070C0"/>
                </a:solidFill>
              </a:rPr>
              <a:t>most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Depending </a:t>
            </a:r>
            <a:r>
              <a:rPr lang="en-US" dirty="0">
                <a:solidFill>
                  <a:srgbClr val="0070C0"/>
                </a:solidFill>
              </a:rPr>
              <a:t>on time of day the traffic flow </a:t>
            </a:r>
            <a:r>
              <a:rPr lang="en-US" dirty="0" smtClean="0">
                <a:solidFill>
                  <a:srgbClr val="0070C0"/>
                </a:solidFill>
              </a:rPr>
              <a:t>may </a:t>
            </a:r>
            <a:r>
              <a:rPr lang="en-US" dirty="0">
                <a:solidFill>
                  <a:srgbClr val="0070C0"/>
                </a:solidFill>
              </a:rPr>
              <a:t>not always be </a:t>
            </a:r>
            <a:r>
              <a:rPr lang="en-US" dirty="0" smtClean="0">
                <a:solidFill>
                  <a:srgbClr val="0070C0"/>
                </a:solidFill>
              </a:rPr>
              <a:t>affected by the work zone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Data issues need exploration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537325"/>
            <a:ext cx="2133600" cy="320675"/>
          </a:xfrm>
          <a:prstGeom prst="rect">
            <a:avLst/>
          </a:prstGeom>
        </p:spPr>
        <p:txBody>
          <a:bodyPr/>
          <a:lstStyle/>
          <a:p>
            <a:fld id="{2A38B719-A2CC-4DE8-A4F8-FF38DCA5F44E}" type="datetime3">
              <a:rPr lang="en-US" smtClean="0"/>
              <a:t>10 April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7325"/>
            <a:ext cx="2133600" cy="320675"/>
          </a:xfrm>
          <a:prstGeom prst="rect">
            <a:avLst/>
          </a:prstGeom>
        </p:spPr>
        <p:txBody>
          <a:bodyPr/>
          <a:lstStyle/>
          <a:p>
            <a:fld id="{92C25126-5EB7-4D9C-9574-E3C4CFBED1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Now Know – State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0059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NC has tested deployable technologies (e.g., </a:t>
            </a:r>
            <a:r>
              <a:rPr lang="en-US" dirty="0" err="1" smtClean="0">
                <a:solidFill>
                  <a:srgbClr val="0070C0"/>
                </a:solidFill>
              </a:rPr>
              <a:t>iCones</a:t>
            </a:r>
            <a:r>
              <a:rPr lang="en-US" dirty="0" smtClean="0">
                <a:solidFill>
                  <a:srgbClr val="0070C0"/>
                </a:solidFill>
              </a:rPr>
              <a:t>) that allow identifying the end of the queue at a work zone.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TN is deploying a new initiative: </a:t>
            </a:r>
            <a:r>
              <a:rPr lang="en-US" i="1" dirty="0" smtClean="0">
                <a:solidFill>
                  <a:srgbClr val="0070C0"/>
                </a:solidFill>
              </a:rPr>
              <a:t>Protect the Queue, </a:t>
            </a:r>
            <a:r>
              <a:rPr lang="en-US" dirty="0" smtClean="0">
                <a:solidFill>
                  <a:srgbClr val="0070C0"/>
                </a:solidFill>
              </a:rPr>
              <a:t>a measure aimed at raising awareness near work zones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Each state is developing </a:t>
            </a:r>
            <a:r>
              <a:rPr lang="en-US" dirty="0">
                <a:solidFill>
                  <a:srgbClr val="0070C0"/>
                </a:solidFill>
              </a:rPr>
              <a:t>message trucks </a:t>
            </a: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place </a:t>
            </a:r>
            <a:r>
              <a:rPr lang="en-US" dirty="0" smtClean="0">
                <a:solidFill>
                  <a:srgbClr val="0070C0"/>
                </a:solidFill>
              </a:rPr>
              <a:t>upstream of incidents to alert motorists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endParaRPr lang="en-US" i="1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537325"/>
            <a:ext cx="2133600" cy="320675"/>
          </a:xfrm>
          <a:prstGeom prst="rect">
            <a:avLst/>
          </a:prstGeom>
        </p:spPr>
        <p:txBody>
          <a:bodyPr/>
          <a:lstStyle/>
          <a:p>
            <a:fld id="{2A38B719-A2CC-4DE8-A4F8-FF38DCA5F44E}" type="datetime3">
              <a:rPr lang="en-US" smtClean="0"/>
              <a:t>10 April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7325"/>
            <a:ext cx="2133600" cy="320675"/>
          </a:xfrm>
          <a:prstGeom prst="rect">
            <a:avLst/>
          </a:prstGeom>
        </p:spPr>
        <p:txBody>
          <a:bodyPr/>
          <a:lstStyle/>
          <a:p>
            <a:fld id="{92C25126-5EB7-4D9C-9574-E3C4CFBED1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62521719"/>
              </p:ext>
            </p:extLst>
          </p:nvPr>
        </p:nvGraphicFramePr>
        <p:xfrm>
          <a:off x="228600" y="1143000"/>
          <a:ext cx="857567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558"/>
                <a:gridCol w="2858558"/>
                <a:gridCol w="28585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Mobile</a:t>
                      </a:r>
                      <a:r>
                        <a:rPr lang="en-US" baseline="0" dirty="0" smtClean="0"/>
                        <a:t> Radio Services (</a:t>
                      </a:r>
                      <a:r>
                        <a:rPr lang="en-US" dirty="0" smtClean="0"/>
                        <a:t>CMRS)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requires real time reliable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issues being identified and alternative solutions being examined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Roadside Equipment</a:t>
                      </a:r>
                      <a:r>
                        <a:rPr lang="en-US" baseline="0" dirty="0" smtClean="0"/>
                        <a:t>/In-cab receiver and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Equipping</a:t>
                      </a:r>
                      <a:r>
                        <a:rPr lang="en-US" baseline="0" dirty="0" smtClean="0"/>
                        <a:t> vehicles with receivers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Demonstrated</a:t>
                      </a:r>
                      <a:r>
                        <a:rPr lang="en-US" baseline="0" dirty="0" smtClean="0"/>
                        <a:t> in Maryland in 2014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Potential Technology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16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pital Planning Board &amp;amp;&amp;#x0D;&amp;#x0A;Executive Steering Committee&amp;#x0D;&amp;#x0A;FY08 PROJECT STATUS UPDATE&amp;quot;&quot;/&gt;&lt;property id=&quot;20307&quot; value=&quot;256&quot;/&gt;&lt;/object&gt;&lt;object type=&quot;3&quot; unique_id=&quot;10163&quot;&gt;&lt;property id=&quot;20148&quot; value=&quot;5&quot;/&gt;&lt;property id=&quot;20300&quot; value=&quot;Slide 2 - &amp;quot;FY08 End of the Year Funding Use&amp;quot;&quot;/&gt;&lt;property id=&quot;20307&quot; value=&quot;260&quot;/&gt;&lt;/object&gt;&lt;object type=&quot;3&quot; unique_id=&quot;10358&quot;&gt;&lt;property id=&quot;20148&quot; value=&quot;5&quot;/&gt;&lt;property id=&quot;20300&quot; value=&quot;Slide 3 - &amp;quot;Status of ESC Priority Projects&amp;quot;&quot;/&gt;&lt;property id=&quot;20307&quot; value=&quot;264&quot;/&gt;&lt;/object&gt;&lt;object type=&quot;3&quot; unique_id=&quot;10359&quot;&gt;&lt;property id=&quot;20148&quot; value=&quot;5&quot;/&gt;&lt;property id=&quot;20300&quot; value=&quot;Slide 4 - &amp;quot;CPB/ESC Priority Projects Highlights 2009&amp;quot;&quot;/&gt;&lt;property id=&quot;20307&quot; value=&quot;265&quot;/&gt;&lt;/object&gt;&lt;object type=&quot;3&quot; unique_id=&quot;10360&quot;&gt;&lt;property id=&quot;20148&quot; value=&quot;5&quot;/&gt;&lt;property id=&quot;20300&quot; value=&quot;Slide 5 - &amp;quot;ESC Projects &amp;amp; IT Functionality Model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Ongoing Project Communications&amp;quot;&quot;/&gt;&lt;property id=&quot;20307&quot; value=&quot;269&quot;/&gt;&lt;/object&gt;&lt;object type=&quot;3&quot; unique_id=&quot;10362&quot;&gt;&lt;property id=&quot;20148&quot; value=&quot;5&quot;/&gt;&lt;property id=&quot;20300&quot; value=&quot;Slide 8 - &amp;quot;FY09 Updated Budget Summary&amp;#x0D;&amp;#x0A;*reflects activity as of March 18, 2009&amp;quot;&quot;/&gt;&lt;property id=&quot;20307&quot; value=&quot;270&quot;/&gt;&lt;/object&gt;&lt;object type=&quot;3&quot; unique_id=&quot;10363&quot;&gt;&lt;property id=&quot;20148&quot; value=&quot;5&quot;/&gt;&lt;property id=&quot;20300&quot; value=&quot;Slide 10 - &amp;quot; FY09 Budget Summary (cont.)&amp;quot;&quot;/&gt;&lt;property id=&quot;20307&quot; value=&quot;271&quot;/&gt;&lt;/object&gt;&lt;object type=&quot;3&quot; unique_id=&quot;10364&quot;&gt;&lt;property id=&quot;20148&quot; value=&quot;5&quot;/&gt;&lt;property id=&quot;20300&quot; value=&quot;Slide 13 - &amp;quot;ESC FY09 Priority Realization&amp;quot;&quot;/&gt;&lt;property id=&quot;20307&quot; value=&quot;272&quot;/&gt;&lt;/object&gt;&lt;object type=&quot;3&quot; unique_id=&quot;10645&quot;&gt;&lt;property id=&quot;20148&quot; value=&quot;5&quot;/&gt;&lt;property id=&quot;20300&quot; value=&quot;Slide 14 - &amp;quot;FMCSA Portal Survey Summary&amp;quot;&quot;/&gt;&lt;property id=&quot;20307&quot; value=&quot;277&quot;/&gt;&lt;/object&gt;&lt;object type=&quot;3&quot; unique_id=&quot;10647&quot;&gt;&lt;property id=&quot;20148&quot; value=&quot;5&quot;/&gt;&lt;property id=&quot;20300&quot; value=&quot;Slide 16 - &amp;quot;Who took the survey?&amp;quot;&quot;/&gt;&lt;property id=&quot;20307&quot; value=&quot;279&quot;/&gt;&lt;/object&gt;&lt;object type=&quot;3&quot; unique_id=&quot;10648&quot;&gt;&lt;property id=&quot;20148&quot; value=&quot;5&quot;/&gt;&lt;property id=&quot;20300&quot; value=&quot;Slide 17 - &amp;quot;General satisfaction with the FMCSA Portal&amp;quot;&quot;/&gt;&lt;property id=&quot;20307&quot; value=&quot;280&quot;/&gt;&lt;/object&gt;&lt;object type=&quot;3&quot; unique_id=&quot;10649&quot;&gt;&lt;property id=&quot;20148&quot; value=&quot;5&quot;/&gt;&lt;property id=&quot;20300&quot; value=&quot;Slide 18 - &amp;quot;General expectations of the FMCSA Portal&amp;quot;&quot;/&gt;&lt;property id=&quot;20307&quot; value=&quot;281&quot;/&gt;&lt;/object&gt;&lt;object type=&quot;3&quot; unique_id=&quot;10650&quot;&gt;&lt;property id=&quot;20148&quot; value=&quot;5&quot;/&gt;&lt;property id=&quot;20300&quot; value=&quot;Slide 19 - &amp;quot;FMCSA Portal as a tool for accessing information&amp;quot;&quot;/&gt;&lt;property id=&quot;20307&quot; value=&quot;282&quot;/&gt;&lt;/object&gt;&lt;object type=&quot;3&quot; unique_id=&quot;10651&quot;&gt;&lt;property id=&quot;20148&quot; value=&quot;5&quot;/&gt;&lt;property id=&quot;20300&quot; value=&quot;Slide 20 - &amp;quot;Ease of use of the FMCSA Portal&amp;quot;&quot;/&gt;&lt;property id=&quot;20307&quot; value=&quot;283&quot;/&gt;&lt;/object&gt;&lt;object type=&quot;3&quot; unique_id=&quot;10652&quot;&gt;&lt;property id=&quot;20148&quot; value=&quot;5&quot;/&gt;&lt;property id=&quot;20300&quot; value=&quot;Slide 21 - &amp;quot;Presenting Information in the FMCSA Portal&amp;quot;&quot;/&gt;&lt;property id=&quot;20307&quot; value=&quot;284&quot;/&gt;&lt;/object&gt;&lt;object type=&quot;3&quot; unique_id=&quot;10653&quot;&gt;&lt;property id=&quot;20148&quot; value=&quot;5&quot;/&gt;&lt;property id=&quot;20300&quot; value=&quot;Slide 22 - &amp;quot;Information offered on the FMCSA Portal&amp;quot;&quot;/&gt;&lt;property id=&quot;20307&quot; value=&quot;285&quot;/&gt;&lt;/object&gt;&lt;object type=&quot;3&quot; unique_id=&quot;10844&quot;&gt;&lt;property id=&quot;20148&quot; value=&quot;5&quot;/&gt;&lt;property id=&quot;20300&quot; value=&quot;Slide 11 - &amp;quot;FY09 Budget Summary (cont)&amp;quot;&quot;/&gt;&lt;property id=&quot;20307&quot; value=&quot;288&quot;/&gt;&lt;/object&gt;&lt;object type=&quot;3&quot; unique_id=&quot;10845&quot;&gt;&lt;property id=&quot;20148&quot; value=&quot;5&quot;/&gt;&lt;property id=&quot;20300&quot; value=&quot;Slide 12 - &amp;quot;COMPASS &amp;amp; IT Modernization&amp;quot;&quot;/&gt;&lt;property id=&quot;20307&quot; value=&quot;289&quot;/&gt;&lt;/object&gt;&lt;object type=&quot;3&quot; unique_id=&quot;10872&quot;&gt;&lt;property id=&quot;20148&quot; value=&quot;5&quot;/&gt;&lt;property id=&quot;20300&quot; value=&quot;Slide 15 - &amp;quot;FMCSA Portal Survey Results: January 2009&amp;quot;&quot;/&gt;&lt;property id=&quot;20307&quot; value=&quot;290&quot;/&gt;&lt;/object&gt;&lt;object type=&quot;3&quot; unique_id=&quot;11062&quot;&gt;&lt;property id=&quot;20148&quot; value=&quot;5&quot;/&gt;&lt;property id=&quot;20300&quot; value=&quot;Slide 6 - &amp;quot;Integrated Project Planning &amp;amp; Earned Value Management&amp;quot;&quot;/&gt;&lt;property id=&quot;20307&quot; value=&quot;291&quot;/&gt;&lt;/object&gt;&lt;object type=&quot;3&quot; unique_id=&quot;11063&quot;&gt;&lt;property id=&quot;20148&quot; value=&quot;5&quot;/&gt;&lt;property id=&quot;20300&quot; value=&quot;Slide 9 - &amp;quot;FY09 Budget Summary&amp;quot;&quot;/&gt;&lt;property id=&quot;20307&quot; value=&quot;292&quot;/&gt;&lt;/object&gt;&lt;object type=&quot;3&quot; unique_id=&quot;11349&quot;&gt;&lt;property id=&quot;20148&quot; value=&quot;5&quot;/&gt;&lt;property id=&quot;20300&quot; value=&quot;Slide 23 - &amp;quot;Comments on Single Sign On from the Field (01/2009)&amp;quot;&quot;/&gt;&lt;property id=&quot;20307&quot; value=&quot;293&quot;/&gt;&lt;/object&gt;&lt;/object&gt;&lt;/object&gt;&lt;/database&gt;"/>
</p:tagLst>
</file>

<file path=ppt/theme/theme1.xml><?xml version="1.0" encoding="utf-8"?>
<a:theme xmlns:a="http://schemas.openxmlformats.org/drawingml/2006/main" name="MCRI Template 03-14-07">
  <a:themeElements>
    <a:clrScheme name="MCRI Template 03-14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RI Template 03-14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RI Template 03-14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A0A0A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15744</TotalTime>
  <Words>527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MCRI Template 03-14-07</vt:lpstr>
      <vt:lpstr>PowerPoint Presentation</vt:lpstr>
      <vt:lpstr>Work Zone Video</vt:lpstr>
      <vt:lpstr>Work Zone Crash Statistics (2008-2012)</vt:lpstr>
      <vt:lpstr>Work Zone Crash Statistics (2012)</vt:lpstr>
      <vt:lpstr>Outreach Activities</vt:lpstr>
      <vt:lpstr>Outreach Activities</vt:lpstr>
      <vt:lpstr>What We Now Know – CMRS Vendors</vt:lpstr>
      <vt:lpstr>What We Now Know – State DOTs</vt:lpstr>
      <vt:lpstr>Two Potential Technology Solutions</vt:lpstr>
      <vt:lpstr>Next Steps</vt:lpstr>
      <vt:lpstr>Discussion Items</vt:lpstr>
      <vt:lpstr>Links to Further Information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livingston</dc:creator>
  <cp:lastModifiedBy>Chris Flanigan</cp:lastModifiedBy>
  <cp:revision>302</cp:revision>
  <cp:lastPrinted>2015-04-10T14:53:25Z</cp:lastPrinted>
  <dcterms:created xsi:type="dcterms:W3CDTF">2007-10-02T19:15:07Z</dcterms:created>
  <dcterms:modified xsi:type="dcterms:W3CDTF">2015-04-10T19:57:19Z</dcterms:modified>
</cp:coreProperties>
</file>